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0" r:id="rId1"/>
  </p:sldMasterIdLst>
  <p:notesMasterIdLst>
    <p:notesMasterId r:id="rId35"/>
  </p:notesMasterIdLst>
  <p:handoutMasterIdLst>
    <p:handoutMasterId r:id="rId36"/>
  </p:handoutMasterIdLst>
  <p:sldIdLst>
    <p:sldId id="410" r:id="rId2"/>
    <p:sldId id="545" r:id="rId3"/>
    <p:sldId id="552" r:id="rId4"/>
    <p:sldId id="555" r:id="rId5"/>
    <p:sldId id="554" r:id="rId6"/>
    <p:sldId id="553" r:id="rId7"/>
    <p:sldId id="556" r:id="rId8"/>
    <p:sldId id="557" r:id="rId9"/>
    <p:sldId id="576" r:id="rId10"/>
    <p:sldId id="577" r:id="rId11"/>
    <p:sldId id="578" r:id="rId12"/>
    <p:sldId id="579" r:id="rId13"/>
    <p:sldId id="568" r:id="rId14"/>
    <p:sldId id="569" r:id="rId15"/>
    <p:sldId id="570" r:id="rId16"/>
    <p:sldId id="572" r:id="rId17"/>
    <p:sldId id="571" r:id="rId18"/>
    <p:sldId id="573" r:id="rId19"/>
    <p:sldId id="574" r:id="rId20"/>
    <p:sldId id="559" r:id="rId21"/>
    <p:sldId id="558" r:id="rId22"/>
    <p:sldId id="560" r:id="rId23"/>
    <p:sldId id="561" r:id="rId24"/>
    <p:sldId id="562" r:id="rId25"/>
    <p:sldId id="563" r:id="rId26"/>
    <p:sldId id="564" r:id="rId27"/>
    <p:sldId id="565" r:id="rId28"/>
    <p:sldId id="566" r:id="rId29"/>
    <p:sldId id="567" r:id="rId30"/>
    <p:sldId id="580" r:id="rId31"/>
    <p:sldId id="584" r:id="rId32"/>
    <p:sldId id="583" r:id="rId33"/>
    <p:sldId id="582" r:id="rId34"/>
  </p:sldIdLst>
  <p:sldSz cx="9144000" cy="6858000" type="screen4x3"/>
  <p:notesSz cx="6858000" cy="9144000"/>
  <p:defaultTextStyle>
    <a:defPPr>
      <a:defRPr lang="ru-RU"/>
    </a:defPPr>
    <a:lvl1pPr algn="l" rtl="0" fontAlgn="base">
      <a:spcBef>
        <a:spcPct val="0"/>
      </a:spcBef>
      <a:spcAft>
        <a:spcPct val="0"/>
      </a:spcAft>
      <a:defRPr sz="1600" kern="1200">
        <a:solidFill>
          <a:schemeClr val="tx1"/>
        </a:solidFill>
        <a:latin typeface="Arial" charset="0"/>
        <a:ea typeface="+mn-ea"/>
        <a:cs typeface="Arial" charset="0"/>
      </a:defRPr>
    </a:lvl1pPr>
    <a:lvl2pPr marL="457200" algn="l" rtl="0" fontAlgn="base">
      <a:spcBef>
        <a:spcPct val="0"/>
      </a:spcBef>
      <a:spcAft>
        <a:spcPct val="0"/>
      </a:spcAft>
      <a:defRPr sz="1600" kern="1200">
        <a:solidFill>
          <a:schemeClr val="tx1"/>
        </a:solidFill>
        <a:latin typeface="Arial" charset="0"/>
        <a:ea typeface="+mn-ea"/>
        <a:cs typeface="Arial" charset="0"/>
      </a:defRPr>
    </a:lvl2pPr>
    <a:lvl3pPr marL="914400" algn="l" rtl="0" fontAlgn="base">
      <a:spcBef>
        <a:spcPct val="0"/>
      </a:spcBef>
      <a:spcAft>
        <a:spcPct val="0"/>
      </a:spcAft>
      <a:defRPr sz="1600" kern="1200">
        <a:solidFill>
          <a:schemeClr val="tx1"/>
        </a:solidFill>
        <a:latin typeface="Arial" charset="0"/>
        <a:ea typeface="+mn-ea"/>
        <a:cs typeface="Arial" charset="0"/>
      </a:defRPr>
    </a:lvl3pPr>
    <a:lvl4pPr marL="1371600" algn="l" rtl="0" fontAlgn="base">
      <a:spcBef>
        <a:spcPct val="0"/>
      </a:spcBef>
      <a:spcAft>
        <a:spcPct val="0"/>
      </a:spcAft>
      <a:defRPr sz="1600" kern="1200">
        <a:solidFill>
          <a:schemeClr val="tx1"/>
        </a:solidFill>
        <a:latin typeface="Arial" charset="0"/>
        <a:ea typeface="+mn-ea"/>
        <a:cs typeface="Arial" charset="0"/>
      </a:defRPr>
    </a:lvl4pPr>
    <a:lvl5pPr marL="1828800" algn="l" rtl="0" fontAlgn="base">
      <a:spcBef>
        <a:spcPct val="0"/>
      </a:spcBef>
      <a:spcAft>
        <a:spcPct val="0"/>
      </a:spcAft>
      <a:defRPr sz="1600" kern="1200">
        <a:solidFill>
          <a:schemeClr val="tx1"/>
        </a:solidFill>
        <a:latin typeface="Arial" charset="0"/>
        <a:ea typeface="+mn-ea"/>
        <a:cs typeface="Arial" charset="0"/>
      </a:defRPr>
    </a:lvl5pPr>
    <a:lvl6pPr marL="2286000" algn="l" defTabSz="914400" rtl="0" eaLnBrk="1" latinLnBrk="0" hangingPunct="1">
      <a:defRPr sz="1600" kern="1200">
        <a:solidFill>
          <a:schemeClr val="tx1"/>
        </a:solidFill>
        <a:latin typeface="Arial" charset="0"/>
        <a:ea typeface="+mn-ea"/>
        <a:cs typeface="Arial" charset="0"/>
      </a:defRPr>
    </a:lvl6pPr>
    <a:lvl7pPr marL="2743200" algn="l" defTabSz="914400" rtl="0" eaLnBrk="1" latinLnBrk="0" hangingPunct="1">
      <a:defRPr sz="1600" kern="1200">
        <a:solidFill>
          <a:schemeClr val="tx1"/>
        </a:solidFill>
        <a:latin typeface="Arial" charset="0"/>
        <a:ea typeface="+mn-ea"/>
        <a:cs typeface="Arial" charset="0"/>
      </a:defRPr>
    </a:lvl7pPr>
    <a:lvl8pPr marL="3200400" algn="l" defTabSz="914400" rtl="0" eaLnBrk="1" latinLnBrk="0" hangingPunct="1">
      <a:defRPr sz="1600" kern="1200">
        <a:solidFill>
          <a:schemeClr val="tx1"/>
        </a:solidFill>
        <a:latin typeface="Arial" charset="0"/>
        <a:ea typeface="+mn-ea"/>
        <a:cs typeface="Arial" charset="0"/>
      </a:defRPr>
    </a:lvl8pPr>
    <a:lvl9pPr marL="3657600" algn="l" defTabSz="914400" rtl="0" eaLnBrk="1" latinLnBrk="0" hangingPunct="1">
      <a:defRPr sz="1600"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clrMru>
    <a:srgbClr val="996633"/>
    <a:srgbClr val="F9E383"/>
    <a:srgbClr val="6699FF"/>
    <a:srgbClr val="FF33CC"/>
    <a:srgbClr val="FF99FF"/>
    <a:srgbClr val="3399FF"/>
    <a:srgbClr val="3366CC"/>
    <a:srgbClr val="0000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531" autoAdjust="0"/>
    <p:restoredTop sz="92953" autoAdjust="0"/>
  </p:normalViewPr>
  <p:slideViewPr>
    <p:cSldViewPr snapToGrid="0">
      <p:cViewPr>
        <p:scale>
          <a:sx n="90" d="100"/>
          <a:sy n="90" d="100"/>
        </p:scale>
        <p:origin x="-1854" y="-43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115" d="100"/>
          <a:sy n="115" d="100"/>
        </p:scale>
        <p:origin x="-1775" y="-100"/>
      </p:cViewPr>
      <p:guideLst>
        <p:guide orient="horz" pos="2880"/>
        <p:guide pos="2160"/>
      </p:guideLst>
    </p:cSldViewPr>
  </p:notesViewPr>
  <p:gridSpacing cx="36868100" cy="368681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lnSpc>
                <a:spcPct val="100000"/>
              </a:lnSpc>
              <a:spcBef>
                <a:spcPct val="0"/>
              </a:spcBef>
              <a:defRPr sz="1200">
                <a:latin typeface="Times New Roman" pitchFamily="18" charset="0"/>
                <a:cs typeface="+mn-cs"/>
              </a:defRPr>
            </a:lvl1pPr>
          </a:lstStyle>
          <a:p>
            <a:pPr>
              <a:defRPr/>
            </a:pPr>
            <a:endParaRPr lang="ru-RU"/>
          </a:p>
        </p:txBody>
      </p:sp>
      <p:sp>
        <p:nvSpPr>
          <p:cNvPr id="819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lnSpc>
                <a:spcPct val="100000"/>
              </a:lnSpc>
              <a:spcBef>
                <a:spcPct val="0"/>
              </a:spcBef>
              <a:defRPr sz="1200">
                <a:latin typeface="Times New Roman" pitchFamily="18" charset="0"/>
                <a:cs typeface="+mn-cs"/>
              </a:defRPr>
            </a:lvl1pPr>
          </a:lstStyle>
          <a:p>
            <a:pPr>
              <a:defRPr/>
            </a:pPr>
            <a:endParaRPr lang="ru-RU"/>
          </a:p>
        </p:txBody>
      </p:sp>
      <p:sp>
        <p:nvSpPr>
          <p:cNvPr id="819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lnSpc>
                <a:spcPct val="100000"/>
              </a:lnSpc>
              <a:spcBef>
                <a:spcPct val="0"/>
              </a:spcBef>
              <a:defRPr sz="1200">
                <a:latin typeface="Times New Roman" pitchFamily="18" charset="0"/>
                <a:cs typeface="+mn-cs"/>
              </a:defRPr>
            </a:lvl1pPr>
          </a:lstStyle>
          <a:p>
            <a:pPr>
              <a:defRPr/>
            </a:pPr>
            <a:endParaRPr lang="ru-RU"/>
          </a:p>
        </p:txBody>
      </p:sp>
      <p:sp>
        <p:nvSpPr>
          <p:cNvPr id="819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lnSpc>
                <a:spcPct val="100000"/>
              </a:lnSpc>
              <a:spcBef>
                <a:spcPct val="0"/>
              </a:spcBef>
              <a:defRPr sz="1200">
                <a:latin typeface="Times New Roman" pitchFamily="18" charset="0"/>
                <a:cs typeface="+mn-cs"/>
              </a:defRPr>
            </a:lvl1pPr>
          </a:lstStyle>
          <a:p>
            <a:pPr>
              <a:defRPr/>
            </a:pPr>
            <a:fld id="{770267E9-BF53-4EED-86C8-E7FA5383AAAA}" type="slidenum">
              <a:rPr lang="ru-RU"/>
              <a:pPr>
                <a:defRPr/>
              </a:pPr>
              <a:t>‹#›</a:t>
            </a:fld>
            <a:endParaRPr lang="ru-RU"/>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lnSpc>
                <a:spcPct val="100000"/>
              </a:lnSpc>
              <a:spcBef>
                <a:spcPct val="0"/>
              </a:spcBef>
              <a:defRPr sz="1200">
                <a:latin typeface="Times New Roman" pitchFamily="18" charset="0"/>
                <a:cs typeface="+mn-cs"/>
              </a:defRPr>
            </a:lvl1pPr>
          </a:lstStyle>
          <a:p>
            <a:pPr>
              <a:defRPr/>
            </a:pPr>
            <a:endParaRPr lang="ru-RU"/>
          </a:p>
        </p:txBody>
      </p:sp>
      <p:sp>
        <p:nvSpPr>
          <p:cNvPr id="409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lnSpc>
                <a:spcPct val="100000"/>
              </a:lnSpc>
              <a:spcBef>
                <a:spcPct val="0"/>
              </a:spcBef>
              <a:defRPr sz="1200">
                <a:latin typeface="Times New Roman" pitchFamily="18" charset="0"/>
                <a:cs typeface="+mn-cs"/>
              </a:defRPr>
            </a:lvl1pPr>
          </a:lstStyle>
          <a:p>
            <a:pPr>
              <a:defRPr/>
            </a:pPr>
            <a:endParaRPr lang="ru-RU"/>
          </a:p>
        </p:txBody>
      </p:sp>
      <p:sp>
        <p:nvSpPr>
          <p:cNvPr id="153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410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lnSpc>
                <a:spcPct val="100000"/>
              </a:lnSpc>
              <a:spcBef>
                <a:spcPct val="0"/>
              </a:spcBef>
              <a:defRPr sz="1200">
                <a:latin typeface="Times New Roman" pitchFamily="18" charset="0"/>
                <a:cs typeface="+mn-cs"/>
              </a:defRPr>
            </a:lvl1pPr>
          </a:lstStyle>
          <a:p>
            <a:pPr>
              <a:defRPr/>
            </a:pPr>
            <a:endParaRPr lang="ru-RU"/>
          </a:p>
        </p:txBody>
      </p:sp>
      <p:sp>
        <p:nvSpPr>
          <p:cNvPr id="410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lnSpc>
                <a:spcPct val="100000"/>
              </a:lnSpc>
              <a:spcBef>
                <a:spcPct val="0"/>
              </a:spcBef>
              <a:defRPr sz="1200">
                <a:latin typeface="Times New Roman" pitchFamily="18" charset="0"/>
                <a:cs typeface="+mn-cs"/>
              </a:defRPr>
            </a:lvl1pPr>
          </a:lstStyle>
          <a:p>
            <a:pPr>
              <a:defRPr/>
            </a:pPr>
            <a:fld id="{FDFCF646-E6E4-4032-840F-CC42C01E2231}"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p:spPr>
        <p:txBody>
          <a:bodyPr/>
          <a:lstStyle/>
          <a:p>
            <a:fld id="{8BC41EA5-3B62-4509-906D-BBC4F74EFFB9}" type="slidenum">
              <a:rPr lang="ru-RU" smtClean="0">
                <a:cs typeface="Arial" charset="0"/>
              </a:rPr>
              <a:pPr/>
              <a:t>1</a:t>
            </a:fld>
            <a:endParaRPr lang="ru-RU" smtClean="0">
              <a:cs typeface="Arial" charset="0"/>
            </a:endParaRPr>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p:spPr>
        <p:txBody>
          <a:bodyPr/>
          <a:lstStyle/>
          <a:p>
            <a:r>
              <a:rPr lang="ru-RU" smtClean="0"/>
              <a:t>Вашему вниманию представляем автоматизированную систему управления основным строительным производством «1С:Подрядчик строительства. Управление строительным производством», редакция 2.0.</a:t>
            </a:r>
          </a:p>
          <a:p>
            <a:r>
              <a:rPr lang="ru-RU" b="1" smtClean="0"/>
              <a:t>Смена слайда</a:t>
            </a:r>
          </a:p>
          <a:p>
            <a:pPr eaLnBrk="1" hangingPunct="1"/>
            <a:endParaRPr lang="ru-RU"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Образ слайда 1"/>
          <p:cNvSpPr>
            <a:spLocks noGrp="1" noRot="1" noChangeAspect="1"/>
          </p:cNvSpPr>
          <p:nvPr>
            <p:ph type="sldImg"/>
          </p:nvPr>
        </p:nvSpPr>
        <p:spPr>
          <a:ln/>
        </p:spPr>
      </p:sp>
      <p:sp>
        <p:nvSpPr>
          <p:cNvPr id="3" name="Заметки 2"/>
          <p:cNvSpPr>
            <a:spLocks noGrp="1"/>
          </p:cNvSpPr>
          <p:nvPr>
            <p:ph type="body" idx="1"/>
          </p:nvPr>
        </p:nvSpPr>
        <p:spPr/>
        <p:txBody>
          <a:bodyPr>
            <a:normAutofit/>
          </a:bodyPr>
          <a:lstStyle/>
          <a:p>
            <a:r>
              <a:rPr lang="ru-RU" sz="1100" b="1" smtClean="0">
                <a:solidFill>
                  <a:srgbClr val="C00000"/>
                </a:solidFill>
                <a:cs typeface="Times New Roman" pitchFamily="18" charset="0"/>
              </a:rPr>
              <a:t>Слайд не читать!</a:t>
            </a:r>
            <a:endParaRPr lang="en-US" sz="1100" b="1" smtClean="0">
              <a:solidFill>
                <a:srgbClr val="C00000"/>
              </a:solidFill>
              <a:cs typeface="Times New Roman" pitchFamily="18" charset="0"/>
            </a:endParaRPr>
          </a:p>
          <a:p>
            <a:endParaRPr lang="en-US" sz="1100" smtClean="0">
              <a:solidFill>
                <a:srgbClr val="C00000"/>
              </a:solidFill>
              <a:cs typeface="Times New Roman" pitchFamily="18" charset="0"/>
            </a:endParaRPr>
          </a:p>
          <a:p>
            <a:r>
              <a:rPr lang="ru-RU" sz="1100" smtClean="0">
                <a:solidFill>
                  <a:srgbClr val="C00000"/>
                </a:solidFill>
                <a:cs typeface="Times New Roman" pitchFamily="18" charset="0"/>
              </a:rPr>
              <a:t>Конфигурация  использует все преимущества технологической платформы «1С:Предприятие» версии 8.</a:t>
            </a:r>
            <a:r>
              <a:rPr lang="en-US" sz="1100" smtClean="0">
                <a:solidFill>
                  <a:srgbClr val="C00000"/>
                </a:solidFill>
                <a:cs typeface="Times New Roman" pitchFamily="18" charset="0"/>
              </a:rPr>
              <a:t>2</a:t>
            </a:r>
            <a:r>
              <a:rPr lang="ru-RU" sz="1100" smtClean="0">
                <a:solidFill>
                  <a:srgbClr val="C00000"/>
                </a:solidFill>
                <a:cs typeface="Times New Roman" pitchFamily="18" charset="0"/>
              </a:rPr>
              <a:t>, обеспечивающей масштабируемость, открытость, простоту администрирования и конфигурирования. Технологическая платформа «1С:Предприятие» версии 8.2 позволяет работать в режиме </a:t>
            </a:r>
            <a:r>
              <a:rPr lang="ru-RU" sz="1100" smtClean="0">
                <a:solidFill>
                  <a:srgbClr val="0070C0"/>
                </a:solidFill>
                <a:cs typeface="Times New Roman" pitchFamily="18" charset="0"/>
              </a:rPr>
              <a:t>тонкого клиента </a:t>
            </a:r>
            <a:r>
              <a:rPr lang="ru-RU" sz="1100" smtClean="0">
                <a:solidFill>
                  <a:srgbClr val="C00000"/>
                </a:solidFill>
                <a:cs typeface="Times New Roman" pitchFamily="18" charset="0"/>
              </a:rPr>
              <a:t>и </a:t>
            </a:r>
            <a:r>
              <a:rPr lang="ru-RU" sz="1100" smtClean="0">
                <a:solidFill>
                  <a:srgbClr val="0070C0"/>
                </a:solidFill>
                <a:cs typeface="Times New Roman" pitchFamily="18" charset="0"/>
              </a:rPr>
              <a:t>веб-клиента</a:t>
            </a:r>
            <a:r>
              <a:rPr lang="ru-RU" sz="1100" smtClean="0">
                <a:solidFill>
                  <a:srgbClr val="C00000"/>
                </a:solidFill>
                <a:cs typeface="Times New Roman" pitchFamily="18" charset="0"/>
              </a:rPr>
              <a:t> с возможностью доступа к информационной базе через </a:t>
            </a:r>
            <a:r>
              <a:rPr lang="ru-RU" sz="1100" smtClean="0">
                <a:solidFill>
                  <a:srgbClr val="0070C0"/>
                </a:solidFill>
                <a:cs typeface="Times New Roman" pitchFamily="18" charset="0"/>
              </a:rPr>
              <a:t>Интернет</a:t>
            </a:r>
            <a:r>
              <a:rPr lang="ru-RU" sz="1100" smtClean="0">
                <a:solidFill>
                  <a:srgbClr val="C00000"/>
                </a:solidFill>
                <a:cs typeface="Times New Roman" pitchFamily="18" charset="0"/>
              </a:rPr>
              <a:t>, в том числе и в режиме </a:t>
            </a:r>
            <a:r>
              <a:rPr lang="ru-RU" sz="1100" smtClean="0">
                <a:solidFill>
                  <a:srgbClr val="0070C0"/>
                </a:solidFill>
                <a:cs typeface="Times New Roman" pitchFamily="18" charset="0"/>
              </a:rPr>
              <a:t>низкой скорости соединения</a:t>
            </a:r>
            <a:r>
              <a:rPr lang="ru-RU" sz="1100" smtClean="0">
                <a:solidFill>
                  <a:srgbClr val="C00000"/>
                </a:solidFill>
                <a:cs typeface="Times New Roman" pitchFamily="18" charset="0"/>
              </a:rPr>
              <a:t>. </a:t>
            </a:r>
          </a:p>
          <a:p>
            <a:endParaRPr lang="ru-RU" sz="1100" smtClean="0">
              <a:solidFill>
                <a:srgbClr val="C00000"/>
              </a:solidFill>
              <a:cs typeface="Times New Roman" pitchFamily="18" charset="0"/>
            </a:endParaRPr>
          </a:p>
          <a:p>
            <a:r>
              <a:rPr lang="ru-RU" sz="1100" smtClean="0">
                <a:solidFill>
                  <a:srgbClr val="C00000"/>
                </a:solidFill>
                <a:latin typeface="Century" pitchFamily="18" charset="0"/>
                <a:cs typeface="Times New Roman" pitchFamily="18" charset="0"/>
              </a:rPr>
              <a:t>Отраслевое решение «1С:Предприятие 8. Подрядчик строительства. Управление строительным производством» предназначается для автоматизации управления строительным производством, производственного планирования (составления календарных и оперативных планов), ведения производственного учета и анализа хода выполнения строительно-монтажных работ в любой момент времени.</a:t>
            </a:r>
          </a:p>
          <a:p>
            <a:endParaRPr lang="ru-RU" sz="1100" smtClean="0">
              <a:solidFill>
                <a:srgbClr val="C00000"/>
              </a:solidFill>
              <a:latin typeface="Century" pitchFamily="18" charset="0"/>
              <a:cs typeface="Times New Roman" pitchFamily="18" charset="0"/>
            </a:endParaRPr>
          </a:p>
          <a:p>
            <a:r>
              <a:rPr lang="ru-RU" sz="1100" smtClean="0">
                <a:solidFill>
                  <a:srgbClr val="C00000"/>
                </a:solidFill>
                <a:latin typeface="Century" pitchFamily="18" charset="0"/>
                <a:cs typeface="Times New Roman" pitchFamily="18" charset="0"/>
              </a:rPr>
              <a:t>Данное отраслевое решение содержит следующие подсистемы: </a:t>
            </a:r>
          </a:p>
          <a:p>
            <a:pPr>
              <a:buFontTx/>
              <a:buChar char="-"/>
            </a:pPr>
            <a:r>
              <a:rPr lang="ru-RU" sz="1100" smtClean="0">
                <a:solidFill>
                  <a:srgbClr val="C00000"/>
                </a:solidFill>
                <a:latin typeface="Century" pitchFamily="18" charset="0"/>
                <a:cs typeface="Times New Roman" pitchFamily="18" charset="0"/>
              </a:rPr>
              <a:t>Управление персоналом;</a:t>
            </a:r>
          </a:p>
          <a:p>
            <a:pPr>
              <a:buFontTx/>
              <a:buChar char="-"/>
            </a:pPr>
            <a:r>
              <a:rPr lang="ru-RU" sz="1100" smtClean="0">
                <a:solidFill>
                  <a:srgbClr val="C00000"/>
                </a:solidFill>
                <a:latin typeface="Century" pitchFamily="18" charset="0"/>
                <a:cs typeface="Times New Roman" pitchFamily="18" charset="0"/>
              </a:rPr>
              <a:t>СМиМ;</a:t>
            </a:r>
          </a:p>
          <a:p>
            <a:pPr>
              <a:buFontTx/>
              <a:buChar char="-"/>
            </a:pPr>
            <a:r>
              <a:rPr lang="ru-RU" sz="1100" smtClean="0">
                <a:solidFill>
                  <a:srgbClr val="C00000"/>
                </a:solidFill>
                <a:latin typeface="Century" pitchFamily="18" charset="0"/>
                <a:cs typeface="Times New Roman" pitchFamily="18" charset="0"/>
              </a:rPr>
              <a:t>Управление закупками;</a:t>
            </a:r>
          </a:p>
          <a:p>
            <a:pPr>
              <a:buFontTx/>
              <a:buChar char="-"/>
            </a:pPr>
            <a:r>
              <a:rPr lang="ru-RU" sz="1100" smtClean="0">
                <a:solidFill>
                  <a:srgbClr val="C00000"/>
                </a:solidFill>
                <a:latin typeface="Century" pitchFamily="18" charset="0"/>
                <a:cs typeface="Times New Roman" pitchFamily="18" charset="0"/>
              </a:rPr>
              <a:t>Управление запасами;</a:t>
            </a:r>
          </a:p>
          <a:p>
            <a:pPr>
              <a:buFontTx/>
              <a:buChar char="-"/>
            </a:pPr>
            <a:r>
              <a:rPr lang="ru-RU" sz="1100" smtClean="0">
                <a:solidFill>
                  <a:srgbClr val="C00000"/>
                </a:solidFill>
                <a:latin typeface="Century" pitchFamily="18" charset="0"/>
                <a:cs typeface="Times New Roman" pitchFamily="18" charset="0"/>
              </a:rPr>
              <a:t>Управление строительным производством;</a:t>
            </a:r>
          </a:p>
          <a:p>
            <a:r>
              <a:rPr lang="ru-RU" sz="1100" smtClean="0">
                <a:solidFill>
                  <a:srgbClr val="C00000"/>
                </a:solidFill>
                <a:latin typeface="Century" pitchFamily="18" charset="0"/>
                <a:cs typeface="Times New Roman" pitchFamily="18" charset="0"/>
              </a:rPr>
              <a:t> </a:t>
            </a:r>
          </a:p>
          <a:p>
            <a:endParaRPr lang="ru-RU" sz="1100" smtClean="0">
              <a:latin typeface="Century" pitchFamily="18" charset="0"/>
            </a:endParaRPr>
          </a:p>
          <a:p>
            <a:endParaRPr lang="ru-RU" sz="1100" smtClean="0">
              <a:solidFill>
                <a:srgbClr val="C00000"/>
              </a:solidFill>
              <a:cs typeface="Times New Roman" pitchFamily="18" charset="0"/>
            </a:endParaRPr>
          </a:p>
        </p:txBody>
      </p:sp>
      <p:sp>
        <p:nvSpPr>
          <p:cNvPr id="20483" name="Номер слайда 3"/>
          <p:cNvSpPr>
            <a:spLocks noGrp="1"/>
          </p:cNvSpPr>
          <p:nvPr>
            <p:ph type="sldNum" sz="quarter" idx="5"/>
          </p:nvPr>
        </p:nvSpPr>
        <p:spPr>
          <a:noFill/>
        </p:spPr>
        <p:txBody>
          <a:bodyPr/>
          <a:lstStyle/>
          <a:p>
            <a:fld id="{C40C2B91-E0EB-46EF-9347-BC9E343A6F5A}" type="slidenum">
              <a:rPr lang="ru-RU" smtClean="0">
                <a:cs typeface="Arial" charset="0"/>
              </a:rPr>
              <a:pPr/>
              <a:t>2</a:t>
            </a:fld>
            <a:endParaRPr lang="ru-RU" smtClean="0">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Образ слайда 1"/>
          <p:cNvSpPr>
            <a:spLocks noGrp="1" noRot="1" noChangeAspect="1"/>
          </p:cNvSpPr>
          <p:nvPr>
            <p:ph type="sldImg"/>
          </p:nvPr>
        </p:nvSpPr>
        <p:spPr>
          <a:ln/>
        </p:spPr>
      </p:sp>
      <p:sp>
        <p:nvSpPr>
          <p:cNvPr id="22530" name="Заметки 2"/>
          <p:cNvSpPr>
            <a:spLocks noGrp="1"/>
          </p:cNvSpPr>
          <p:nvPr>
            <p:ph type="body" idx="1"/>
          </p:nvPr>
        </p:nvSpPr>
        <p:spPr>
          <a:noFill/>
          <a:ln/>
        </p:spPr>
        <p:txBody>
          <a:bodyPr/>
          <a:lstStyle/>
          <a:p>
            <a:r>
              <a:rPr lang="ru-RU" smtClean="0"/>
              <a:t>В современном строительном бизнесе будущие заказчики хотят, прежде всего, видеть современную строительную компанию, управление производством которой осуществляется посредством современных программных продуктов, работать «по бумажкам» уже не целесообразно. </a:t>
            </a:r>
          </a:p>
          <a:p>
            <a:r>
              <a:rPr lang="ru-RU" smtClean="0"/>
              <a:t>В организациях с внедренным программным продуктом «1С:Управление строительным производством» появляется «прозрачность» для заказчика, инвестора о ходе работ, что само собой является конкурентным преимуществом. Особенно, это большой плюс при участиях в различных конкурсах и тендерах.</a:t>
            </a:r>
          </a:p>
          <a:p>
            <a:endParaRPr lang="ru-RU" smtClean="0"/>
          </a:p>
        </p:txBody>
      </p:sp>
      <p:sp>
        <p:nvSpPr>
          <p:cNvPr id="22531" name="Номер слайда 3"/>
          <p:cNvSpPr>
            <a:spLocks noGrp="1"/>
          </p:cNvSpPr>
          <p:nvPr>
            <p:ph type="sldNum" sz="quarter" idx="5"/>
          </p:nvPr>
        </p:nvSpPr>
        <p:spPr>
          <a:noFill/>
        </p:spPr>
        <p:txBody>
          <a:bodyPr/>
          <a:lstStyle/>
          <a:p>
            <a:fld id="{85288B81-9EEC-4500-8E18-C360C7B00270}" type="slidenum">
              <a:rPr lang="ru-RU" smtClean="0">
                <a:cs typeface="Arial" charset="0"/>
              </a:rPr>
              <a:pPr/>
              <a:t>3</a:t>
            </a:fld>
            <a:endParaRPr lang="ru-RU" smtClean="0">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Образ слайда 1"/>
          <p:cNvSpPr>
            <a:spLocks noGrp="1" noRot="1" noChangeAspect="1"/>
          </p:cNvSpPr>
          <p:nvPr>
            <p:ph type="sldImg"/>
          </p:nvPr>
        </p:nvSpPr>
        <p:spPr>
          <a:ln/>
        </p:spPr>
      </p:sp>
      <p:sp>
        <p:nvSpPr>
          <p:cNvPr id="3" name="Заметки 2"/>
          <p:cNvSpPr>
            <a:spLocks noGrp="1"/>
          </p:cNvSpPr>
          <p:nvPr>
            <p:ph type="body" idx="1"/>
          </p:nvPr>
        </p:nvSpPr>
        <p:spPr/>
        <p:txBody>
          <a:bodyPr>
            <a:normAutofit/>
          </a:bodyPr>
          <a:lstStyle/>
          <a:p>
            <a:pPr algn="just">
              <a:lnSpc>
                <a:spcPct val="80000"/>
              </a:lnSpc>
              <a:spcBef>
                <a:spcPct val="0"/>
              </a:spcBef>
              <a:tabLst>
                <a:tab pos="638175" algn="l"/>
              </a:tabLst>
            </a:pPr>
            <a:r>
              <a:rPr lang="ru-RU" sz="1100" b="1" smtClean="0">
                <a:cs typeface="Times New Roman" pitchFamily="18" charset="0"/>
              </a:rPr>
              <a:t>Подсистема «Управление строительным производством»:</a:t>
            </a:r>
            <a:endParaRPr lang="ru-RU" sz="1100" smtClean="0">
              <a:cs typeface="Times New Roman" pitchFamily="18" charset="0"/>
            </a:endParaRPr>
          </a:p>
          <a:p>
            <a:pPr algn="just">
              <a:lnSpc>
                <a:spcPct val="80000"/>
              </a:lnSpc>
              <a:spcBef>
                <a:spcPct val="0"/>
              </a:spcBef>
              <a:buFontTx/>
              <a:buChar char="•"/>
              <a:tabLst>
                <a:tab pos="638175" algn="l"/>
              </a:tabLst>
            </a:pPr>
            <a:r>
              <a:rPr lang="ru-RU" sz="1100" smtClean="0">
                <a:cs typeface="Times New Roman" pitchFamily="18" charset="0"/>
              </a:rPr>
              <a:t>Возможность ведения расчетов календарного планирования для портфеля проектов;</a:t>
            </a:r>
            <a:endParaRPr lang="ru-RU" sz="1100" smtClean="0">
              <a:latin typeface="Arial" charset="0"/>
            </a:endParaRPr>
          </a:p>
          <a:p>
            <a:pPr algn="just">
              <a:lnSpc>
                <a:spcPct val="80000"/>
              </a:lnSpc>
              <a:spcBef>
                <a:spcPct val="0"/>
              </a:spcBef>
              <a:buFontTx/>
              <a:buChar char="•"/>
              <a:tabLst>
                <a:tab pos="638175" algn="l"/>
              </a:tabLst>
            </a:pPr>
            <a:r>
              <a:rPr lang="ru-RU" sz="1100" smtClean="0">
                <a:cs typeface="Times New Roman" pitchFamily="18" charset="0"/>
              </a:rPr>
              <a:t>Формирование календарных планов работ с возможностью установки любого вида иерархии (фаз, групп, подгрупп) для большого количества объектов строительства;</a:t>
            </a:r>
            <a:endParaRPr lang="ru-RU" sz="1100" smtClean="0">
              <a:latin typeface="Arial" charset="0"/>
            </a:endParaRPr>
          </a:p>
          <a:p>
            <a:pPr algn="just">
              <a:lnSpc>
                <a:spcPct val="80000"/>
              </a:lnSpc>
              <a:spcBef>
                <a:spcPct val="0"/>
              </a:spcBef>
              <a:buFontTx/>
              <a:buChar char="•"/>
              <a:tabLst>
                <a:tab pos="638175" algn="l"/>
              </a:tabLst>
            </a:pPr>
            <a:r>
              <a:rPr lang="ru-RU" sz="1100" smtClean="0">
                <a:cs typeface="Times New Roman" pitchFamily="18" charset="0"/>
              </a:rPr>
              <a:t>Формирование оперативных планов работ по утвержденному календарному плану;</a:t>
            </a:r>
            <a:endParaRPr lang="ru-RU" sz="1100" smtClean="0">
              <a:latin typeface="Arial" charset="0"/>
            </a:endParaRPr>
          </a:p>
          <a:p>
            <a:pPr algn="just">
              <a:lnSpc>
                <a:spcPct val="80000"/>
              </a:lnSpc>
              <a:spcBef>
                <a:spcPct val="0"/>
              </a:spcBef>
              <a:buFontTx/>
              <a:buChar char="•"/>
              <a:tabLst>
                <a:tab pos="638175" algn="l"/>
              </a:tabLst>
            </a:pPr>
            <a:r>
              <a:rPr lang="ru-RU" sz="1100" smtClean="0">
                <a:cs typeface="Times New Roman" pitchFamily="18" charset="0"/>
              </a:rPr>
              <a:t>Назначение и отражение логических взаимосвязей между работами с возможностью задержки, как по времени, так и по объему;</a:t>
            </a:r>
            <a:endParaRPr lang="ru-RU" sz="1100" smtClean="0">
              <a:latin typeface="Arial" charset="0"/>
            </a:endParaRPr>
          </a:p>
          <a:p>
            <a:pPr algn="just">
              <a:lnSpc>
                <a:spcPct val="80000"/>
              </a:lnSpc>
              <a:spcBef>
                <a:spcPct val="0"/>
              </a:spcBef>
              <a:buFontTx/>
              <a:buChar char="•"/>
              <a:tabLst>
                <a:tab pos="638175" algn="l"/>
              </a:tabLst>
            </a:pPr>
            <a:r>
              <a:rPr lang="ru-RU" sz="1100" smtClean="0">
                <a:cs typeface="Times New Roman" pitchFamily="18" charset="0"/>
              </a:rPr>
              <a:t>Формирование недельно-суточных графиков работ за любой промежуток времени;</a:t>
            </a:r>
            <a:endParaRPr lang="ru-RU" sz="1100" smtClean="0">
              <a:latin typeface="Arial" charset="0"/>
            </a:endParaRPr>
          </a:p>
          <a:p>
            <a:pPr algn="just">
              <a:lnSpc>
                <a:spcPct val="80000"/>
              </a:lnSpc>
              <a:spcBef>
                <a:spcPct val="0"/>
              </a:spcBef>
              <a:buFontTx/>
              <a:buChar char="•"/>
              <a:tabLst>
                <a:tab pos="638175" algn="l"/>
              </a:tabLst>
            </a:pPr>
            <a:r>
              <a:rPr lang="ru-RU" sz="1100" smtClean="0">
                <a:cs typeface="Times New Roman" pitchFamily="18" charset="0"/>
              </a:rPr>
              <a:t>Формирование заданий на выполнение работ для бригад и подрядных организаций;</a:t>
            </a:r>
            <a:endParaRPr lang="ru-RU" sz="1100" smtClean="0">
              <a:latin typeface="Arial" charset="0"/>
            </a:endParaRPr>
          </a:p>
          <a:p>
            <a:pPr algn="just">
              <a:lnSpc>
                <a:spcPct val="80000"/>
              </a:lnSpc>
              <a:spcBef>
                <a:spcPct val="0"/>
              </a:spcBef>
              <a:buFontTx/>
              <a:buChar char="•"/>
              <a:tabLst>
                <a:tab pos="638175" algn="l"/>
              </a:tabLst>
            </a:pPr>
            <a:r>
              <a:rPr lang="ru-RU" sz="1100" smtClean="0">
                <a:cs typeface="Times New Roman" pitchFamily="18" charset="0"/>
              </a:rPr>
              <a:t>Ведение учета фактического выполнения работ календарного плана;</a:t>
            </a:r>
            <a:endParaRPr lang="ru-RU" sz="1100" smtClean="0">
              <a:latin typeface="Arial" charset="0"/>
            </a:endParaRPr>
          </a:p>
          <a:p>
            <a:pPr algn="just">
              <a:lnSpc>
                <a:spcPct val="80000"/>
              </a:lnSpc>
              <a:spcBef>
                <a:spcPct val="0"/>
              </a:spcBef>
              <a:buFontTx/>
              <a:buChar char="•"/>
              <a:tabLst>
                <a:tab pos="638175" algn="l"/>
              </a:tabLst>
            </a:pPr>
            <a:r>
              <a:rPr lang="ru-RU" sz="1100" smtClean="0">
                <a:cs typeface="Times New Roman" pitchFamily="18" charset="0"/>
              </a:rPr>
              <a:t>Заполнение актов приемки выполненных работ (форма КС-2) и справки о стоимости выполненных работ (форма КС-3);</a:t>
            </a:r>
            <a:endParaRPr lang="ru-RU" sz="1100" smtClean="0">
              <a:latin typeface="Arial" charset="0"/>
            </a:endParaRPr>
          </a:p>
          <a:p>
            <a:pPr algn="just">
              <a:lnSpc>
                <a:spcPct val="80000"/>
              </a:lnSpc>
              <a:spcBef>
                <a:spcPct val="0"/>
              </a:spcBef>
              <a:buFontTx/>
              <a:buChar char="•"/>
              <a:tabLst>
                <a:tab pos="638175" algn="l"/>
              </a:tabLst>
            </a:pPr>
            <a:r>
              <a:rPr lang="ru-RU" sz="1100" smtClean="0">
                <a:cs typeface="Times New Roman" pitchFamily="18" charset="0"/>
              </a:rPr>
              <a:t>Ведение учета фактически израсходованных материалов в разрезе работ и объектного строительства, формирование отчета (форма М-29);</a:t>
            </a:r>
            <a:endParaRPr lang="ru-RU" sz="1100" smtClean="0">
              <a:latin typeface="Arial" charset="0"/>
            </a:endParaRPr>
          </a:p>
          <a:p>
            <a:pPr algn="just">
              <a:lnSpc>
                <a:spcPct val="80000"/>
              </a:lnSpc>
              <a:spcBef>
                <a:spcPct val="0"/>
              </a:spcBef>
              <a:buFontTx/>
              <a:buChar char="•"/>
              <a:tabLst>
                <a:tab pos="638175" algn="l"/>
              </a:tabLst>
            </a:pPr>
            <a:r>
              <a:rPr lang="ru-RU" sz="1100" smtClean="0">
                <a:cs typeface="Times New Roman" pitchFamily="18" charset="0"/>
              </a:rPr>
              <a:t>Заполнение общего журнала работ (форма КС-6) и журнала учета выполненных работ (форма КС-6а);</a:t>
            </a:r>
            <a:endParaRPr lang="ru-RU" sz="1100" smtClean="0">
              <a:latin typeface="Arial" charset="0"/>
            </a:endParaRPr>
          </a:p>
          <a:p>
            <a:pPr algn="just">
              <a:lnSpc>
                <a:spcPct val="80000"/>
              </a:lnSpc>
              <a:spcBef>
                <a:spcPct val="0"/>
              </a:spcBef>
              <a:buFontTx/>
              <a:buChar char="•"/>
              <a:tabLst>
                <a:tab pos="638175" algn="l"/>
              </a:tabLst>
            </a:pPr>
            <a:r>
              <a:rPr lang="ru-RU" sz="1100" smtClean="0">
                <a:cs typeface="Times New Roman" pitchFamily="18" charset="0"/>
              </a:rPr>
              <a:t>Построение отчета по выполнению календарного плана работ с анализом факта выполнения и прогнозированием сроков дальнейшего хода работ (как в разрезе одного объекта строительства, так и всех объектов строительства организации);</a:t>
            </a:r>
            <a:endParaRPr lang="ru-RU" sz="1100" smtClean="0">
              <a:latin typeface="Arial" charset="0"/>
            </a:endParaRPr>
          </a:p>
          <a:p>
            <a:pPr algn="just">
              <a:lnSpc>
                <a:spcPct val="80000"/>
              </a:lnSpc>
              <a:spcBef>
                <a:spcPct val="0"/>
              </a:spcBef>
              <a:buFontTx/>
              <a:buChar char="•"/>
              <a:tabLst>
                <a:tab pos="638175" algn="l"/>
              </a:tabLst>
            </a:pPr>
            <a:r>
              <a:rPr lang="ru-RU" sz="1100" smtClean="0">
                <a:cs typeface="Times New Roman" pitchFamily="18" charset="0"/>
              </a:rPr>
              <a:t>Формирование отчетов о степени участия сотрудников организации в работах;</a:t>
            </a:r>
            <a:endParaRPr lang="ru-RU" sz="1100" smtClean="0">
              <a:latin typeface="Arial" charset="0"/>
            </a:endParaRPr>
          </a:p>
          <a:p>
            <a:pPr algn="just">
              <a:lnSpc>
                <a:spcPct val="80000"/>
              </a:lnSpc>
              <a:spcBef>
                <a:spcPct val="0"/>
              </a:spcBef>
              <a:buFontTx/>
              <a:buChar char="•"/>
              <a:tabLst>
                <a:tab pos="638175" algn="l"/>
              </a:tabLst>
            </a:pPr>
            <a:r>
              <a:rPr lang="ru-RU" sz="1100" smtClean="0">
                <a:cs typeface="Times New Roman" pitchFamily="18" charset="0"/>
              </a:rPr>
              <a:t>Формирование отчета об участии подрядных организаций в строительстве;</a:t>
            </a:r>
            <a:endParaRPr lang="ru-RU" sz="1100" smtClean="0">
              <a:latin typeface="Arial" charset="0"/>
            </a:endParaRPr>
          </a:p>
          <a:p>
            <a:pPr algn="just">
              <a:lnSpc>
                <a:spcPct val="80000"/>
              </a:lnSpc>
              <a:spcBef>
                <a:spcPct val="0"/>
              </a:spcBef>
              <a:buFontTx/>
              <a:buChar char="•"/>
              <a:tabLst>
                <a:tab pos="638175" algn="l"/>
              </a:tabLst>
            </a:pPr>
            <a:r>
              <a:rPr lang="ru-RU" sz="1100" smtClean="0">
                <a:cs typeface="Times New Roman" pitchFamily="18" charset="0"/>
              </a:rPr>
              <a:t>Отображение информации о планах работ в графическом виде, в том числе графическое отображение критических робот;</a:t>
            </a:r>
            <a:endParaRPr lang="ru-RU" sz="1100" smtClean="0">
              <a:latin typeface="Arial" charset="0"/>
            </a:endParaRPr>
          </a:p>
          <a:p>
            <a:pPr algn="just">
              <a:lnSpc>
                <a:spcPct val="80000"/>
              </a:lnSpc>
              <a:spcBef>
                <a:spcPct val="0"/>
              </a:spcBef>
              <a:buFontTx/>
              <a:buChar char="•"/>
              <a:tabLst>
                <a:tab pos="638175" algn="l"/>
              </a:tabLst>
            </a:pPr>
            <a:r>
              <a:rPr lang="ru-RU" sz="1100" smtClean="0">
                <a:cs typeface="Times New Roman" pitchFamily="18" charset="0"/>
              </a:rPr>
              <a:t>Учет производства продукции из полуфабрикатов своими силами и их передача на приобъектный склад.</a:t>
            </a:r>
            <a:endParaRPr lang="ru-RU" sz="1100" smtClean="0">
              <a:latin typeface="Arial" charset="0"/>
            </a:endParaRPr>
          </a:p>
          <a:p>
            <a:pPr>
              <a:lnSpc>
                <a:spcPct val="80000"/>
              </a:lnSpc>
              <a:tabLst>
                <a:tab pos="638175" algn="l"/>
              </a:tabLst>
            </a:pPr>
            <a:endParaRPr lang="ru-RU" sz="1100" smtClean="0"/>
          </a:p>
        </p:txBody>
      </p:sp>
      <p:sp>
        <p:nvSpPr>
          <p:cNvPr id="24579" name="Номер слайда 3"/>
          <p:cNvSpPr>
            <a:spLocks noGrp="1"/>
          </p:cNvSpPr>
          <p:nvPr>
            <p:ph type="sldNum" sz="quarter" idx="5"/>
          </p:nvPr>
        </p:nvSpPr>
        <p:spPr>
          <a:noFill/>
        </p:spPr>
        <p:txBody>
          <a:bodyPr/>
          <a:lstStyle/>
          <a:p>
            <a:fld id="{0D9F2918-897D-4C1D-B9C9-624B475F1015}" type="slidenum">
              <a:rPr lang="ru-RU" smtClean="0">
                <a:cs typeface="Arial" charset="0"/>
              </a:rPr>
              <a:pPr/>
              <a:t>4</a:t>
            </a:fld>
            <a:endParaRPr lang="ru-RU" smtClean="0">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Образ слайда 1"/>
          <p:cNvSpPr>
            <a:spLocks noGrp="1" noRot="1" noChangeAspect="1"/>
          </p:cNvSpPr>
          <p:nvPr>
            <p:ph type="sldImg"/>
          </p:nvPr>
        </p:nvSpPr>
        <p:spPr>
          <a:ln/>
        </p:spPr>
      </p:sp>
      <p:sp>
        <p:nvSpPr>
          <p:cNvPr id="3" name="Заметки 2"/>
          <p:cNvSpPr>
            <a:spLocks noGrp="1"/>
          </p:cNvSpPr>
          <p:nvPr>
            <p:ph type="body" idx="1"/>
          </p:nvPr>
        </p:nvSpPr>
        <p:spPr/>
        <p:txBody>
          <a:bodyPr>
            <a:normAutofit/>
          </a:bodyPr>
          <a:lstStyle/>
          <a:p>
            <a:pPr algn="just">
              <a:spcBef>
                <a:spcPct val="0"/>
              </a:spcBef>
              <a:tabLst>
                <a:tab pos="638175" algn="l"/>
              </a:tabLst>
            </a:pPr>
            <a:r>
              <a:rPr lang="ru-RU" sz="1000" b="1" smtClean="0">
                <a:solidFill>
                  <a:srgbClr val="C00000"/>
                </a:solidFill>
                <a:cs typeface="Times New Roman" pitchFamily="18" charset="0"/>
              </a:rPr>
              <a:t>Подсистема «Управление закупками»:</a:t>
            </a:r>
            <a:endParaRPr lang="ru-RU" sz="1000" smtClean="0">
              <a:solidFill>
                <a:srgbClr val="C00000"/>
              </a:solidFill>
              <a:cs typeface="Times New Roman" pitchFamily="18" charset="0"/>
            </a:endParaRPr>
          </a:p>
          <a:p>
            <a:pPr algn="just">
              <a:spcBef>
                <a:spcPct val="0"/>
              </a:spcBef>
              <a:buFontTx/>
              <a:buChar char="•"/>
              <a:tabLst>
                <a:tab pos="638175" algn="l"/>
              </a:tabLst>
            </a:pPr>
            <a:r>
              <a:rPr lang="ru-RU" sz="1000" smtClean="0">
                <a:solidFill>
                  <a:srgbClr val="C00000"/>
                </a:solidFill>
                <a:cs typeface="Times New Roman" pitchFamily="18" charset="0"/>
              </a:rPr>
              <a:t>Возможность управления закупками на основании потребностей;</a:t>
            </a:r>
          </a:p>
          <a:p>
            <a:pPr algn="just">
              <a:spcBef>
                <a:spcPct val="0"/>
              </a:spcBef>
              <a:buFontTx/>
              <a:buChar char="•"/>
              <a:tabLst>
                <a:tab pos="638175" algn="l"/>
              </a:tabLst>
            </a:pPr>
            <a:r>
              <a:rPr lang="ru-RU" sz="1000" smtClean="0">
                <a:solidFill>
                  <a:srgbClr val="C00000"/>
                </a:solidFill>
                <a:cs typeface="Times New Roman" pitchFamily="18" charset="0"/>
              </a:rPr>
              <a:t>Формирование плана поставок материалов по объектам строительства на произвольный период времени;</a:t>
            </a:r>
          </a:p>
          <a:p>
            <a:pPr algn="just">
              <a:spcBef>
                <a:spcPct val="0"/>
              </a:spcBef>
              <a:buFontTx/>
              <a:buChar char="•"/>
              <a:tabLst>
                <a:tab pos="638175" algn="l"/>
              </a:tabLst>
            </a:pPr>
            <a:r>
              <a:rPr lang="ru-RU" sz="1000" smtClean="0">
                <a:solidFill>
                  <a:srgbClr val="C00000"/>
                </a:solidFill>
                <a:cs typeface="Times New Roman" pitchFamily="18" charset="0"/>
              </a:rPr>
              <a:t>Многоуровневая процедура согласования заявок на закупку материалов;</a:t>
            </a:r>
          </a:p>
          <a:p>
            <a:pPr algn="just">
              <a:spcBef>
                <a:spcPct val="0"/>
              </a:spcBef>
              <a:buFontTx/>
              <a:buChar char="•"/>
              <a:tabLst>
                <a:tab pos="638175" algn="l"/>
              </a:tabLst>
            </a:pPr>
            <a:r>
              <a:rPr lang="ru-RU" sz="1000" smtClean="0">
                <a:solidFill>
                  <a:srgbClr val="C00000"/>
                </a:solidFill>
                <a:cs typeface="Times New Roman" pitchFamily="18" charset="0"/>
              </a:rPr>
              <a:t>Формирование заявок на закупку неучтенных потребностей и </a:t>
            </a:r>
          </a:p>
          <a:p>
            <a:pPr algn="just">
              <a:spcBef>
                <a:spcPct val="0"/>
              </a:spcBef>
              <a:buFontTx/>
              <a:buChar char="•"/>
              <a:tabLst>
                <a:tab pos="638175" algn="l"/>
              </a:tabLst>
            </a:pPr>
            <a:r>
              <a:rPr lang="ru-RU" sz="1000" smtClean="0">
                <a:solidFill>
                  <a:srgbClr val="C00000"/>
                </a:solidFill>
                <a:cs typeface="Times New Roman" pitchFamily="18" charset="0"/>
              </a:rPr>
              <a:t>автоматическое формирование поступлений по ним;</a:t>
            </a:r>
          </a:p>
          <a:p>
            <a:pPr algn="just">
              <a:spcBef>
                <a:spcPct val="0"/>
              </a:spcBef>
              <a:buFontTx/>
              <a:buChar char="•"/>
              <a:tabLst>
                <a:tab pos="638175" algn="l"/>
              </a:tabLst>
            </a:pPr>
            <a:r>
              <a:rPr lang="ru-RU" sz="1000" smtClean="0">
                <a:solidFill>
                  <a:srgbClr val="C00000"/>
                </a:solidFill>
                <a:cs typeface="Times New Roman" pitchFamily="18" charset="0"/>
              </a:rPr>
              <a:t>Формирование документов, регистрирующих возврат материалов поставщикам;</a:t>
            </a:r>
          </a:p>
          <a:p>
            <a:pPr algn="just">
              <a:spcBef>
                <a:spcPct val="0"/>
              </a:spcBef>
              <a:buFontTx/>
              <a:buChar char="•"/>
              <a:tabLst>
                <a:tab pos="638175" algn="l"/>
              </a:tabLst>
            </a:pPr>
            <a:r>
              <a:rPr lang="ru-RU" sz="1000" smtClean="0">
                <a:solidFill>
                  <a:srgbClr val="C00000"/>
                </a:solidFill>
                <a:cs typeface="Times New Roman" pitchFamily="18" charset="0"/>
              </a:rPr>
              <a:t>Анализ выполненных и просроченных заказов и их закрытие;  </a:t>
            </a:r>
          </a:p>
          <a:p>
            <a:pPr algn="just">
              <a:spcBef>
                <a:spcPct val="0"/>
              </a:spcBef>
              <a:buFontTx/>
              <a:buChar char="•"/>
              <a:tabLst>
                <a:tab pos="638175" algn="l"/>
              </a:tabLst>
            </a:pPr>
            <a:r>
              <a:rPr lang="ru-RU" sz="1000" smtClean="0">
                <a:solidFill>
                  <a:srgbClr val="C00000"/>
                </a:solidFill>
                <a:cs typeface="Times New Roman" pitchFamily="18" charset="0"/>
              </a:rPr>
              <a:t>Формирование отчетов для получения информации по номенклатурным позициям отображенных в заказах.</a:t>
            </a:r>
          </a:p>
          <a:p>
            <a:pPr algn="just">
              <a:spcBef>
                <a:spcPct val="0"/>
              </a:spcBef>
              <a:tabLst>
                <a:tab pos="638175" algn="l"/>
              </a:tabLst>
            </a:pPr>
            <a:r>
              <a:rPr lang="ru-RU" sz="1000" b="1" smtClean="0">
                <a:solidFill>
                  <a:srgbClr val="C00000"/>
                </a:solidFill>
                <a:cs typeface="Times New Roman" pitchFamily="18" charset="0"/>
              </a:rPr>
              <a:t>Подсистема «Управление запасами»:</a:t>
            </a:r>
            <a:endParaRPr lang="ru-RU" sz="1000" smtClean="0">
              <a:solidFill>
                <a:srgbClr val="C00000"/>
              </a:solidFill>
              <a:cs typeface="Times New Roman" pitchFamily="18" charset="0"/>
            </a:endParaRPr>
          </a:p>
          <a:p>
            <a:pPr algn="just">
              <a:spcBef>
                <a:spcPct val="0"/>
              </a:spcBef>
              <a:buFontTx/>
              <a:buChar char="•"/>
              <a:tabLst>
                <a:tab pos="638175" algn="l"/>
              </a:tabLst>
            </a:pPr>
            <a:r>
              <a:rPr lang="ru-RU" sz="1000" smtClean="0">
                <a:solidFill>
                  <a:srgbClr val="C00000"/>
                </a:solidFill>
                <a:cs typeface="Times New Roman" pitchFamily="18" charset="0"/>
              </a:rPr>
              <a:t>Оприходование материалов по ранее сформированным заказам;</a:t>
            </a:r>
          </a:p>
          <a:p>
            <a:pPr algn="just">
              <a:spcBef>
                <a:spcPct val="0"/>
              </a:spcBef>
              <a:buFontTx/>
              <a:buChar char="•"/>
              <a:tabLst>
                <a:tab pos="638175" algn="l"/>
              </a:tabLst>
            </a:pPr>
            <a:r>
              <a:rPr lang="ru-RU" sz="1000" smtClean="0">
                <a:solidFill>
                  <a:srgbClr val="C00000"/>
                </a:solidFill>
                <a:cs typeface="Times New Roman" pitchFamily="18" charset="0"/>
              </a:rPr>
              <a:t>Инвентаризация материалов с возможностью формирования возвратных тар;</a:t>
            </a:r>
          </a:p>
          <a:p>
            <a:pPr algn="just">
              <a:spcBef>
                <a:spcPct val="0"/>
              </a:spcBef>
              <a:buFontTx/>
              <a:buChar char="•"/>
              <a:tabLst>
                <a:tab pos="638175" algn="l"/>
              </a:tabLst>
            </a:pPr>
            <a:r>
              <a:rPr lang="ru-RU" sz="1000" smtClean="0">
                <a:solidFill>
                  <a:srgbClr val="C00000"/>
                </a:solidFill>
                <a:cs typeface="Times New Roman" pitchFamily="18" charset="0"/>
              </a:rPr>
              <a:t>Возможность ведения складского учета с многомерной структурой для </a:t>
            </a:r>
          </a:p>
          <a:p>
            <a:pPr algn="just">
              <a:spcBef>
                <a:spcPct val="0"/>
              </a:spcBef>
              <a:tabLst>
                <a:tab pos="638175" algn="l"/>
              </a:tabLst>
            </a:pPr>
            <a:r>
              <a:rPr lang="ru-RU" sz="1000" smtClean="0">
                <a:solidFill>
                  <a:srgbClr val="C00000"/>
                </a:solidFill>
                <a:cs typeface="Times New Roman" pitchFamily="18" charset="0"/>
              </a:rPr>
              <a:t>анализа;</a:t>
            </a:r>
          </a:p>
          <a:p>
            <a:pPr algn="just">
              <a:spcBef>
                <a:spcPct val="0"/>
              </a:spcBef>
              <a:buFontTx/>
              <a:buChar char="•"/>
              <a:tabLst>
                <a:tab pos="638175" algn="l"/>
              </a:tabLst>
            </a:pPr>
            <a:r>
              <a:rPr lang="ru-RU" sz="1000" smtClean="0">
                <a:solidFill>
                  <a:srgbClr val="C00000"/>
                </a:solidFill>
                <a:cs typeface="Times New Roman" pitchFamily="18" charset="0"/>
              </a:rPr>
              <a:t>Списание материалов по участкам производства;</a:t>
            </a:r>
          </a:p>
          <a:p>
            <a:pPr algn="just">
              <a:spcBef>
                <a:spcPct val="0"/>
              </a:spcBef>
              <a:buFontTx/>
              <a:buChar char="•"/>
              <a:tabLst>
                <a:tab pos="638175" algn="l"/>
              </a:tabLst>
            </a:pPr>
            <a:r>
              <a:rPr lang="ru-RU" sz="1000" smtClean="0">
                <a:solidFill>
                  <a:srgbClr val="C00000"/>
                </a:solidFill>
                <a:cs typeface="Times New Roman" pitchFamily="18" charset="0"/>
              </a:rPr>
              <a:t>Определение материалов, необходимых для выполнения работ </a:t>
            </a:r>
          </a:p>
          <a:p>
            <a:pPr algn="just">
              <a:spcBef>
                <a:spcPct val="0"/>
              </a:spcBef>
              <a:tabLst>
                <a:tab pos="638175" algn="l"/>
              </a:tabLst>
            </a:pPr>
            <a:r>
              <a:rPr lang="ru-RU" sz="1000" smtClean="0">
                <a:solidFill>
                  <a:srgbClr val="C00000"/>
                </a:solidFill>
                <a:cs typeface="Times New Roman" pitchFamily="18" charset="0"/>
              </a:rPr>
              <a:t>в рамках календарного плана;</a:t>
            </a:r>
          </a:p>
          <a:p>
            <a:pPr algn="just">
              <a:spcBef>
                <a:spcPct val="0"/>
              </a:spcBef>
              <a:buFontTx/>
              <a:buChar char="•"/>
              <a:tabLst>
                <a:tab pos="638175" algn="l"/>
              </a:tabLst>
            </a:pPr>
            <a:r>
              <a:rPr lang="ru-RU" sz="1000" smtClean="0">
                <a:solidFill>
                  <a:srgbClr val="C00000"/>
                </a:solidFill>
                <a:cs typeface="Times New Roman" pitchFamily="18" charset="0"/>
              </a:rPr>
              <a:t>Анализ расходования материалов по работам календарного плана и по объекту строительства в целом;</a:t>
            </a:r>
          </a:p>
          <a:p>
            <a:pPr algn="just">
              <a:spcBef>
                <a:spcPct val="0"/>
              </a:spcBef>
              <a:buFontTx/>
              <a:buChar char="•"/>
              <a:tabLst>
                <a:tab pos="638175" algn="l"/>
              </a:tabLst>
            </a:pPr>
            <a:r>
              <a:rPr lang="ru-RU" sz="1000" smtClean="0">
                <a:solidFill>
                  <a:srgbClr val="C00000"/>
                </a:solidFill>
                <a:cs typeface="Times New Roman" pitchFamily="18" charset="0"/>
              </a:rPr>
              <a:t>Анализ остатков материалов по материально-ответственным лицам, по складам и по организациям;</a:t>
            </a:r>
          </a:p>
          <a:p>
            <a:pPr>
              <a:tabLst>
                <a:tab pos="638175" algn="l"/>
              </a:tabLst>
            </a:pPr>
            <a:endParaRPr lang="ru-RU" smtClean="0"/>
          </a:p>
        </p:txBody>
      </p:sp>
      <p:sp>
        <p:nvSpPr>
          <p:cNvPr id="26627" name="Номер слайда 3"/>
          <p:cNvSpPr>
            <a:spLocks noGrp="1"/>
          </p:cNvSpPr>
          <p:nvPr>
            <p:ph type="sldNum" sz="quarter" idx="5"/>
          </p:nvPr>
        </p:nvSpPr>
        <p:spPr>
          <a:noFill/>
        </p:spPr>
        <p:txBody>
          <a:bodyPr/>
          <a:lstStyle/>
          <a:p>
            <a:fld id="{61C433D2-95A6-4A93-B3FD-EE308985CC85}" type="slidenum">
              <a:rPr lang="ru-RU" smtClean="0">
                <a:cs typeface="Arial" charset="0"/>
              </a:rPr>
              <a:pPr/>
              <a:t>5</a:t>
            </a:fld>
            <a:endParaRPr lang="ru-RU" smtClean="0">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Образ слайда 1"/>
          <p:cNvSpPr>
            <a:spLocks noGrp="1" noRot="1" noChangeAspect="1"/>
          </p:cNvSpPr>
          <p:nvPr>
            <p:ph type="sldImg"/>
          </p:nvPr>
        </p:nvSpPr>
        <p:spPr>
          <a:ln/>
        </p:spPr>
      </p:sp>
      <p:sp>
        <p:nvSpPr>
          <p:cNvPr id="3" name="Заметки 2"/>
          <p:cNvSpPr>
            <a:spLocks noGrp="1"/>
          </p:cNvSpPr>
          <p:nvPr>
            <p:ph type="body" idx="1"/>
          </p:nvPr>
        </p:nvSpPr>
        <p:spPr/>
        <p:txBody>
          <a:bodyPr>
            <a:normAutofit/>
          </a:bodyPr>
          <a:lstStyle/>
          <a:p>
            <a:r>
              <a:rPr lang="ru-RU" sz="1000" smtClean="0">
                <a:solidFill>
                  <a:srgbClr val="0865AB"/>
                </a:solidFill>
              </a:rPr>
              <a:t>Данная система, в отличии от классических систем управления проектами, предназначена именно для строительной отрасли и имеет максимальную функциональность для объемно-календарного планирования СМР.</a:t>
            </a:r>
            <a:endParaRPr lang="ru-RU" sz="1000" smtClean="0"/>
          </a:p>
          <a:p>
            <a:r>
              <a:rPr lang="ru-RU" sz="1000" smtClean="0">
                <a:solidFill>
                  <a:srgbClr val="0865AB"/>
                </a:solidFill>
              </a:rPr>
              <a:t>Функциональные возможности, позволяющие работать нескольким производственным отделам, дают синергетический эффект в совместной работе, повышая качество и оперативность.</a:t>
            </a:r>
          </a:p>
          <a:p>
            <a:pPr algn="just" eaLnBrk="1" hangingPunct="1">
              <a:spcBef>
                <a:spcPct val="0"/>
              </a:spcBef>
            </a:pPr>
            <a:endParaRPr lang="ru-RU" sz="1000" smtClean="0">
              <a:solidFill>
                <a:srgbClr val="C00000"/>
              </a:solidFill>
              <a:cs typeface="Times New Roman" pitchFamily="18" charset="0"/>
            </a:endParaRPr>
          </a:p>
          <a:p>
            <a:pPr algn="just" eaLnBrk="1" hangingPunct="1">
              <a:spcBef>
                <a:spcPct val="0"/>
              </a:spcBef>
            </a:pPr>
            <a:r>
              <a:rPr lang="ru-RU" sz="1000" smtClean="0">
                <a:solidFill>
                  <a:srgbClr val="C00000"/>
                </a:solidFill>
                <a:cs typeface="Times New Roman" pitchFamily="18" charset="0"/>
              </a:rPr>
              <a:t>Отраслевое решение </a:t>
            </a:r>
            <a:r>
              <a:rPr lang="ru-RU" sz="1000" b="1" smtClean="0">
                <a:solidFill>
                  <a:srgbClr val="C00000"/>
                </a:solidFill>
                <a:cs typeface="Times New Roman" pitchFamily="18" charset="0"/>
              </a:rPr>
              <a:t>«1С:Предприятие 8. Подрядчик строительства. Управление строительным производством»</a:t>
            </a:r>
            <a:r>
              <a:rPr lang="ru-RU" sz="1000" smtClean="0">
                <a:solidFill>
                  <a:srgbClr val="C00000"/>
                </a:solidFill>
                <a:cs typeface="Times New Roman" pitchFamily="18" charset="0"/>
              </a:rPr>
              <a:t>, редакция 2.0 предоставляет следующие возможности:</a:t>
            </a:r>
            <a:endParaRPr lang="ru-RU" sz="1000" smtClean="0">
              <a:solidFill>
                <a:srgbClr val="C00000"/>
              </a:solidFill>
            </a:endParaRPr>
          </a:p>
          <a:p>
            <a:pPr algn="just">
              <a:spcBef>
                <a:spcPct val="0"/>
              </a:spcBef>
            </a:pPr>
            <a:endParaRPr lang="ru-RU" sz="1000" b="1" smtClean="0">
              <a:solidFill>
                <a:srgbClr val="C00000"/>
              </a:solidFill>
              <a:cs typeface="Times New Roman" pitchFamily="18" charset="0"/>
            </a:endParaRPr>
          </a:p>
          <a:p>
            <a:pPr algn="just">
              <a:spcBef>
                <a:spcPct val="0"/>
              </a:spcBef>
            </a:pPr>
            <a:r>
              <a:rPr lang="ru-RU" sz="1000" b="1" smtClean="0">
                <a:solidFill>
                  <a:srgbClr val="C00000"/>
                </a:solidFill>
                <a:cs typeface="Times New Roman" pitchFamily="18" charset="0"/>
              </a:rPr>
              <a:t>Подсистема «Управление персоналом»:	</a:t>
            </a:r>
            <a:endParaRPr lang="ru-RU" sz="1000" smtClean="0">
              <a:solidFill>
                <a:srgbClr val="C00000"/>
              </a:solidFill>
            </a:endParaRPr>
          </a:p>
          <a:p>
            <a:pPr algn="just">
              <a:spcBef>
                <a:spcPct val="0"/>
              </a:spcBef>
              <a:buFontTx/>
              <a:buChar char="•"/>
            </a:pPr>
            <a:r>
              <a:rPr lang="ru-RU" sz="1000" smtClean="0">
                <a:solidFill>
                  <a:srgbClr val="C00000"/>
                </a:solidFill>
                <a:cs typeface="Times New Roman" pitchFamily="18" charset="0"/>
              </a:rPr>
              <a:t>Ведение кадрового учета;</a:t>
            </a:r>
            <a:endParaRPr lang="ru-RU" sz="1000" smtClean="0">
              <a:solidFill>
                <a:srgbClr val="C00000"/>
              </a:solidFill>
            </a:endParaRPr>
          </a:p>
          <a:p>
            <a:pPr algn="just">
              <a:spcBef>
                <a:spcPct val="0"/>
              </a:spcBef>
              <a:buFontTx/>
              <a:buChar char="•"/>
            </a:pPr>
            <a:r>
              <a:rPr lang="ru-RU" sz="1000" smtClean="0">
                <a:solidFill>
                  <a:srgbClr val="C00000"/>
                </a:solidFill>
                <a:cs typeface="Times New Roman" pitchFamily="18" charset="0"/>
              </a:rPr>
              <a:t>Назначение непосредственных исполнителей сотрудников для </a:t>
            </a:r>
          </a:p>
          <a:p>
            <a:pPr algn="just">
              <a:spcBef>
                <a:spcPct val="0"/>
              </a:spcBef>
            </a:pPr>
            <a:r>
              <a:rPr lang="ru-RU" sz="1000" smtClean="0">
                <a:solidFill>
                  <a:srgbClr val="C00000"/>
                </a:solidFill>
                <a:cs typeface="Times New Roman" pitchFamily="18" charset="0"/>
              </a:rPr>
              <a:t>выполнения запланированных работ;</a:t>
            </a:r>
            <a:endParaRPr lang="ru-RU" sz="1000" smtClean="0">
              <a:solidFill>
                <a:srgbClr val="C00000"/>
              </a:solidFill>
            </a:endParaRPr>
          </a:p>
          <a:p>
            <a:pPr algn="just">
              <a:spcBef>
                <a:spcPct val="0"/>
              </a:spcBef>
              <a:buFontTx/>
              <a:buChar char="•"/>
            </a:pPr>
            <a:r>
              <a:rPr lang="ru-RU" sz="1000" smtClean="0">
                <a:solidFill>
                  <a:srgbClr val="C00000"/>
                </a:solidFill>
                <a:cs typeface="Times New Roman" pitchFamily="18" charset="0"/>
              </a:rPr>
              <a:t>Назначение персональной ответственности за выполнение работ </a:t>
            </a:r>
          </a:p>
          <a:p>
            <a:pPr algn="just">
              <a:spcBef>
                <a:spcPct val="0"/>
              </a:spcBef>
            </a:pPr>
            <a:r>
              <a:rPr lang="ru-RU" sz="1000" smtClean="0">
                <a:solidFill>
                  <a:srgbClr val="C00000"/>
                </a:solidFill>
                <a:cs typeface="Times New Roman" pitchFamily="18" charset="0"/>
              </a:rPr>
              <a:t>календарного плана;</a:t>
            </a:r>
            <a:endParaRPr lang="ru-RU" sz="1000" smtClean="0">
              <a:solidFill>
                <a:srgbClr val="C00000"/>
              </a:solidFill>
            </a:endParaRPr>
          </a:p>
          <a:p>
            <a:pPr algn="just">
              <a:spcBef>
                <a:spcPct val="0"/>
              </a:spcBef>
              <a:buFontTx/>
              <a:buChar char="•"/>
            </a:pPr>
            <a:r>
              <a:rPr lang="ru-RU" sz="1000" smtClean="0">
                <a:solidFill>
                  <a:srgbClr val="C00000"/>
                </a:solidFill>
                <a:cs typeface="Times New Roman" pitchFamily="18" charset="0"/>
              </a:rPr>
              <a:t>Ведение табеля исполнителей сотрудников, фактически участвовавших </a:t>
            </a:r>
          </a:p>
          <a:p>
            <a:pPr algn="just">
              <a:spcBef>
                <a:spcPct val="0"/>
              </a:spcBef>
            </a:pPr>
            <a:r>
              <a:rPr lang="ru-RU" sz="1000" smtClean="0">
                <a:solidFill>
                  <a:srgbClr val="C00000"/>
                </a:solidFill>
                <a:cs typeface="Times New Roman" pitchFamily="18" charset="0"/>
              </a:rPr>
              <a:t>в работах;</a:t>
            </a:r>
            <a:endParaRPr lang="ru-RU" sz="1000" smtClean="0">
              <a:solidFill>
                <a:srgbClr val="C00000"/>
              </a:solidFill>
            </a:endParaRPr>
          </a:p>
          <a:p>
            <a:pPr algn="just">
              <a:spcBef>
                <a:spcPct val="0"/>
              </a:spcBef>
              <a:buFontTx/>
              <a:buChar char="•"/>
            </a:pPr>
            <a:r>
              <a:rPr lang="ru-RU" sz="1000" smtClean="0">
                <a:solidFill>
                  <a:srgbClr val="C00000"/>
                </a:solidFill>
                <a:cs typeface="Times New Roman" pitchFamily="18" charset="0"/>
              </a:rPr>
              <a:t>Построение графиков движения рабочей силы.</a:t>
            </a:r>
          </a:p>
          <a:p>
            <a:pPr algn="just">
              <a:spcBef>
                <a:spcPct val="0"/>
              </a:spcBef>
              <a:buFontTx/>
              <a:buChar char="•"/>
            </a:pPr>
            <a:endParaRPr lang="ru-RU" sz="1000" smtClean="0">
              <a:solidFill>
                <a:srgbClr val="C00000"/>
              </a:solidFill>
              <a:cs typeface="Times New Roman" pitchFamily="18" charset="0"/>
            </a:endParaRPr>
          </a:p>
          <a:p>
            <a:pPr algn="just">
              <a:spcBef>
                <a:spcPct val="0"/>
              </a:spcBef>
            </a:pPr>
            <a:endParaRPr lang="ru-RU" sz="1000" smtClean="0">
              <a:solidFill>
                <a:srgbClr val="C00000"/>
              </a:solidFill>
              <a:cs typeface="Times New Roman" pitchFamily="18" charset="0"/>
            </a:endParaRPr>
          </a:p>
          <a:p>
            <a:pPr algn="just">
              <a:spcBef>
                <a:spcPct val="0"/>
              </a:spcBef>
            </a:pPr>
            <a:r>
              <a:rPr lang="ru-RU" sz="1000" b="1" smtClean="0">
                <a:solidFill>
                  <a:srgbClr val="C00000"/>
                </a:solidFill>
                <a:cs typeface="Times New Roman" pitchFamily="18" charset="0"/>
              </a:rPr>
              <a:t>Подсистема «СМиМ» (управление строительными машинами и механизмами):</a:t>
            </a:r>
          </a:p>
          <a:p>
            <a:pPr algn="just">
              <a:spcBef>
                <a:spcPct val="0"/>
              </a:spcBef>
              <a:buFontTx/>
              <a:buChar char="•"/>
            </a:pPr>
            <a:r>
              <a:rPr lang="ru-RU" sz="1000" smtClean="0">
                <a:solidFill>
                  <a:srgbClr val="C00000"/>
                </a:solidFill>
                <a:cs typeface="Times New Roman" pitchFamily="18" charset="0"/>
              </a:rPr>
              <a:t>Ведение учета машин и механизмов;</a:t>
            </a:r>
          </a:p>
          <a:p>
            <a:pPr algn="just">
              <a:spcBef>
                <a:spcPct val="0"/>
              </a:spcBef>
              <a:buFontTx/>
              <a:buChar char="•"/>
            </a:pPr>
            <a:r>
              <a:rPr lang="ru-RU" sz="1000" smtClean="0">
                <a:solidFill>
                  <a:srgbClr val="C00000"/>
                </a:solidFill>
                <a:cs typeface="Times New Roman" pitchFamily="18" charset="0"/>
              </a:rPr>
              <a:t>Назначение машин и механизмов на работы календарного плана;</a:t>
            </a:r>
          </a:p>
          <a:p>
            <a:pPr algn="just">
              <a:spcBef>
                <a:spcPct val="0"/>
              </a:spcBef>
              <a:buFontTx/>
              <a:buChar char="•"/>
            </a:pPr>
            <a:r>
              <a:rPr lang="ru-RU" sz="1000" smtClean="0">
                <a:solidFill>
                  <a:srgbClr val="C00000"/>
                </a:solidFill>
                <a:cs typeface="Times New Roman" pitchFamily="18" charset="0"/>
              </a:rPr>
              <a:t>Фактический учет применения машин и механизмов;</a:t>
            </a:r>
          </a:p>
          <a:p>
            <a:pPr algn="just">
              <a:spcBef>
                <a:spcPct val="0"/>
              </a:spcBef>
              <a:buFontTx/>
              <a:buChar char="•"/>
            </a:pPr>
            <a:r>
              <a:rPr lang="ru-RU" sz="1000" smtClean="0">
                <a:solidFill>
                  <a:srgbClr val="C00000"/>
                </a:solidFill>
                <a:cs typeface="Times New Roman" pitchFamily="18" charset="0"/>
              </a:rPr>
              <a:t>Построение графиков использования машин и механизмов. </a:t>
            </a:r>
          </a:p>
          <a:p>
            <a:endParaRPr lang="ru-RU" smtClean="0"/>
          </a:p>
        </p:txBody>
      </p:sp>
      <p:sp>
        <p:nvSpPr>
          <p:cNvPr id="28675" name="Номер слайда 3"/>
          <p:cNvSpPr>
            <a:spLocks noGrp="1"/>
          </p:cNvSpPr>
          <p:nvPr>
            <p:ph type="sldNum" sz="quarter" idx="5"/>
          </p:nvPr>
        </p:nvSpPr>
        <p:spPr>
          <a:noFill/>
        </p:spPr>
        <p:txBody>
          <a:bodyPr/>
          <a:lstStyle/>
          <a:p>
            <a:fld id="{E7A266EE-5A41-425B-8D71-7198DB49FC29}" type="slidenum">
              <a:rPr lang="ru-RU" smtClean="0">
                <a:cs typeface="Arial" charset="0"/>
              </a:rPr>
              <a:pPr/>
              <a:t>6</a:t>
            </a:fld>
            <a:endParaRPr lang="ru-RU" smtClean="0">
              <a:cs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Образ слайда 1"/>
          <p:cNvSpPr>
            <a:spLocks noGrp="1" noRot="1" noChangeAspect="1"/>
          </p:cNvSpPr>
          <p:nvPr>
            <p:ph type="sldImg"/>
          </p:nvPr>
        </p:nvSpPr>
        <p:spPr>
          <a:ln/>
        </p:spPr>
      </p:sp>
      <p:sp>
        <p:nvSpPr>
          <p:cNvPr id="30722" name="Заметки 2"/>
          <p:cNvSpPr>
            <a:spLocks noGrp="1"/>
          </p:cNvSpPr>
          <p:nvPr>
            <p:ph type="body" idx="1"/>
          </p:nvPr>
        </p:nvSpPr>
        <p:spPr>
          <a:noFill/>
          <a:ln/>
        </p:spPr>
        <p:txBody>
          <a:bodyPr/>
          <a:lstStyle/>
          <a:p>
            <a:r>
              <a:rPr lang="ru-RU" smtClean="0"/>
              <a:t>Процесс планирования осуществляется в нескольких взаимозависящих подсистемах.</a:t>
            </a:r>
          </a:p>
          <a:p>
            <a:r>
              <a:rPr lang="ru-RU" smtClean="0"/>
              <a:t>Изначально формируется проект с определением укрупненной стоимости и продолжительности строительства. Далее формируются календарные планы по каждому объекту строительства и, при необходимости, производится их увязка. Определяются нормы трудовых, материальных затрат, эксплуатации машин и механизмов и определяется плановая стоимость строительства.   </a:t>
            </a:r>
          </a:p>
          <a:p>
            <a:r>
              <a:rPr lang="ru-RU" smtClean="0"/>
              <a:t>На основании оперативного плана строительства, формируется уточненный план производства (если предприятие имеет собственное производство строительных материалов), который в свою очередь является источником уточненного плана закупок.</a:t>
            </a:r>
          </a:p>
          <a:p>
            <a:r>
              <a:rPr lang="ru-RU" smtClean="0"/>
              <a:t>На основании потребности формируется план поставок материалов. </a:t>
            </a:r>
          </a:p>
          <a:p>
            <a:r>
              <a:rPr lang="ru-RU" smtClean="0"/>
              <a:t>Бюджетное управление использует как плановые, так и фактические данные, зарегистрированные в «1С:Управление строительной производством».</a:t>
            </a:r>
          </a:p>
          <a:p>
            <a:endParaRPr lang="ru-RU" smtClean="0"/>
          </a:p>
          <a:p>
            <a:endParaRPr lang="ru-RU" smtClean="0"/>
          </a:p>
        </p:txBody>
      </p:sp>
      <p:sp>
        <p:nvSpPr>
          <p:cNvPr id="30723" name="Номер слайда 3"/>
          <p:cNvSpPr>
            <a:spLocks noGrp="1"/>
          </p:cNvSpPr>
          <p:nvPr>
            <p:ph type="sldNum" sz="quarter" idx="5"/>
          </p:nvPr>
        </p:nvSpPr>
        <p:spPr>
          <a:noFill/>
        </p:spPr>
        <p:txBody>
          <a:bodyPr/>
          <a:lstStyle/>
          <a:p>
            <a:fld id="{86982BAC-09A6-41AC-AE4D-698BA8B1EA72}" type="slidenum">
              <a:rPr lang="ru-RU" smtClean="0">
                <a:cs typeface="Arial" charset="0"/>
              </a:rPr>
              <a:pPr/>
              <a:t>7</a:t>
            </a:fld>
            <a:endParaRPr lang="ru-RU" smtClean="0">
              <a:cs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Образ слайда 1"/>
          <p:cNvSpPr>
            <a:spLocks noGrp="1" noRot="1" noChangeAspect="1"/>
          </p:cNvSpPr>
          <p:nvPr>
            <p:ph type="sldImg"/>
          </p:nvPr>
        </p:nvSpPr>
        <p:spPr>
          <a:ln/>
        </p:spPr>
      </p:sp>
      <p:sp>
        <p:nvSpPr>
          <p:cNvPr id="3" name="Заметки 2"/>
          <p:cNvSpPr>
            <a:spLocks noGrp="1"/>
          </p:cNvSpPr>
          <p:nvPr>
            <p:ph type="body" idx="1"/>
          </p:nvPr>
        </p:nvSpPr>
        <p:spPr/>
        <p:txBody>
          <a:bodyPr>
            <a:normAutofit fontScale="92500"/>
          </a:bodyPr>
          <a:lstStyle/>
          <a:p>
            <a:pPr eaLnBrk="1" hangingPunct="1">
              <a:defRPr/>
            </a:pPr>
            <a:r>
              <a:rPr lang="ru-RU" dirty="0" smtClean="0"/>
              <a:t>Информация, которая собирается в «1С:Управление строительной производством» отвечает следующим требованиям: своевременность (информация по затратам и прибыли поступать тогда, когда ее имеет смысл анализировать), достоверность, релевантность (существенность), полезность (эффект от использования информации должен перекрывать затраты на ее получение), полнота (не должно быть упущений), понятность (информация не должна требовать значительных усилий для расшифровки) и регулярность поступления.</a:t>
            </a:r>
            <a:endParaRPr lang="ru-RU" dirty="0" smtClean="0">
              <a:solidFill>
                <a:schemeClr val="accent2"/>
              </a:solidFill>
            </a:endParaRPr>
          </a:p>
          <a:p>
            <a:pPr eaLnBrk="1" hangingPunct="1">
              <a:defRPr/>
            </a:pPr>
            <a:r>
              <a:rPr lang="ru-RU" dirty="0" smtClean="0">
                <a:solidFill>
                  <a:schemeClr val="accent2"/>
                </a:solidFill>
              </a:rPr>
              <a:t>На каждом предприятии выполняется два основных вида процессов: производственные и бизнес-процессы (офисные). В контур управления, наравне с внутренними процедурами предприятия, вовлечены процессы взаимодействия с заказчиками, субподрядчиками и поставщиками. Они призваны обеспечивать бесперебойное строительное производство, за счет поступления новых заказов и своевременного поступления материалов, ресурсов. Составными частями бизнес-процессов являются события, документы и сотрудники, исполняющие отдельные работы, сгруппированные по функциональным задачам. Необходимо регламентировать действия пользователей при работе с информационной системой в рамках настроенных бизнес-правил, включая потоки движения информации.</a:t>
            </a:r>
          </a:p>
          <a:p>
            <a:pPr eaLnBrk="1" hangingPunct="1">
              <a:defRPr/>
            </a:pPr>
            <a:r>
              <a:rPr lang="ru-RU" dirty="0" smtClean="0">
                <a:solidFill>
                  <a:srgbClr val="CC3300"/>
                </a:solidFill>
              </a:rPr>
              <a:t>Формализующим инструментом выступа</a:t>
            </a:r>
            <a:r>
              <a:rPr lang="ru-RU" dirty="0" smtClean="0">
                <a:solidFill>
                  <a:srgbClr val="CC3300"/>
                </a:solidFill>
                <a:latin typeface="Arial" charset="0"/>
              </a:rPr>
              <a:t>е</a:t>
            </a:r>
            <a:r>
              <a:rPr lang="ru-RU" dirty="0" smtClean="0">
                <a:solidFill>
                  <a:srgbClr val="CC3300"/>
                </a:solidFill>
              </a:rPr>
              <a:t>т систем</a:t>
            </a:r>
            <a:r>
              <a:rPr lang="ru-RU" dirty="0" smtClean="0">
                <a:solidFill>
                  <a:srgbClr val="CC3300"/>
                </a:solidFill>
                <a:latin typeface="Arial" charset="0"/>
              </a:rPr>
              <a:t>а</a:t>
            </a:r>
            <a:r>
              <a:rPr lang="ru-RU" dirty="0" smtClean="0">
                <a:solidFill>
                  <a:srgbClr val="CC3300"/>
                </a:solidFill>
              </a:rPr>
              <a:t> планирования, учета, контроля и анализа</a:t>
            </a:r>
            <a:r>
              <a:rPr lang="ru-RU" dirty="0" smtClean="0">
                <a:solidFill>
                  <a:srgbClr val="CC3300"/>
                </a:solidFill>
                <a:latin typeface="Arial" charset="0"/>
              </a:rPr>
              <a:t> строительного производства</a:t>
            </a:r>
            <a:r>
              <a:rPr lang="ru-RU" dirty="0" smtClean="0">
                <a:solidFill>
                  <a:srgbClr val="CC3300"/>
                </a:solidFill>
              </a:rPr>
              <a:t>, представленн</a:t>
            </a:r>
            <a:r>
              <a:rPr lang="ru-RU" dirty="0" smtClean="0">
                <a:solidFill>
                  <a:srgbClr val="CC3300"/>
                </a:solidFill>
                <a:latin typeface="Arial" charset="0"/>
              </a:rPr>
              <a:t>ая</a:t>
            </a:r>
            <a:r>
              <a:rPr lang="ru-RU" dirty="0" smtClean="0">
                <a:solidFill>
                  <a:srgbClr val="CC3300"/>
                </a:solidFill>
              </a:rPr>
              <a:t> в конфигурации «Управление строительной производством».</a:t>
            </a:r>
          </a:p>
          <a:p>
            <a:pPr>
              <a:defRPr/>
            </a:pPr>
            <a:endParaRPr lang="ru-RU" dirty="0"/>
          </a:p>
        </p:txBody>
      </p:sp>
      <p:sp>
        <p:nvSpPr>
          <p:cNvPr id="32771" name="Номер слайда 3"/>
          <p:cNvSpPr>
            <a:spLocks noGrp="1"/>
          </p:cNvSpPr>
          <p:nvPr>
            <p:ph type="sldNum" sz="quarter" idx="5"/>
          </p:nvPr>
        </p:nvSpPr>
        <p:spPr>
          <a:noFill/>
        </p:spPr>
        <p:txBody>
          <a:bodyPr/>
          <a:lstStyle/>
          <a:p>
            <a:fld id="{3AF2A261-0DC8-44B7-98A7-49442406AA10}" type="slidenum">
              <a:rPr lang="ru-RU" smtClean="0">
                <a:cs typeface="Arial" charset="0"/>
              </a:rPr>
              <a:pPr/>
              <a:t>8</a:t>
            </a:fld>
            <a:endParaRPr lang="ru-RU" smtClean="0">
              <a:cs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Образ слайда 1"/>
          <p:cNvSpPr>
            <a:spLocks noGrp="1" noRot="1" noChangeAspect="1"/>
          </p:cNvSpPr>
          <p:nvPr>
            <p:ph type="sldImg"/>
          </p:nvPr>
        </p:nvSpPr>
        <p:spPr>
          <a:ln/>
        </p:spPr>
      </p:sp>
      <p:sp>
        <p:nvSpPr>
          <p:cNvPr id="34818" name="Заметки 2"/>
          <p:cNvSpPr>
            <a:spLocks noGrp="1"/>
          </p:cNvSpPr>
          <p:nvPr>
            <p:ph type="body" idx="1"/>
          </p:nvPr>
        </p:nvSpPr>
        <p:spPr>
          <a:noFill/>
          <a:ln/>
        </p:spPr>
        <p:txBody>
          <a:bodyPr/>
          <a:lstStyle/>
          <a:p>
            <a:endParaRPr lang="ru-RU" smtClean="0"/>
          </a:p>
        </p:txBody>
      </p:sp>
      <p:sp>
        <p:nvSpPr>
          <p:cNvPr id="34819" name="Номер слайда 3"/>
          <p:cNvSpPr>
            <a:spLocks noGrp="1"/>
          </p:cNvSpPr>
          <p:nvPr>
            <p:ph type="sldNum" sz="quarter" idx="5"/>
          </p:nvPr>
        </p:nvSpPr>
        <p:spPr>
          <a:noFill/>
        </p:spPr>
        <p:txBody>
          <a:bodyPr/>
          <a:lstStyle/>
          <a:p>
            <a:fld id="{F56195D6-C99E-42A5-B7DE-F3045220E684}" type="slidenum">
              <a:rPr lang="ru-RU" smtClean="0">
                <a:cs typeface="Arial" charset="0"/>
              </a:rPr>
              <a:pPr/>
              <a:t>9</a:t>
            </a:fld>
            <a:endParaRPr lang="ru-RU" smtClean="0">
              <a:cs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Образ слайда 1"/>
          <p:cNvSpPr>
            <a:spLocks noGrp="1" noRot="1" noChangeAspect="1"/>
          </p:cNvSpPr>
          <p:nvPr>
            <p:ph type="sldImg"/>
          </p:nvPr>
        </p:nvSpPr>
        <p:spPr>
          <a:ln/>
        </p:spPr>
      </p:sp>
      <p:sp>
        <p:nvSpPr>
          <p:cNvPr id="36866" name="Заметки 2"/>
          <p:cNvSpPr>
            <a:spLocks noGrp="1"/>
          </p:cNvSpPr>
          <p:nvPr>
            <p:ph type="body" idx="1"/>
          </p:nvPr>
        </p:nvSpPr>
        <p:spPr>
          <a:noFill/>
          <a:ln/>
        </p:spPr>
        <p:txBody>
          <a:bodyPr/>
          <a:lstStyle/>
          <a:p>
            <a:r>
              <a:rPr lang="ru-RU" smtClean="0"/>
              <a:t>Кадровый учет – это сбор, систематизация информации о сотрудниках компании и ведение документооборота, связанного с движениями кадров. </a:t>
            </a:r>
          </a:p>
          <a:p>
            <a:r>
              <a:rPr lang="ru-RU" smtClean="0"/>
              <a:t>Без кадрового учета и делопроизводства не обходится сегодня ни одна организация: всем, кто нанимает персонал, необходимо вести учет приема, переводов, увольнений, документировать процедуры работы с кадрами, оформлять распорядительные документы по кадрам, регламентировать должностные обязанности, составлять отчетность, выдавать справки. Несмотря на общий перечень этих функций, их исполнение имеет свою специфику в каждой конкретной компании.</a:t>
            </a:r>
          </a:p>
          <a:p>
            <a:endParaRPr lang="ru-RU" smtClean="0"/>
          </a:p>
          <a:p>
            <a:r>
              <a:rPr lang="ru-RU" smtClean="0"/>
              <a:t>Кадровый учет в «1С:Управление строительным производством» осуществляется документами:</a:t>
            </a:r>
          </a:p>
          <a:p>
            <a:r>
              <a:rPr lang="ru-RU" smtClean="0"/>
              <a:t>-Штатное расписание сотрудников организации;</a:t>
            </a:r>
          </a:p>
          <a:p>
            <a:r>
              <a:rPr lang="ru-RU" smtClean="0"/>
              <a:t>-Прием на работу в организацию;</a:t>
            </a:r>
          </a:p>
          <a:p>
            <a:r>
              <a:rPr lang="ru-RU" smtClean="0"/>
              <a:t>-Кадровое перемещение сотрудников организации;</a:t>
            </a:r>
          </a:p>
          <a:p>
            <a:r>
              <a:rPr lang="ru-RU" smtClean="0"/>
              <a:t>-Увольнение из организации. </a:t>
            </a:r>
          </a:p>
        </p:txBody>
      </p:sp>
      <p:sp>
        <p:nvSpPr>
          <p:cNvPr id="36867" name="Номер слайда 3"/>
          <p:cNvSpPr>
            <a:spLocks noGrp="1"/>
          </p:cNvSpPr>
          <p:nvPr>
            <p:ph type="sldNum" sz="quarter" idx="5"/>
          </p:nvPr>
        </p:nvSpPr>
        <p:spPr>
          <a:noFill/>
        </p:spPr>
        <p:txBody>
          <a:bodyPr/>
          <a:lstStyle/>
          <a:p>
            <a:fld id="{B7BBBA1F-3A61-4E9A-9241-E1AEC6FDCBB8}" type="slidenum">
              <a:rPr lang="ru-RU" smtClean="0">
                <a:cs typeface="Arial" charset="0"/>
              </a:rPr>
              <a:pPr/>
              <a:t>10</a:t>
            </a:fld>
            <a:endParaRPr lang="ru-RU" smtClean="0">
              <a:cs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Образ слайда 1"/>
          <p:cNvSpPr>
            <a:spLocks noGrp="1" noRot="1" noChangeAspect="1"/>
          </p:cNvSpPr>
          <p:nvPr>
            <p:ph type="sldImg"/>
          </p:nvPr>
        </p:nvSpPr>
        <p:spPr>
          <a:ln/>
        </p:spPr>
      </p:sp>
      <p:sp>
        <p:nvSpPr>
          <p:cNvPr id="39938" name="Заметки 2"/>
          <p:cNvSpPr>
            <a:spLocks noGrp="1"/>
          </p:cNvSpPr>
          <p:nvPr>
            <p:ph type="body" idx="1"/>
          </p:nvPr>
        </p:nvSpPr>
        <p:spPr>
          <a:noFill/>
          <a:ln/>
        </p:spPr>
        <p:txBody>
          <a:bodyPr/>
          <a:lstStyle/>
          <a:p>
            <a:r>
              <a:rPr lang="ru-RU" smtClean="0"/>
              <a:t>Организации, выполняющие СМР неразрывно связаны с использованием строительных машин и механизмов (СМиМ). </a:t>
            </a:r>
          </a:p>
          <a:p>
            <a:r>
              <a:rPr lang="ru-RU" smtClean="0"/>
              <a:t>Учет строительных машин и механизмов осуществляется документами:</a:t>
            </a:r>
          </a:p>
          <a:p>
            <a:r>
              <a:rPr lang="ru-RU" smtClean="0"/>
              <a:t>Документ «Учет СМиМ»;</a:t>
            </a:r>
          </a:p>
          <a:p>
            <a:r>
              <a:rPr lang="ru-RU" smtClean="0"/>
              <a:t>Документ «Прием в эксплуатацию машин»;</a:t>
            </a:r>
          </a:p>
          <a:p>
            <a:r>
              <a:rPr lang="ru-RU" smtClean="0"/>
              <a:t>Документ «Перемещение машин по подразделениям организации»;</a:t>
            </a:r>
          </a:p>
          <a:p>
            <a:r>
              <a:rPr lang="ru-RU" smtClean="0"/>
              <a:t>Документ «Списание машин и механизмов».</a:t>
            </a:r>
          </a:p>
          <a:p>
            <a:endParaRPr lang="ru-RU" smtClean="0"/>
          </a:p>
        </p:txBody>
      </p:sp>
      <p:sp>
        <p:nvSpPr>
          <p:cNvPr id="39939" name="Номер слайда 3"/>
          <p:cNvSpPr>
            <a:spLocks noGrp="1"/>
          </p:cNvSpPr>
          <p:nvPr>
            <p:ph type="sldNum" sz="quarter" idx="5"/>
          </p:nvPr>
        </p:nvSpPr>
        <p:spPr>
          <a:noFill/>
        </p:spPr>
        <p:txBody>
          <a:bodyPr/>
          <a:lstStyle/>
          <a:p>
            <a:fld id="{02EE19E8-CA78-4CDD-9360-79B47470A4AC}" type="slidenum">
              <a:rPr lang="ru-RU" smtClean="0">
                <a:cs typeface="Arial" charset="0"/>
              </a:rPr>
              <a:pPr/>
              <a:t>12</a:t>
            </a:fld>
            <a:endParaRPr lang="ru-RU" smtClean="0">
              <a:cs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Образ слайда 1"/>
          <p:cNvSpPr>
            <a:spLocks noGrp="1" noRot="1" noChangeAspect="1"/>
          </p:cNvSpPr>
          <p:nvPr>
            <p:ph type="sldImg"/>
          </p:nvPr>
        </p:nvSpPr>
        <p:spPr>
          <a:ln/>
        </p:spPr>
      </p:sp>
      <p:sp>
        <p:nvSpPr>
          <p:cNvPr id="41986" name="Заметки 2"/>
          <p:cNvSpPr>
            <a:spLocks noGrp="1"/>
          </p:cNvSpPr>
          <p:nvPr>
            <p:ph type="body" idx="1"/>
          </p:nvPr>
        </p:nvSpPr>
        <p:spPr>
          <a:noFill/>
          <a:ln/>
        </p:spPr>
        <p:txBody>
          <a:bodyPr/>
          <a:lstStyle/>
          <a:p>
            <a:endParaRPr lang="ru-RU" smtClean="0"/>
          </a:p>
        </p:txBody>
      </p:sp>
      <p:sp>
        <p:nvSpPr>
          <p:cNvPr id="41987" name="Номер слайда 3"/>
          <p:cNvSpPr>
            <a:spLocks noGrp="1"/>
          </p:cNvSpPr>
          <p:nvPr>
            <p:ph type="sldNum" sz="quarter" idx="5"/>
          </p:nvPr>
        </p:nvSpPr>
        <p:spPr>
          <a:noFill/>
        </p:spPr>
        <p:txBody>
          <a:bodyPr/>
          <a:lstStyle/>
          <a:p>
            <a:fld id="{0B2321B6-B397-47D3-873D-7AD6E846E48C}" type="slidenum">
              <a:rPr lang="ru-RU" smtClean="0">
                <a:cs typeface="Arial" charset="0"/>
              </a:rPr>
              <a:pPr/>
              <a:t>13</a:t>
            </a:fld>
            <a:endParaRPr lang="ru-RU" smtClean="0">
              <a:cs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Образ слайда 1"/>
          <p:cNvSpPr>
            <a:spLocks noGrp="1" noRot="1" noChangeAspect="1"/>
          </p:cNvSpPr>
          <p:nvPr>
            <p:ph type="sldImg"/>
          </p:nvPr>
        </p:nvSpPr>
        <p:spPr>
          <a:ln/>
        </p:spPr>
      </p:sp>
      <p:sp>
        <p:nvSpPr>
          <p:cNvPr id="44034" name="Заметки 2"/>
          <p:cNvSpPr>
            <a:spLocks noGrp="1"/>
          </p:cNvSpPr>
          <p:nvPr>
            <p:ph type="body" idx="1"/>
          </p:nvPr>
        </p:nvSpPr>
        <p:spPr>
          <a:noFill/>
          <a:ln/>
        </p:spPr>
        <p:txBody>
          <a:bodyPr/>
          <a:lstStyle/>
          <a:p>
            <a:r>
              <a:rPr lang="ru-RU" smtClean="0"/>
              <a:t>Для обеспечения качества производимой продукции, обеспечения беспрерывного снабжения производства материалами и выполнения заказов в соответствии с запланированными сроками без превышения плановой себестоимости, важной задачей является эффективное управление закупками ТМЦ.</a:t>
            </a:r>
          </a:p>
          <a:p>
            <a:r>
              <a:rPr lang="ru-RU" smtClean="0"/>
              <a:t>Подсистема  «Управление закупками» обеспечивает менеджеров, отвечающих за снабжение, информацией, необходимой для своевременного принятия решений о пополнении запасов ТМЦ, для снижения затрат на закупки и четкой организации взаимодействия с поставщиками.</a:t>
            </a:r>
          </a:p>
          <a:p>
            <a:endParaRPr lang="ru-RU" smtClean="0"/>
          </a:p>
          <a:p>
            <a:r>
              <a:rPr lang="ru-RU" smtClean="0"/>
              <a:t>При формировании документа «Заказ поставщику» предусмотрен механизм согласования заказов. Для использования данного режима, необходимо включить «Контроль ведения учета заказов». </a:t>
            </a:r>
          </a:p>
          <a:p>
            <a:r>
              <a:rPr lang="ru-RU" smtClean="0"/>
              <a:t>В случаи, если заказ был оформлен не корректно, существует возможность внесения необходимых исправлений при помощи документа «Корректировка заказа поставщику». </a:t>
            </a:r>
          </a:p>
          <a:p>
            <a:endParaRPr lang="ru-RU" smtClean="0"/>
          </a:p>
        </p:txBody>
      </p:sp>
      <p:sp>
        <p:nvSpPr>
          <p:cNvPr id="44035" name="Номер слайда 3"/>
          <p:cNvSpPr>
            <a:spLocks noGrp="1"/>
          </p:cNvSpPr>
          <p:nvPr>
            <p:ph type="sldNum" sz="quarter" idx="5"/>
          </p:nvPr>
        </p:nvSpPr>
        <p:spPr>
          <a:noFill/>
        </p:spPr>
        <p:txBody>
          <a:bodyPr/>
          <a:lstStyle/>
          <a:p>
            <a:fld id="{22DCDA74-DB7F-4E09-8CB5-6F00B43A568D}" type="slidenum">
              <a:rPr lang="ru-RU" smtClean="0">
                <a:cs typeface="Arial" charset="0"/>
              </a:rPr>
              <a:pPr/>
              <a:t>14</a:t>
            </a:fld>
            <a:endParaRPr lang="ru-RU" smtClean="0">
              <a:cs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Образ слайда 1"/>
          <p:cNvSpPr>
            <a:spLocks noGrp="1" noRot="1" noChangeAspect="1"/>
          </p:cNvSpPr>
          <p:nvPr>
            <p:ph type="sldImg"/>
          </p:nvPr>
        </p:nvSpPr>
        <p:spPr>
          <a:ln/>
        </p:spPr>
      </p:sp>
      <p:sp>
        <p:nvSpPr>
          <p:cNvPr id="46082" name="Заметки 2"/>
          <p:cNvSpPr>
            <a:spLocks noGrp="1"/>
          </p:cNvSpPr>
          <p:nvPr>
            <p:ph type="body" idx="1"/>
          </p:nvPr>
        </p:nvSpPr>
        <p:spPr>
          <a:noFill/>
          <a:ln/>
        </p:spPr>
        <p:txBody>
          <a:bodyPr/>
          <a:lstStyle/>
          <a:p>
            <a:r>
              <a:rPr lang="ru-RU" smtClean="0"/>
              <a:t>В процессе строительства, иногда возникает необходимость в приобретении неучтенных материалов, для выполнения непредвиденных работ. Для учета этих потребностей предназначен документ «Заказ на неучтенные потребности». Данные потребности в стоимостном выражении не должны превышать установленную погрешность в плановой стоимости объекта, который устанавливается в зависимости от специфики строительства. </a:t>
            </a:r>
          </a:p>
          <a:p>
            <a:r>
              <a:rPr lang="ru-RU" smtClean="0"/>
              <a:t>Для формирования поступления по данному заказу, его необходимо утвердить.  </a:t>
            </a:r>
          </a:p>
        </p:txBody>
      </p:sp>
      <p:sp>
        <p:nvSpPr>
          <p:cNvPr id="46083" name="Номер слайда 3"/>
          <p:cNvSpPr>
            <a:spLocks noGrp="1"/>
          </p:cNvSpPr>
          <p:nvPr>
            <p:ph type="sldNum" sz="quarter" idx="5"/>
          </p:nvPr>
        </p:nvSpPr>
        <p:spPr>
          <a:noFill/>
        </p:spPr>
        <p:txBody>
          <a:bodyPr/>
          <a:lstStyle/>
          <a:p>
            <a:fld id="{1A39E524-9B23-4EEE-A0D3-4BBB16EE3F0B}" type="slidenum">
              <a:rPr lang="ru-RU" smtClean="0">
                <a:cs typeface="Arial" charset="0"/>
              </a:rPr>
              <a:pPr/>
              <a:t>15</a:t>
            </a:fld>
            <a:endParaRPr lang="ru-RU" smtClean="0">
              <a:cs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Образ слайда 1"/>
          <p:cNvSpPr>
            <a:spLocks noGrp="1" noRot="1" noChangeAspect="1"/>
          </p:cNvSpPr>
          <p:nvPr>
            <p:ph type="sldImg"/>
          </p:nvPr>
        </p:nvSpPr>
        <p:spPr>
          <a:ln/>
        </p:spPr>
      </p:sp>
      <p:sp>
        <p:nvSpPr>
          <p:cNvPr id="48130" name="Заметки 2"/>
          <p:cNvSpPr>
            <a:spLocks noGrp="1"/>
          </p:cNvSpPr>
          <p:nvPr>
            <p:ph type="body" idx="1"/>
          </p:nvPr>
        </p:nvSpPr>
        <p:spPr>
          <a:noFill/>
          <a:ln/>
        </p:spPr>
        <p:txBody>
          <a:bodyPr/>
          <a:lstStyle/>
          <a:p>
            <a:endParaRPr lang="ru-RU" smtClean="0"/>
          </a:p>
        </p:txBody>
      </p:sp>
      <p:sp>
        <p:nvSpPr>
          <p:cNvPr id="48131" name="Номер слайда 3"/>
          <p:cNvSpPr>
            <a:spLocks noGrp="1"/>
          </p:cNvSpPr>
          <p:nvPr>
            <p:ph type="sldNum" sz="quarter" idx="5"/>
          </p:nvPr>
        </p:nvSpPr>
        <p:spPr>
          <a:noFill/>
        </p:spPr>
        <p:txBody>
          <a:bodyPr/>
          <a:lstStyle/>
          <a:p>
            <a:fld id="{A667D5D0-DF3F-4722-A178-D043A9218A9A}" type="slidenum">
              <a:rPr lang="ru-RU" smtClean="0">
                <a:cs typeface="Arial" charset="0"/>
              </a:rPr>
              <a:pPr/>
              <a:t>16</a:t>
            </a:fld>
            <a:endParaRPr lang="ru-RU" smtClean="0">
              <a:cs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Образ слайда 1"/>
          <p:cNvSpPr>
            <a:spLocks noGrp="1" noRot="1" noChangeAspect="1"/>
          </p:cNvSpPr>
          <p:nvPr>
            <p:ph type="sldImg"/>
          </p:nvPr>
        </p:nvSpPr>
        <p:spPr>
          <a:ln/>
        </p:spPr>
      </p:sp>
      <p:sp>
        <p:nvSpPr>
          <p:cNvPr id="50178" name="Заметки 2"/>
          <p:cNvSpPr>
            <a:spLocks noGrp="1"/>
          </p:cNvSpPr>
          <p:nvPr>
            <p:ph type="body" idx="1"/>
          </p:nvPr>
        </p:nvSpPr>
        <p:spPr>
          <a:noFill/>
          <a:ln/>
        </p:spPr>
        <p:txBody>
          <a:bodyPr/>
          <a:lstStyle/>
          <a:p>
            <a:r>
              <a:rPr lang="ru-RU" smtClean="0"/>
              <a:t>Снижение рисков несвоевременной поставки материалов необходимых для выполнения строительно-монтажных работ и контроль над наличием и потребностями в материалах по каждому месту хранения материальных ресурсов достигается возможностью ведения складского учета. </a:t>
            </a:r>
          </a:p>
          <a:p>
            <a:endParaRPr lang="ru-RU" smtClean="0"/>
          </a:p>
          <a:p>
            <a:r>
              <a:rPr lang="ru-RU" smtClean="0"/>
              <a:t>Управление запасами осуществляется документами:</a:t>
            </a:r>
          </a:p>
          <a:p>
            <a:pPr>
              <a:buFontTx/>
              <a:buChar char="-"/>
            </a:pPr>
            <a:r>
              <a:rPr lang="ru-RU" smtClean="0"/>
              <a:t>Инвентаризация материалов;</a:t>
            </a:r>
          </a:p>
          <a:p>
            <a:pPr>
              <a:buFontTx/>
              <a:buChar char="-"/>
            </a:pPr>
            <a:r>
              <a:rPr lang="ru-RU" smtClean="0"/>
              <a:t>Поступление материалов;</a:t>
            </a:r>
          </a:p>
          <a:p>
            <a:pPr>
              <a:buFontTx/>
              <a:buChar char="-"/>
            </a:pPr>
            <a:r>
              <a:rPr lang="ru-RU" smtClean="0"/>
              <a:t>Перемещение материалов;</a:t>
            </a:r>
          </a:p>
          <a:p>
            <a:pPr>
              <a:buFontTx/>
              <a:buChar char="-"/>
            </a:pPr>
            <a:r>
              <a:rPr lang="ru-RU" smtClean="0"/>
              <a:t>Резервирование материалов;</a:t>
            </a:r>
          </a:p>
          <a:p>
            <a:pPr>
              <a:buFontTx/>
              <a:buChar char="-"/>
            </a:pPr>
            <a:r>
              <a:rPr lang="ru-RU" smtClean="0"/>
              <a:t>Списание материалов;</a:t>
            </a:r>
          </a:p>
          <a:p>
            <a:pPr>
              <a:buFontTx/>
              <a:buChar char="-"/>
            </a:pPr>
            <a:r>
              <a:rPr lang="ru-RU" smtClean="0"/>
              <a:t>Расходный ордер на материалы;</a:t>
            </a:r>
          </a:p>
          <a:p>
            <a:pPr>
              <a:buFontTx/>
              <a:buChar char="-"/>
            </a:pPr>
            <a:endParaRPr lang="ru-RU" smtClean="0"/>
          </a:p>
          <a:p>
            <a:pPr>
              <a:buFontTx/>
              <a:buChar char="-"/>
            </a:pPr>
            <a:endParaRPr lang="ru-RU" smtClean="0"/>
          </a:p>
        </p:txBody>
      </p:sp>
      <p:sp>
        <p:nvSpPr>
          <p:cNvPr id="50179" name="Номер слайда 3"/>
          <p:cNvSpPr>
            <a:spLocks noGrp="1"/>
          </p:cNvSpPr>
          <p:nvPr>
            <p:ph type="sldNum" sz="quarter" idx="5"/>
          </p:nvPr>
        </p:nvSpPr>
        <p:spPr>
          <a:noFill/>
        </p:spPr>
        <p:txBody>
          <a:bodyPr/>
          <a:lstStyle/>
          <a:p>
            <a:fld id="{9234D80F-53C6-4F6E-9565-1ADC6BD8331B}" type="slidenum">
              <a:rPr lang="ru-RU" smtClean="0">
                <a:cs typeface="Arial" charset="0"/>
              </a:rPr>
              <a:pPr/>
              <a:t>17</a:t>
            </a:fld>
            <a:endParaRPr lang="ru-RU" smtClean="0">
              <a:cs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Образ слайда 1"/>
          <p:cNvSpPr>
            <a:spLocks noGrp="1" noRot="1" noChangeAspect="1"/>
          </p:cNvSpPr>
          <p:nvPr>
            <p:ph type="sldImg"/>
          </p:nvPr>
        </p:nvSpPr>
        <p:spPr>
          <a:ln/>
        </p:spPr>
      </p:sp>
      <p:sp>
        <p:nvSpPr>
          <p:cNvPr id="52226" name="Заметки 2"/>
          <p:cNvSpPr>
            <a:spLocks noGrp="1"/>
          </p:cNvSpPr>
          <p:nvPr>
            <p:ph type="body" idx="1"/>
          </p:nvPr>
        </p:nvSpPr>
        <p:spPr>
          <a:noFill/>
          <a:ln/>
        </p:spPr>
        <p:txBody>
          <a:bodyPr/>
          <a:lstStyle/>
          <a:p>
            <a:endParaRPr lang="ru-RU" smtClean="0"/>
          </a:p>
        </p:txBody>
      </p:sp>
      <p:sp>
        <p:nvSpPr>
          <p:cNvPr id="52227" name="Номер слайда 3"/>
          <p:cNvSpPr>
            <a:spLocks noGrp="1"/>
          </p:cNvSpPr>
          <p:nvPr>
            <p:ph type="sldNum" sz="quarter" idx="5"/>
          </p:nvPr>
        </p:nvSpPr>
        <p:spPr>
          <a:noFill/>
        </p:spPr>
        <p:txBody>
          <a:bodyPr/>
          <a:lstStyle/>
          <a:p>
            <a:fld id="{733F4C7D-E810-44E8-80C1-965082F8756A}" type="slidenum">
              <a:rPr lang="ru-RU" smtClean="0">
                <a:cs typeface="Arial" charset="0"/>
              </a:rPr>
              <a:pPr/>
              <a:t>18</a:t>
            </a:fld>
            <a:endParaRPr lang="ru-RU" smtClean="0">
              <a:cs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Образ слайда 1"/>
          <p:cNvSpPr>
            <a:spLocks noGrp="1" noRot="1" noChangeAspect="1"/>
          </p:cNvSpPr>
          <p:nvPr>
            <p:ph type="sldImg"/>
          </p:nvPr>
        </p:nvSpPr>
        <p:spPr>
          <a:ln/>
        </p:spPr>
      </p:sp>
      <p:sp>
        <p:nvSpPr>
          <p:cNvPr id="54274" name="Заметки 2"/>
          <p:cNvSpPr>
            <a:spLocks noGrp="1"/>
          </p:cNvSpPr>
          <p:nvPr>
            <p:ph type="body" idx="1"/>
          </p:nvPr>
        </p:nvSpPr>
        <p:spPr>
          <a:noFill/>
          <a:ln/>
        </p:spPr>
        <p:txBody>
          <a:bodyPr/>
          <a:lstStyle/>
          <a:p>
            <a:r>
              <a:rPr lang="ru-RU" smtClean="0"/>
              <a:t>При помощи отчетов «Ведомость по материалам на складах», «Расход материалов», «Остатки материалов на складах», «Анализ потребностей в материалах» и «Карточка движения материалов» можно получить оперативные данные о расходе материалов, остатках материалов на складах и перемещении материалов по подразделениям, что позволит бесперебойно снабжать строительные участки необходимыми материалами в нужное время.  </a:t>
            </a:r>
          </a:p>
        </p:txBody>
      </p:sp>
      <p:sp>
        <p:nvSpPr>
          <p:cNvPr id="54275" name="Номер слайда 3"/>
          <p:cNvSpPr>
            <a:spLocks noGrp="1"/>
          </p:cNvSpPr>
          <p:nvPr>
            <p:ph type="sldNum" sz="quarter" idx="5"/>
          </p:nvPr>
        </p:nvSpPr>
        <p:spPr>
          <a:noFill/>
        </p:spPr>
        <p:txBody>
          <a:bodyPr/>
          <a:lstStyle/>
          <a:p>
            <a:fld id="{C36A4576-D258-45E6-B236-E584E0DFA403}" type="slidenum">
              <a:rPr lang="ru-RU" smtClean="0">
                <a:cs typeface="Arial" charset="0"/>
              </a:rPr>
              <a:pPr/>
              <a:t>19</a:t>
            </a:fld>
            <a:endParaRPr lang="ru-RU" smtClean="0">
              <a:cs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Образ слайда 1"/>
          <p:cNvSpPr>
            <a:spLocks noGrp="1" noRot="1" noChangeAspect="1"/>
          </p:cNvSpPr>
          <p:nvPr>
            <p:ph type="sldImg"/>
          </p:nvPr>
        </p:nvSpPr>
        <p:spPr>
          <a:ln/>
        </p:spPr>
      </p:sp>
      <p:sp>
        <p:nvSpPr>
          <p:cNvPr id="56322" name="Заметки 2"/>
          <p:cNvSpPr>
            <a:spLocks noGrp="1"/>
          </p:cNvSpPr>
          <p:nvPr>
            <p:ph type="body" idx="1"/>
          </p:nvPr>
        </p:nvSpPr>
        <p:spPr>
          <a:noFill/>
          <a:ln/>
        </p:spPr>
        <p:txBody>
          <a:bodyPr/>
          <a:lstStyle/>
          <a:p>
            <a:endParaRPr lang="ru-RU" smtClean="0"/>
          </a:p>
        </p:txBody>
      </p:sp>
      <p:sp>
        <p:nvSpPr>
          <p:cNvPr id="56323" name="Номер слайда 3"/>
          <p:cNvSpPr>
            <a:spLocks noGrp="1"/>
          </p:cNvSpPr>
          <p:nvPr>
            <p:ph type="sldNum" sz="quarter" idx="5"/>
          </p:nvPr>
        </p:nvSpPr>
        <p:spPr>
          <a:noFill/>
        </p:spPr>
        <p:txBody>
          <a:bodyPr/>
          <a:lstStyle/>
          <a:p>
            <a:fld id="{F336FEC1-1490-4C98-8FB6-CEA326FCC00B}" type="slidenum">
              <a:rPr lang="ru-RU" smtClean="0">
                <a:cs typeface="Arial" charset="0"/>
              </a:rPr>
              <a:pPr/>
              <a:t>20</a:t>
            </a:fld>
            <a:endParaRPr lang="ru-RU" smtClean="0">
              <a:cs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Образ слайда 1"/>
          <p:cNvSpPr>
            <a:spLocks noGrp="1" noRot="1" noChangeAspect="1"/>
          </p:cNvSpPr>
          <p:nvPr>
            <p:ph type="sldImg"/>
          </p:nvPr>
        </p:nvSpPr>
        <p:spPr>
          <a:ln/>
        </p:spPr>
      </p:sp>
      <p:sp>
        <p:nvSpPr>
          <p:cNvPr id="3" name="Заметки 2"/>
          <p:cNvSpPr>
            <a:spLocks noGrp="1"/>
          </p:cNvSpPr>
          <p:nvPr>
            <p:ph type="body" idx="1"/>
          </p:nvPr>
        </p:nvSpPr>
        <p:spPr/>
        <p:txBody>
          <a:bodyPr>
            <a:normAutofit lnSpcReduction="10000"/>
          </a:bodyPr>
          <a:lstStyle/>
          <a:p>
            <a:pPr>
              <a:defRPr/>
            </a:pPr>
            <a:r>
              <a:rPr lang="ru-RU" dirty="0" smtClean="0">
                <a:solidFill>
                  <a:srgbClr val="4D4D4D"/>
                </a:solidFill>
              </a:rPr>
              <a:t>В управлении строительным производством условно можно выделить 3 этапа: </a:t>
            </a:r>
            <a:endParaRPr lang="ru-RU" dirty="0" smtClean="0"/>
          </a:p>
          <a:p>
            <a:pPr>
              <a:buFontTx/>
              <a:buChar char="-"/>
              <a:defRPr/>
            </a:pPr>
            <a:r>
              <a:rPr lang="ru-RU" dirty="0" smtClean="0"/>
              <a:t> планирование;</a:t>
            </a:r>
          </a:p>
          <a:p>
            <a:pPr>
              <a:buFontTx/>
              <a:buChar char="-"/>
              <a:defRPr/>
            </a:pPr>
            <a:r>
              <a:rPr lang="ru-RU" dirty="0" smtClean="0"/>
              <a:t> учет выполнения;</a:t>
            </a:r>
          </a:p>
          <a:p>
            <a:pPr>
              <a:buFontTx/>
              <a:buChar char="-"/>
              <a:defRPr/>
            </a:pPr>
            <a:r>
              <a:rPr lang="ru-RU" dirty="0" smtClean="0"/>
              <a:t> контроль и анализ выполнения;</a:t>
            </a:r>
          </a:p>
          <a:p>
            <a:pPr>
              <a:buFontTx/>
              <a:buChar char="-"/>
              <a:defRPr/>
            </a:pPr>
            <a:endParaRPr lang="ru-RU" dirty="0" smtClean="0"/>
          </a:p>
          <a:p>
            <a:pPr>
              <a:defRPr/>
            </a:pPr>
            <a:r>
              <a:rPr lang="ru-RU" dirty="0" smtClean="0"/>
              <a:t>Планирование включает в себя:</a:t>
            </a:r>
          </a:p>
          <a:p>
            <a:pPr>
              <a:spcBef>
                <a:spcPts val="0"/>
              </a:spcBef>
              <a:buFontTx/>
              <a:buChar char="-"/>
              <a:defRPr/>
            </a:pPr>
            <a:r>
              <a:rPr lang="ru-RU" b="1" dirty="0" smtClean="0">
                <a:cs typeface="Times New Roman" pitchFamily="18" charset="0"/>
              </a:rPr>
              <a:t> </a:t>
            </a:r>
            <a:r>
              <a:rPr lang="ru-RU" dirty="0" smtClean="0">
                <a:cs typeface="Times New Roman" pitchFamily="18" charset="0"/>
              </a:rPr>
              <a:t>Календарный план строительства;</a:t>
            </a:r>
          </a:p>
          <a:p>
            <a:pPr>
              <a:spcBef>
                <a:spcPts val="0"/>
              </a:spcBef>
              <a:buFontTx/>
              <a:buChar char="-"/>
              <a:defRPr/>
            </a:pPr>
            <a:r>
              <a:rPr lang="ru-RU" dirty="0" smtClean="0">
                <a:cs typeface="Times New Roman" pitchFamily="18" charset="0"/>
              </a:rPr>
              <a:t> Оперативный план строительства;</a:t>
            </a:r>
          </a:p>
          <a:p>
            <a:pPr>
              <a:spcBef>
                <a:spcPts val="0"/>
              </a:spcBef>
              <a:buFontTx/>
              <a:buChar char="-"/>
              <a:defRPr/>
            </a:pPr>
            <a:r>
              <a:rPr lang="ru-RU" dirty="0" smtClean="0">
                <a:cs typeface="Times New Roman" pitchFamily="18" charset="0"/>
              </a:rPr>
              <a:t> Назначение исполнителей, машин и механизмов на работы КП;</a:t>
            </a:r>
          </a:p>
          <a:p>
            <a:pPr>
              <a:spcBef>
                <a:spcPts val="0"/>
              </a:spcBef>
              <a:buFontTx/>
              <a:buChar char="-"/>
              <a:defRPr/>
            </a:pPr>
            <a:r>
              <a:rPr lang="ru-RU" dirty="0" smtClean="0">
                <a:cs typeface="Times New Roman" pitchFamily="18" charset="0"/>
              </a:rPr>
              <a:t> Формирование потребностей,</a:t>
            </a:r>
          </a:p>
          <a:p>
            <a:pPr>
              <a:spcBef>
                <a:spcPts val="0"/>
              </a:spcBef>
              <a:buFontTx/>
              <a:buChar char="-"/>
              <a:defRPr/>
            </a:pPr>
            <a:r>
              <a:rPr lang="ru-RU" dirty="0" smtClean="0">
                <a:cs typeface="Times New Roman" pitchFamily="18" charset="0"/>
              </a:rPr>
              <a:t> План поставок материалов.</a:t>
            </a:r>
          </a:p>
          <a:p>
            <a:pPr>
              <a:spcBef>
                <a:spcPts val="0"/>
              </a:spcBef>
              <a:defRPr/>
            </a:pPr>
            <a:endParaRPr lang="ru-RU" dirty="0" smtClean="0">
              <a:cs typeface="Times New Roman" pitchFamily="18" charset="0"/>
            </a:endParaRPr>
          </a:p>
          <a:p>
            <a:pPr>
              <a:spcBef>
                <a:spcPts val="0"/>
              </a:spcBef>
              <a:defRPr/>
            </a:pPr>
            <a:r>
              <a:rPr lang="ru-RU" dirty="0" smtClean="0">
                <a:cs typeface="Times New Roman" pitchFamily="18" charset="0"/>
              </a:rPr>
              <a:t>Учет выполнения состоит из:</a:t>
            </a:r>
          </a:p>
          <a:p>
            <a:pPr>
              <a:spcBef>
                <a:spcPts val="0"/>
              </a:spcBef>
              <a:buFontTx/>
              <a:buChar char="-"/>
              <a:defRPr/>
            </a:pPr>
            <a:r>
              <a:rPr lang="ru-RU" dirty="0" smtClean="0">
                <a:cs typeface="Times New Roman" pitchFamily="18" charset="0"/>
              </a:rPr>
              <a:t> Выполнение работ календарного плана;</a:t>
            </a:r>
          </a:p>
          <a:p>
            <a:pPr>
              <a:spcBef>
                <a:spcPts val="0"/>
              </a:spcBef>
              <a:buFontTx/>
              <a:buChar char="-"/>
              <a:defRPr/>
            </a:pPr>
            <a:r>
              <a:rPr lang="ru-RU" dirty="0" smtClean="0">
                <a:cs typeface="Times New Roman" pitchFamily="18" charset="0"/>
              </a:rPr>
              <a:t> Акт приемки выполненных работ;</a:t>
            </a:r>
          </a:p>
          <a:p>
            <a:pPr>
              <a:spcBef>
                <a:spcPts val="0"/>
              </a:spcBef>
              <a:buFontTx/>
              <a:buChar char="-"/>
              <a:defRPr/>
            </a:pPr>
            <a:r>
              <a:rPr lang="ru-RU" dirty="0" smtClean="0">
                <a:cs typeface="Times New Roman" pitchFamily="18" charset="0"/>
              </a:rPr>
              <a:t> Акт скрытых работ;</a:t>
            </a:r>
          </a:p>
          <a:p>
            <a:pPr>
              <a:spcBef>
                <a:spcPts val="0"/>
              </a:spcBef>
              <a:buFontTx/>
              <a:buChar char="-"/>
              <a:defRPr/>
            </a:pPr>
            <a:r>
              <a:rPr lang="ru-RU" dirty="0" smtClean="0">
                <a:cs typeface="Times New Roman" pitchFamily="18" charset="0"/>
              </a:rPr>
              <a:t> Наряд-задание;</a:t>
            </a:r>
          </a:p>
          <a:p>
            <a:pPr>
              <a:spcBef>
                <a:spcPts val="0"/>
              </a:spcBef>
              <a:buFontTx/>
              <a:buChar char="-"/>
              <a:defRPr/>
            </a:pPr>
            <a:r>
              <a:rPr lang="ru-RU" dirty="0" smtClean="0">
                <a:cs typeface="Times New Roman" pitchFamily="18" charset="0"/>
              </a:rPr>
              <a:t> Реализация строительных, работ и услуг;</a:t>
            </a:r>
          </a:p>
          <a:p>
            <a:pPr>
              <a:spcBef>
                <a:spcPts val="0"/>
              </a:spcBef>
              <a:defRPr/>
            </a:pPr>
            <a:endParaRPr lang="ru-RU" dirty="0" smtClean="0">
              <a:cs typeface="Times New Roman" pitchFamily="18" charset="0"/>
            </a:endParaRPr>
          </a:p>
          <a:p>
            <a:pPr>
              <a:spcBef>
                <a:spcPts val="0"/>
              </a:spcBef>
              <a:defRPr/>
            </a:pPr>
            <a:r>
              <a:rPr lang="ru-RU" dirty="0" smtClean="0">
                <a:cs typeface="Times New Roman" pitchFamily="18" charset="0"/>
              </a:rPr>
              <a:t>В третий этап можно включить:</a:t>
            </a:r>
          </a:p>
          <a:p>
            <a:pPr>
              <a:spcBef>
                <a:spcPts val="0"/>
              </a:spcBef>
              <a:buFontTx/>
              <a:buChar char="-"/>
              <a:defRPr/>
            </a:pPr>
            <a:r>
              <a:rPr lang="ru-RU" dirty="0" smtClean="0">
                <a:cs typeface="Times New Roman" pitchFamily="18" charset="0"/>
              </a:rPr>
              <a:t> Выполнение работ календарного плана;</a:t>
            </a:r>
          </a:p>
          <a:p>
            <a:pPr>
              <a:spcBef>
                <a:spcPts val="0"/>
              </a:spcBef>
              <a:buFontTx/>
              <a:buChar char="-"/>
              <a:defRPr/>
            </a:pPr>
            <a:r>
              <a:rPr lang="ru-RU" dirty="0" smtClean="0">
                <a:cs typeface="Times New Roman" pitchFamily="18" charset="0"/>
              </a:rPr>
              <a:t> Акт приемки выполненных работ;</a:t>
            </a:r>
          </a:p>
          <a:p>
            <a:pPr>
              <a:spcBef>
                <a:spcPts val="0"/>
              </a:spcBef>
              <a:buFontTx/>
              <a:buChar char="-"/>
              <a:defRPr/>
            </a:pPr>
            <a:r>
              <a:rPr lang="ru-RU" dirty="0" smtClean="0">
                <a:cs typeface="Times New Roman" pitchFamily="18" charset="0"/>
              </a:rPr>
              <a:t> Акт скрытых работ;</a:t>
            </a:r>
          </a:p>
          <a:p>
            <a:pPr>
              <a:spcBef>
                <a:spcPts val="0"/>
              </a:spcBef>
              <a:buFontTx/>
              <a:buChar char="-"/>
              <a:defRPr/>
            </a:pPr>
            <a:r>
              <a:rPr lang="ru-RU" dirty="0" smtClean="0">
                <a:cs typeface="Times New Roman" pitchFamily="18" charset="0"/>
              </a:rPr>
              <a:t> Наряд-задание;</a:t>
            </a:r>
          </a:p>
          <a:p>
            <a:pPr>
              <a:spcBef>
                <a:spcPts val="0"/>
              </a:spcBef>
              <a:buFontTx/>
              <a:buChar char="-"/>
              <a:defRPr/>
            </a:pPr>
            <a:r>
              <a:rPr lang="ru-RU" dirty="0" smtClean="0">
                <a:cs typeface="Times New Roman" pitchFamily="18" charset="0"/>
              </a:rPr>
              <a:t> Реализация строительных, работ и услуг;</a:t>
            </a:r>
          </a:p>
          <a:p>
            <a:pPr>
              <a:spcBef>
                <a:spcPts val="0"/>
              </a:spcBef>
              <a:buFontTx/>
              <a:buChar char="-"/>
              <a:defRPr/>
            </a:pPr>
            <a:r>
              <a:rPr lang="ru-RU" dirty="0" smtClean="0">
                <a:cs typeface="Times New Roman" pitchFamily="18" charset="0"/>
              </a:rPr>
              <a:t> Анализ выполнения работ по КП;</a:t>
            </a:r>
          </a:p>
          <a:p>
            <a:pPr>
              <a:spcBef>
                <a:spcPts val="0"/>
              </a:spcBef>
              <a:buFontTx/>
              <a:buChar char="-"/>
              <a:defRPr/>
            </a:pPr>
            <a:r>
              <a:rPr lang="ru-RU" dirty="0" smtClean="0">
                <a:cs typeface="Times New Roman" pitchFamily="18" charset="0"/>
              </a:rPr>
              <a:t> Отчет по данным контрагента;</a:t>
            </a:r>
          </a:p>
          <a:p>
            <a:pPr>
              <a:spcBef>
                <a:spcPts val="0"/>
              </a:spcBef>
              <a:buFontTx/>
              <a:buChar char="-"/>
              <a:defRPr/>
            </a:pPr>
            <a:r>
              <a:rPr lang="ru-RU" dirty="0" smtClean="0">
                <a:cs typeface="Times New Roman" pitchFamily="18" charset="0"/>
              </a:rPr>
              <a:t> Контроль документов выполнения;</a:t>
            </a:r>
          </a:p>
          <a:p>
            <a:pPr>
              <a:spcBef>
                <a:spcPts val="0"/>
              </a:spcBef>
              <a:buFontTx/>
              <a:buChar char="-"/>
              <a:defRPr/>
            </a:pPr>
            <a:r>
              <a:rPr lang="ru-RU" dirty="0" smtClean="0">
                <a:cs typeface="Times New Roman" pitchFamily="18" charset="0"/>
              </a:rPr>
              <a:t> Журнал выполненных работ.</a:t>
            </a:r>
          </a:p>
          <a:p>
            <a:pPr>
              <a:spcBef>
                <a:spcPts val="0"/>
              </a:spcBef>
              <a:defRPr/>
            </a:pPr>
            <a:endParaRPr lang="ru-RU" dirty="0" smtClean="0">
              <a:cs typeface="Times New Roman" pitchFamily="18" charset="0"/>
            </a:endParaRPr>
          </a:p>
          <a:p>
            <a:pPr>
              <a:spcBef>
                <a:spcPts val="0"/>
              </a:spcBef>
              <a:defRPr/>
            </a:pPr>
            <a:endParaRPr lang="ru-RU" dirty="0" smtClean="0">
              <a:cs typeface="Times New Roman" pitchFamily="18" charset="0"/>
            </a:endParaRPr>
          </a:p>
          <a:p>
            <a:pPr>
              <a:defRPr/>
            </a:pPr>
            <a:endParaRPr lang="ru-RU" dirty="0"/>
          </a:p>
        </p:txBody>
      </p:sp>
      <p:sp>
        <p:nvSpPr>
          <p:cNvPr id="58371" name="Номер слайда 3"/>
          <p:cNvSpPr>
            <a:spLocks noGrp="1"/>
          </p:cNvSpPr>
          <p:nvPr>
            <p:ph type="sldNum" sz="quarter" idx="5"/>
          </p:nvPr>
        </p:nvSpPr>
        <p:spPr>
          <a:noFill/>
        </p:spPr>
        <p:txBody>
          <a:bodyPr/>
          <a:lstStyle/>
          <a:p>
            <a:fld id="{452FB90F-8FB3-40CD-BA89-2A8303B88C28}" type="slidenum">
              <a:rPr lang="ru-RU" smtClean="0">
                <a:cs typeface="Arial" charset="0"/>
              </a:rPr>
              <a:pPr/>
              <a:t>21</a:t>
            </a:fld>
            <a:endParaRPr lang="ru-RU" smtClean="0">
              <a:cs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Образ слайда 1"/>
          <p:cNvSpPr>
            <a:spLocks noGrp="1" noRot="1" noChangeAspect="1"/>
          </p:cNvSpPr>
          <p:nvPr>
            <p:ph type="sldImg"/>
          </p:nvPr>
        </p:nvSpPr>
        <p:spPr>
          <a:ln/>
        </p:spPr>
      </p:sp>
      <p:sp>
        <p:nvSpPr>
          <p:cNvPr id="3" name="Заметки 2"/>
          <p:cNvSpPr>
            <a:spLocks noGrp="1"/>
          </p:cNvSpPr>
          <p:nvPr>
            <p:ph type="body" idx="1"/>
          </p:nvPr>
        </p:nvSpPr>
        <p:spPr/>
        <p:txBody>
          <a:bodyPr>
            <a:normAutofit/>
          </a:bodyPr>
          <a:lstStyle/>
          <a:p>
            <a:pPr>
              <a:lnSpc>
                <a:spcPct val="80000"/>
              </a:lnSpc>
            </a:pPr>
            <a:r>
              <a:rPr lang="ru-RU" sz="1100" smtClean="0">
                <a:solidFill>
                  <a:srgbClr val="C00000"/>
                </a:solidFill>
                <a:ea typeface="Calibri" pitchFamily="34" charset="0"/>
                <a:cs typeface="Times New Roman" pitchFamily="18" charset="0"/>
              </a:rPr>
              <a:t>Справочник «Проекты»  предназначен для укрупненного представления перечня работ по различным объектам строительства. </a:t>
            </a:r>
          </a:p>
          <a:p>
            <a:pPr>
              <a:lnSpc>
                <a:spcPct val="80000"/>
              </a:lnSpc>
            </a:pPr>
            <a:r>
              <a:rPr lang="ru-RU" sz="2600" smtClean="0">
                <a:solidFill>
                  <a:srgbClr val="C00000"/>
                </a:solidFill>
                <a:ea typeface="Calibri" pitchFamily="34" charset="0"/>
                <a:cs typeface="Times New Roman" pitchFamily="18" charset="0"/>
              </a:rPr>
              <a:t>Проект состоит из нескольких объектов строительства. По каждому объекту строительства формируются группы работ, в которых указываются планируемая дата начала и дата окончания, объем и стоимость работ. </a:t>
            </a:r>
          </a:p>
          <a:p>
            <a:pPr>
              <a:lnSpc>
                <a:spcPct val="80000"/>
              </a:lnSpc>
            </a:pPr>
            <a:r>
              <a:rPr lang="ru-RU" sz="2600" smtClean="0">
                <a:solidFill>
                  <a:srgbClr val="C00000"/>
                </a:solidFill>
                <a:ea typeface="Calibri" pitchFamily="34" charset="0"/>
                <a:cs typeface="Times New Roman" pitchFamily="18" charset="0"/>
              </a:rPr>
              <a:t>После утверждения у заказчика проекта, начинается процесс формирования календарного плана по проекту и по каждому объекту строительства. </a:t>
            </a:r>
            <a:endParaRPr lang="ru-RU" sz="2600" smtClean="0">
              <a:solidFill>
                <a:srgbClr val="C00000"/>
              </a:solidFill>
              <a:latin typeface="Arial" charset="0"/>
              <a:ea typeface="Calibri" pitchFamily="34" charset="0"/>
              <a:cs typeface="Times New Roman" pitchFamily="18" charset="0"/>
            </a:endParaRPr>
          </a:p>
          <a:p>
            <a:pPr>
              <a:lnSpc>
                <a:spcPct val="80000"/>
              </a:lnSpc>
            </a:pPr>
            <a:endParaRPr lang="ru-RU" sz="1100" smtClean="0">
              <a:ea typeface="Calibri" pitchFamily="34" charset="0"/>
              <a:cs typeface="Times New Roman" pitchFamily="18" charset="0"/>
            </a:endParaRPr>
          </a:p>
        </p:txBody>
      </p:sp>
      <p:sp>
        <p:nvSpPr>
          <p:cNvPr id="60419" name="Номер слайда 3"/>
          <p:cNvSpPr>
            <a:spLocks noGrp="1"/>
          </p:cNvSpPr>
          <p:nvPr>
            <p:ph type="sldNum" sz="quarter" idx="5"/>
          </p:nvPr>
        </p:nvSpPr>
        <p:spPr>
          <a:noFill/>
        </p:spPr>
        <p:txBody>
          <a:bodyPr/>
          <a:lstStyle/>
          <a:p>
            <a:fld id="{9416B369-FB91-4B41-88AB-ED83A9303D44}" type="slidenum">
              <a:rPr lang="ru-RU" smtClean="0">
                <a:cs typeface="Arial" charset="0"/>
              </a:rPr>
              <a:pPr/>
              <a:t>22</a:t>
            </a:fld>
            <a:endParaRPr lang="ru-RU" smtClean="0">
              <a:cs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Образ слайда 1"/>
          <p:cNvSpPr>
            <a:spLocks noGrp="1" noRot="1" noChangeAspect="1"/>
          </p:cNvSpPr>
          <p:nvPr>
            <p:ph type="sldImg"/>
          </p:nvPr>
        </p:nvSpPr>
        <p:spPr>
          <a:ln/>
        </p:spPr>
      </p:sp>
      <p:sp>
        <p:nvSpPr>
          <p:cNvPr id="62466" name="Заметки 2"/>
          <p:cNvSpPr>
            <a:spLocks noGrp="1"/>
          </p:cNvSpPr>
          <p:nvPr>
            <p:ph type="body" idx="1"/>
          </p:nvPr>
        </p:nvSpPr>
        <p:spPr>
          <a:noFill/>
          <a:ln/>
        </p:spPr>
        <p:txBody>
          <a:bodyPr/>
          <a:lstStyle/>
          <a:p>
            <a:r>
              <a:rPr lang="ru-RU" smtClean="0"/>
              <a:t>Используя данные проекта, формируется календарный план. В календарном плане указываются объемы работ, нормы времени, ресурсы, которые будут использоваться при строительстве и производят расчет. При расчете автоматический формируется стоимость объекта строительства по статьям затрат и ее продолжительность. </a:t>
            </a:r>
          </a:p>
          <a:p>
            <a:r>
              <a:rPr lang="ru-RU" smtClean="0"/>
              <a:t>Календарный план можно формировать в ручную, с использованием НСИ, или загрузкой сметного документа в формате АРПС 1.10.</a:t>
            </a:r>
            <a:endParaRPr lang="en-US" smtClean="0"/>
          </a:p>
          <a:p>
            <a:r>
              <a:rPr lang="ru-RU" smtClean="0"/>
              <a:t>Для дальнейшего использования данных календарного плана, его необходимо утвердить. </a:t>
            </a:r>
          </a:p>
          <a:p>
            <a:r>
              <a:rPr lang="ru-RU" smtClean="0"/>
              <a:t>Для более подробного планирования работ, которые нужно провести за какой-то период времени (неделя, месяц) формируется документ «Оперативный план», в котором можно при помощи встроенного механизма конфигурации подобрать тот перечень работ, который будет выполняться в выбранный период. </a:t>
            </a:r>
          </a:p>
          <a:p>
            <a:r>
              <a:rPr lang="ru-RU" smtClean="0"/>
              <a:t>Далее, на основе календарного/оперативного плана назначают исполнителей, машины и механизмы для выполнения выбранных работ. </a:t>
            </a:r>
          </a:p>
          <a:p>
            <a:endParaRPr lang="ru-RU" smtClean="0"/>
          </a:p>
          <a:p>
            <a:endParaRPr lang="ru-RU" smtClean="0"/>
          </a:p>
        </p:txBody>
      </p:sp>
      <p:sp>
        <p:nvSpPr>
          <p:cNvPr id="62467" name="Номер слайда 3"/>
          <p:cNvSpPr>
            <a:spLocks noGrp="1"/>
          </p:cNvSpPr>
          <p:nvPr>
            <p:ph type="sldNum" sz="quarter" idx="5"/>
          </p:nvPr>
        </p:nvSpPr>
        <p:spPr>
          <a:noFill/>
        </p:spPr>
        <p:txBody>
          <a:bodyPr/>
          <a:lstStyle/>
          <a:p>
            <a:fld id="{F12E876E-EB9E-4F6E-807C-1661FBE5D1BA}" type="slidenum">
              <a:rPr lang="ru-RU" smtClean="0">
                <a:cs typeface="Arial" charset="0"/>
              </a:rPr>
              <a:pPr/>
              <a:t>23</a:t>
            </a:fld>
            <a:endParaRPr lang="ru-RU" smtClean="0">
              <a:cs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Образ слайда 1"/>
          <p:cNvSpPr>
            <a:spLocks noGrp="1" noRot="1" noChangeAspect="1"/>
          </p:cNvSpPr>
          <p:nvPr>
            <p:ph type="sldImg"/>
          </p:nvPr>
        </p:nvSpPr>
        <p:spPr>
          <a:ln/>
        </p:spPr>
      </p:sp>
      <p:sp>
        <p:nvSpPr>
          <p:cNvPr id="64514" name="Заметки 2"/>
          <p:cNvSpPr>
            <a:spLocks noGrp="1"/>
          </p:cNvSpPr>
          <p:nvPr>
            <p:ph type="body" idx="1"/>
          </p:nvPr>
        </p:nvSpPr>
        <p:spPr>
          <a:noFill/>
          <a:ln/>
        </p:spPr>
        <p:txBody>
          <a:bodyPr/>
          <a:lstStyle/>
          <a:p>
            <a:r>
              <a:rPr lang="ru-RU" smtClean="0"/>
              <a:t>Документ «Назначение исполнителей, машин и механизмов на работы КП» предназначен для назначения ресурсов, необходимых для выполнения работ КП на любой период. </a:t>
            </a:r>
          </a:p>
          <a:p>
            <a:r>
              <a:rPr lang="ru-RU" smtClean="0"/>
              <a:t>На основании данного документа формируется «Табель исполнителей работ календарного плана».</a:t>
            </a:r>
          </a:p>
        </p:txBody>
      </p:sp>
      <p:sp>
        <p:nvSpPr>
          <p:cNvPr id="64515" name="Номер слайда 3"/>
          <p:cNvSpPr>
            <a:spLocks noGrp="1"/>
          </p:cNvSpPr>
          <p:nvPr>
            <p:ph type="sldNum" sz="quarter" idx="5"/>
          </p:nvPr>
        </p:nvSpPr>
        <p:spPr>
          <a:noFill/>
        </p:spPr>
        <p:txBody>
          <a:bodyPr/>
          <a:lstStyle/>
          <a:p>
            <a:fld id="{3B8E51A2-1582-4920-ABF4-AC30B9F09204}" type="slidenum">
              <a:rPr lang="ru-RU" smtClean="0">
                <a:cs typeface="Arial" charset="0"/>
              </a:rPr>
              <a:pPr/>
              <a:t>24</a:t>
            </a:fld>
            <a:endParaRPr lang="ru-RU" smtClean="0">
              <a:cs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Образ слайда 1"/>
          <p:cNvSpPr>
            <a:spLocks noGrp="1" noRot="1" noChangeAspect="1"/>
          </p:cNvSpPr>
          <p:nvPr>
            <p:ph type="sldImg"/>
          </p:nvPr>
        </p:nvSpPr>
        <p:spPr>
          <a:ln/>
        </p:spPr>
      </p:sp>
      <p:sp>
        <p:nvSpPr>
          <p:cNvPr id="66562" name="Заметки 2"/>
          <p:cNvSpPr>
            <a:spLocks noGrp="1"/>
          </p:cNvSpPr>
          <p:nvPr>
            <p:ph type="body" idx="1"/>
          </p:nvPr>
        </p:nvSpPr>
        <p:spPr>
          <a:noFill/>
          <a:ln/>
        </p:spPr>
        <p:txBody>
          <a:bodyPr/>
          <a:lstStyle/>
          <a:p>
            <a:r>
              <a:rPr lang="ru-RU" smtClean="0"/>
              <a:t>В процессе строительства, факт выполнения работ регистрируется следующими документами:</a:t>
            </a:r>
          </a:p>
          <a:p>
            <a:pPr>
              <a:buFontTx/>
              <a:buChar char="-"/>
            </a:pPr>
            <a:r>
              <a:rPr lang="ru-RU" smtClean="0"/>
              <a:t>Наряд-задание</a:t>
            </a:r>
          </a:p>
          <a:p>
            <a:pPr>
              <a:buFontTx/>
              <a:buChar char="-"/>
            </a:pPr>
            <a:r>
              <a:rPr lang="ru-RU" smtClean="0"/>
              <a:t>Выполнение работ КП</a:t>
            </a:r>
          </a:p>
          <a:p>
            <a:pPr>
              <a:buFontTx/>
              <a:buChar char="-"/>
            </a:pPr>
            <a:r>
              <a:rPr lang="ru-RU" smtClean="0"/>
              <a:t>Акт скрытых работ</a:t>
            </a:r>
          </a:p>
          <a:p>
            <a:pPr>
              <a:buFontTx/>
              <a:buChar char="-"/>
            </a:pPr>
            <a:r>
              <a:rPr lang="ru-RU" smtClean="0"/>
              <a:t>Акт приемки выполненных работ</a:t>
            </a:r>
          </a:p>
          <a:p>
            <a:pPr>
              <a:buFontTx/>
              <a:buChar char="-"/>
            </a:pPr>
            <a:r>
              <a:rPr lang="ru-RU" smtClean="0"/>
              <a:t>Реализация строительных работ, услуг.</a:t>
            </a:r>
          </a:p>
          <a:p>
            <a:endParaRPr lang="ru-RU" smtClean="0"/>
          </a:p>
          <a:p>
            <a:r>
              <a:rPr lang="ru-RU" smtClean="0"/>
              <a:t>Наряд-задание может формироваться как для собственных бригад, так и для подрядных организаций. Соответственно для каждого варианта предусмотрена своя печатная форма. </a:t>
            </a:r>
          </a:p>
          <a:p>
            <a:r>
              <a:rPr lang="ru-RU" smtClean="0"/>
              <a:t>  </a:t>
            </a:r>
          </a:p>
        </p:txBody>
      </p:sp>
      <p:sp>
        <p:nvSpPr>
          <p:cNvPr id="66563" name="Номер слайда 3"/>
          <p:cNvSpPr>
            <a:spLocks noGrp="1"/>
          </p:cNvSpPr>
          <p:nvPr>
            <p:ph type="sldNum" sz="quarter" idx="5"/>
          </p:nvPr>
        </p:nvSpPr>
        <p:spPr>
          <a:noFill/>
        </p:spPr>
        <p:txBody>
          <a:bodyPr/>
          <a:lstStyle/>
          <a:p>
            <a:fld id="{876C8099-716A-4A91-AF80-D3FC89748C9E}" type="slidenum">
              <a:rPr lang="ru-RU" smtClean="0">
                <a:cs typeface="Arial" charset="0"/>
              </a:rPr>
              <a:pPr/>
              <a:t>25</a:t>
            </a:fld>
            <a:endParaRPr lang="ru-RU" smtClean="0">
              <a:cs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Образ слайда 1"/>
          <p:cNvSpPr>
            <a:spLocks noGrp="1" noRot="1" noChangeAspect="1"/>
          </p:cNvSpPr>
          <p:nvPr>
            <p:ph type="sldImg"/>
          </p:nvPr>
        </p:nvSpPr>
        <p:spPr>
          <a:ln/>
        </p:spPr>
      </p:sp>
      <p:sp>
        <p:nvSpPr>
          <p:cNvPr id="70658" name="Заметки 2"/>
          <p:cNvSpPr>
            <a:spLocks noGrp="1"/>
          </p:cNvSpPr>
          <p:nvPr>
            <p:ph type="body" idx="1"/>
          </p:nvPr>
        </p:nvSpPr>
        <p:spPr>
          <a:noFill/>
          <a:ln/>
        </p:spPr>
        <p:txBody>
          <a:bodyPr/>
          <a:lstStyle/>
          <a:p>
            <a:r>
              <a:rPr lang="ru-RU" smtClean="0"/>
              <a:t>Контроль и анализ выполнения работ календарного плана производится при помощи следующих отчетов:</a:t>
            </a:r>
          </a:p>
          <a:p>
            <a:r>
              <a:rPr lang="ru-RU" smtClean="0"/>
              <a:t>-Отчет о стоимости работ;</a:t>
            </a:r>
          </a:p>
          <a:p>
            <a:r>
              <a:rPr lang="ru-RU" smtClean="0"/>
              <a:t>-Отчет по календарному плану работ;</a:t>
            </a:r>
          </a:p>
          <a:p>
            <a:r>
              <a:rPr lang="ru-RU" smtClean="0"/>
              <a:t>-Расчетная стоимость работ по месяцам;</a:t>
            </a:r>
          </a:p>
          <a:p>
            <a:endParaRPr lang="ru-RU" smtClean="0"/>
          </a:p>
        </p:txBody>
      </p:sp>
      <p:sp>
        <p:nvSpPr>
          <p:cNvPr id="70659" name="Номер слайда 3"/>
          <p:cNvSpPr>
            <a:spLocks noGrp="1"/>
          </p:cNvSpPr>
          <p:nvPr>
            <p:ph type="sldNum" sz="quarter" idx="5"/>
          </p:nvPr>
        </p:nvSpPr>
        <p:spPr>
          <a:noFill/>
        </p:spPr>
        <p:txBody>
          <a:bodyPr/>
          <a:lstStyle/>
          <a:p>
            <a:fld id="{FF4B67F7-2784-419A-91A2-10670246FD36}" type="slidenum">
              <a:rPr lang="ru-RU" smtClean="0">
                <a:cs typeface="Arial" charset="0"/>
              </a:rPr>
              <a:pPr/>
              <a:t>28</a:t>
            </a:fld>
            <a:endParaRPr lang="ru-RU" smtClean="0">
              <a:cs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Образ слайда 1"/>
          <p:cNvSpPr>
            <a:spLocks noGrp="1" noRot="1" noChangeAspect="1"/>
          </p:cNvSpPr>
          <p:nvPr>
            <p:ph type="sldImg"/>
          </p:nvPr>
        </p:nvSpPr>
        <p:spPr>
          <a:ln/>
        </p:spPr>
      </p:sp>
      <p:sp>
        <p:nvSpPr>
          <p:cNvPr id="72706" name="Заметки 2"/>
          <p:cNvSpPr>
            <a:spLocks noGrp="1"/>
          </p:cNvSpPr>
          <p:nvPr>
            <p:ph type="body" idx="1"/>
          </p:nvPr>
        </p:nvSpPr>
        <p:spPr>
          <a:noFill/>
          <a:ln/>
        </p:spPr>
        <p:txBody>
          <a:bodyPr/>
          <a:lstStyle/>
          <a:p>
            <a:r>
              <a:rPr lang="ru-RU" smtClean="0"/>
              <a:t>-Контроль документов выполнения;</a:t>
            </a:r>
          </a:p>
          <a:p>
            <a:r>
              <a:rPr lang="ru-RU" smtClean="0"/>
              <a:t>-Журнал учета выполненных работ.</a:t>
            </a:r>
          </a:p>
        </p:txBody>
      </p:sp>
      <p:sp>
        <p:nvSpPr>
          <p:cNvPr id="72707" name="Номер слайда 3"/>
          <p:cNvSpPr>
            <a:spLocks noGrp="1"/>
          </p:cNvSpPr>
          <p:nvPr>
            <p:ph type="sldNum" sz="quarter" idx="5"/>
          </p:nvPr>
        </p:nvSpPr>
        <p:spPr>
          <a:noFill/>
        </p:spPr>
        <p:txBody>
          <a:bodyPr/>
          <a:lstStyle/>
          <a:p>
            <a:fld id="{3B936D73-0444-4E61-AC21-6E2E03BD53FA}" type="slidenum">
              <a:rPr lang="ru-RU" smtClean="0">
                <a:cs typeface="Arial" charset="0"/>
              </a:rPr>
              <a:pPr/>
              <a:t>29</a:t>
            </a:fld>
            <a:endParaRPr lang="ru-RU" smtClean="0">
              <a:cs typeface="Arial"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Образ слайда 1"/>
          <p:cNvSpPr>
            <a:spLocks noGrp="1" noRot="1" noChangeAspect="1"/>
          </p:cNvSpPr>
          <p:nvPr>
            <p:ph type="sldImg"/>
          </p:nvPr>
        </p:nvSpPr>
        <p:spPr>
          <a:ln/>
        </p:spPr>
      </p:sp>
      <p:sp>
        <p:nvSpPr>
          <p:cNvPr id="77826" name="Заметки 2"/>
          <p:cNvSpPr>
            <a:spLocks noGrp="1"/>
          </p:cNvSpPr>
          <p:nvPr>
            <p:ph type="body" idx="1"/>
          </p:nvPr>
        </p:nvSpPr>
        <p:spPr>
          <a:noFill/>
          <a:ln/>
        </p:spPr>
        <p:txBody>
          <a:bodyPr/>
          <a:lstStyle/>
          <a:p>
            <a:endParaRPr lang="ru-RU" smtClean="0"/>
          </a:p>
        </p:txBody>
      </p:sp>
      <p:sp>
        <p:nvSpPr>
          <p:cNvPr id="77827" name="Номер слайда 3"/>
          <p:cNvSpPr>
            <a:spLocks noGrp="1"/>
          </p:cNvSpPr>
          <p:nvPr>
            <p:ph type="sldNum" sz="quarter" idx="5"/>
          </p:nvPr>
        </p:nvSpPr>
        <p:spPr>
          <a:noFill/>
        </p:spPr>
        <p:txBody>
          <a:bodyPr/>
          <a:lstStyle/>
          <a:p>
            <a:fld id="{7175F008-1BAD-46EB-B8BA-3505B8C9F3CC}" type="slidenum">
              <a:rPr lang="ru-RU" smtClean="0">
                <a:cs typeface="Arial" charset="0"/>
              </a:rPr>
              <a:pPr/>
              <a:t>33</a:t>
            </a:fld>
            <a:endParaRPr lang="ru-RU" smtClean="0">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972229" name="Rectangle 5"/>
          <p:cNvSpPr>
            <a:spLocks noGrp="1" noChangeArrowheads="1"/>
          </p:cNvSpPr>
          <p:nvPr>
            <p:ph type="ctrTitle" sz="quarter"/>
          </p:nvPr>
        </p:nvSpPr>
        <p:spPr>
          <a:xfrm>
            <a:off x="685800" y="5302250"/>
            <a:ext cx="8143875" cy="869950"/>
          </a:xfrm>
        </p:spPr>
        <p:txBody>
          <a:bodyPr/>
          <a:lstStyle>
            <a:lvl1pPr algn="r">
              <a:defRPr/>
            </a:lvl1pPr>
          </a:lstStyle>
          <a:p>
            <a:r>
              <a:rPr lang="ru-RU"/>
              <a:t>Образец заголовка</a:t>
            </a: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52"/>
          <p:cNvSpPr>
            <a:spLocks noGrp="1" noChangeArrowheads="1"/>
          </p:cNvSpPr>
          <p:nvPr>
            <p:ph type="ftr" sz="quarter" idx="10"/>
          </p:nvPr>
        </p:nvSpPr>
        <p:spPr>
          <a:ln/>
        </p:spPr>
        <p:txBody>
          <a:bodyPr/>
          <a:lstStyle>
            <a:lvl1pPr>
              <a:defRPr/>
            </a:lvl1pPr>
          </a:lstStyle>
          <a:p>
            <a:pPr>
              <a:defRPr/>
            </a:pPr>
            <a:endParaRPr lang="ru-RU"/>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52"/>
          <p:cNvSpPr>
            <a:spLocks noGrp="1" noChangeArrowheads="1"/>
          </p:cNvSpPr>
          <p:nvPr>
            <p:ph type="ftr" sz="quarter" idx="10"/>
          </p:nvPr>
        </p:nvSpPr>
        <p:spPr>
          <a:ln/>
        </p:spPr>
        <p:txBody>
          <a:bodyPr/>
          <a:lstStyle>
            <a:lvl1pPr>
              <a:defRPr/>
            </a:lvl1pPr>
          </a:lstStyle>
          <a:p>
            <a:pPr>
              <a:defRPr/>
            </a:pPr>
            <a:endParaRPr lang="ru-RU"/>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288925" y="1196975"/>
            <a:ext cx="4297363" cy="5327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738688" y="1196975"/>
            <a:ext cx="4297362" cy="5327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52"/>
          <p:cNvSpPr>
            <a:spLocks noGrp="1" noChangeArrowheads="1"/>
          </p:cNvSpPr>
          <p:nvPr>
            <p:ph type="ftr" sz="quarter" idx="10"/>
          </p:nvPr>
        </p:nvSpPr>
        <p:spPr>
          <a:ln/>
        </p:spPr>
        <p:txBody>
          <a:bodyPr/>
          <a:lstStyle>
            <a:lvl1pPr>
              <a:defRPr/>
            </a:lvl1pPr>
          </a:lstStyle>
          <a:p>
            <a:pPr>
              <a:defRPr/>
            </a:pPr>
            <a:endParaRPr lang="ru-RU"/>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52"/>
          <p:cNvSpPr>
            <a:spLocks noGrp="1" noChangeArrowheads="1"/>
          </p:cNvSpPr>
          <p:nvPr>
            <p:ph type="ftr" sz="quarter" idx="10"/>
          </p:nvPr>
        </p:nvSpPr>
        <p:spPr>
          <a:ln/>
        </p:spPr>
        <p:txBody>
          <a:bodyPr/>
          <a:lstStyle>
            <a:lvl1pPr>
              <a:defRPr/>
            </a:lvl1pPr>
          </a:lstStyle>
          <a:p>
            <a:pPr>
              <a:defRPr/>
            </a:pPr>
            <a:endParaRPr lang="ru-RU"/>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52"/>
          <p:cNvSpPr>
            <a:spLocks noGrp="1" noChangeArrowheads="1"/>
          </p:cNvSpPr>
          <p:nvPr>
            <p:ph type="ftr" sz="quarter" idx="10"/>
          </p:nvPr>
        </p:nvSpPr>
        <p:spPr>
          <a:ln/>
        </p:spPr>
        <p:txBody>
          <a:bodyPr/>
          <a:lstStyle>
            <a:lvl1pPr>
              <a:defRPr/>
            </a:lvl1pPr>
          </a:lstStyle>
          <a:p>
            <a:pPr>
              <a:defRPr/>
            </a:pPr>
            <a:endParaRPr lang="ru-RU"/>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52"/>
          <p:cNvSpPr>
            <a:spLocks noGrp="1" noChangeArrowheads="1"/>
          </p:cNvSpPr>
          <p:nvPr>
            <p:ph type="ftr" sz="quarter" idx="10"/>
          </p:nvPr>
        </p:nvSpPr>
        <p:spPr>
          <a:ln/>
        </p:spPr>
        <p:txBody>
          <a:bodyPr/>
          <a:lstStyle>
            <a:lvl1pPr>
              <a:defRPr/>
            </a:lvl1pPr>
          </a:lstStyle>
          <a:p>
            <a:pPr>
              <a:defRPr/>
            </a:pPr>
            <a:endParaRPr lang="ru-RU"/>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52"/>
          <p:cNvSpPr>
            <a:spLocks noGrp="1" noChangeArrowheads="1"/>
          </p:cNvSpPr>
          <p:nvPr>
            <p:ph type="ftr" sz="quarter" idx="10"/>
          </p:nvPr>
        </p:nvSpPr>
        <p:spPr>
          <a:ln/>
        </p:spPr>
        <p:txBody>
          <a:bodyPr/>
          <a:lstStyle>
            <a:lvl1pPr>
              <a:defRPr/>
            </a:lvl1pPr>
          </a:lstStyle>
          <a:p>
            <a:pPr>
              <a:defRPr/>
            </a:pPr>
            <a:endParaRPr lang="ru-RU"/>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52"/>
          <p:cNvSpPr>
            <a:spLocks noGrp="1" noChangeArrowheads="1"/>
          </p:cNvSpPr>
          <p:nvPr>
            <p:ph type="ftr" sz="quarter" idx="10"/>
          </p:nvPr>
        </p:nvSpPr>
        <p:spPr>
          <a:ln/>
        </p:spPr>
        <p:txBody>
          <a:bodyPr/>
          <a:lstStyle>
            <a:lvl1pPr>
              <a:defRPr/>
            </a:lvl1pPr>
          </a:lstStyle>
          <a:p>
            <a:pPr>
              <a:defRPr/>
            </a:pPr>
            <a:endParaRPr lang="ru-RU"/>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52"/>
          <p:cNvSpPr>
            <a:spLocks noGrp="1" noChangeArrowheads="1"/>
          </p:cNvSpPr>
          <p:nvPr>
            <p:ph type="ftr" sz="quarter" idx="10"/>
          </p:nvPr>
        </p:nvSpPr>
        <p:spPr>
          <a:ln/>
        </p:spPr>
        <p:txBody>
          <a:bodyPr/>
          <a:lstStyle>
            <a:lvl1pPr>
              <a:defRPr/>
            </a:lvl1pPr>
          </a:lstStyle>
          <a:p>
            <a:pPr>
              <a:defRPr/>
            </a:pPr>
            <a:endParaRPr lang="ru-RU"/>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0063" y="0"/>
            <a:ext cx="2185987" cy="65246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288925" y="0"/>
            <a:ext cx="6408738" cy="65246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52"/>
          <p:cNvSpPr>
            <a:spLocks noGrp="1" noChangeArrowheads="1"/>
          </p:cNvSpPr>
          <p:nvPr>
            <p:ph type="ftr" sz="quarter" idx="10"/>
          </p:nvPr>
        </p:nvSpPr>
        <p:spPr>
          <a:ln/>
        </p:spPr>
        <p:txBody>
          <a:bodyPr/>
          <a:lstStyle>
            <a:lvl1pPr>
              <a:defRPr/>
            </a:lvl1pPr>
          </a:lstStyle>
          <a:p>
            <a:pPr>
              <a:defRPr/>
            </a:pPr>
            <a:endParaRPr lang="ru-RU"/>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8388" y="0"/>
            <a:ext cx="5808662" cy="906463"/>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288925" y="1196975"/>
            <a:ext cx="4297363" cy="532765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738688" y="1196975"/>
            <a:ext cx="4297362" cy="532765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52"/>
          <p:cNvSpPr>
            <a:spLocks noGrp="1" noChangeArrowheads="1"/>
          </p:cNvSpPr>
          <p:nvPr>
            <p:ph type="ftr" sz="quarter" idx="10"/>
          </p:nvPr>
        </p:nvSpPr>
        <p:spPr>
          <a:ln/>
        </p:spPr>
        <p:txBody>
          <a:bodyPr/>
          <a:lstStyle>
            <a:lvl1pPr>
              <a:defRPr/>
            </a:lvl1pPr>
          </a:lstStyle>
          <a:p>
            <a:pPr>
              <a:defRPr/>
            </a:pPr>
            <a:endParaRPr lang="ru-RU"/>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288925" y="0"/>
            <a:ext cx="8747125" cy="65246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3" name="Rectangle 52"/>
          <p:cNvSpPr>
            <a:spLocks noGrp="1" noChangeArrowheads="1"/>
          </p:cNvSpPr>
          <p:nvPr>
            <p:ph type="ftr" sz="quarter" idx="10"/>
          </p:nvPr>
        </p:nvSpPr>
        <p:spPr>
          <a:ln/>
        </p:spPr>
        <p:txBody>
          <a:bodyPr/>
          <a:lstStyle>
            <a:lvl1pPr>
              <a:defRPr/>
            </a:lvl1pPr>
          </a:lstStyle>
          <a:p>
            <a:pPr>
              <a:defRPr/>
            </a:pPr>
            <a:endParaRPr lang="ru-RU"/>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1026" name="Rectangle 46"/>
          <p:cNvSpPr>
            <a:spLocks noGrp="1" noChangeArrowheads="1"/>
          </p:cNvSpPr>
          <p:nvPr>
            <p:ph type="title"/>
          </p:nvPr>
        </p:nvSpPr>
        <p:spPr bwMode="auto">
          <a:xfrm>
            <a:off x="1125538" y="19050"/>
            <a:ext cx="5808662" cy="9064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Rectangle 48"/>
          <p:cNvSpPr>
            <a:spLocks noGrp="1" noChangeArrowheads="1"/>
          </p:cNvSpPr>
          <p:nvPr>
            <p:ph type="body" idx="1"/>
          </p:nvPr>
        </p:nvSpPr>
        <p:spPr bwMode="auto">
          <a:xfrm>
            <a:off x="288925" y="1196975"/>
            <a:ext cx="8747125" cy="5327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p:txBody>
      </p:sp>
      <p:grpSp>
        <p:nvGrpSpPr>
          <p:cNvPr id="1028" name="Group 4"/>
          <p:cNvGrpSpPr>
            <a:grpSpLocks/>
          </p:cNvGrpSpPr>
          <p:nvPr userDrawn="1"/>
        </p:nvGrpSpPr>
        <p:grpSpPr bwMode="auto">
          <a:xfrm>
            <a:off x="1068388" y="-1588"/>
            <a:ext cx="9525" cy="763588"/>
            <a:chOff x="693" y="-1"/>
            <a:chExt cx="6" cy="481"/>
          </a:xfrm>
        </p:grpSpPr>
        <p:sp>
          <p:nvSpPr>
            <p:cNvPr id="1971205" name="Line 5"/>
            <p:cNvSpPr>
              <a:spLocks noChangeShapeType="1"/>
            </p:cNvSpPr>
            <p:nvPr/>
          </p:nvSpPr>
          <p:spPr bwMode="auto">
            <a:xfrm>
              <a:off x="693" y="-1"/>
              <a:ext cx="0" cy="481"/>
            </a:xfrm>
            <a:prstGeom prst="line">
              <a:avLst/>
            </a:prstGeom>
            <a:noFill/>
            <a:ln w="9525">
              <a:solidFill>
                <a:srgbClr val="CC9900"/>
              </a:solidFill>
              <a:round/>
              <a:headEnd/>
              <a:tailEnd/>
            </a:ln>
            <a:effectLst/>
          </p:spPr>
          <p:txBody>
            <a:bodyPr anchor="ctr"/>
            <a:lstStyle/>
            <a:p>
              <a:pPr algn="ctr" eaLnBrk="0" hangingPunct="0">
                <a:lnSpc>
                  <a:spcPct val="110000"/>
                </a:lnSpc>
                <a:spcBef>
                  <a:spcPct val="50000"/>
                </a:spcBef>
                <a:defRPr/>
              </a:pPr>
              <a:endParaRPr lang="ru-RU">
                <a:cs typeface="+mn-cs"/>
              </a:endParaRPr>
            </a:p>
          </p:txBody>
        </p:sp>
        <p:sp>
          <p:nvSpPr>
            <p:cNvPr id="1971206" name="Line 6"/>
            <p:cNvSpPr>
              <a:spLocks noChangeShapeType="1"/>
            </p:cNvSpPr>
            <p:nvPr/>
          </p:nvSpPr>
          <p:spPr bwMode="auto">
            <a:xfrm>
              <a:off x="699" y="-1"/>
              <a:ext cx="0" cy="481"/>
            </a:xfrm>
            <a:prstGeom prst="line">
              <a:avLst/>
            </a:prstGeom>
            <a:noFill/>
            <a:ln w="9525">
              <a:solidFill>
                <a:schemeClr val="bg1"/>
              </a:solidFill>
              <a:round/>
              <a:headEnd/>
              <a:tailEnd/>
            </a:ln>
            <a:effectLst/>
          </p:spPr>
          <p:txBody>
            <a:bodyPr anchor="ctr"/>
            <a:lstStyle/>
            <a:p>
              <a:pPr algn="ctr" eaLnBrk="0" hangingPunct="0">
                <a:lnSpc>
                  <a:spcPct val="110000"/>
                </a:lnSpc>
                <a:spcBef>
                  <a:spcPct val="50000"/>
                </a:spcBef>
                <a:defRPr/>
              </a:pPr>
              <a:endParaRPr lang="ru-RU">
                <a:cs typeface="+mn-cs"/>
              </a:endParaRPr>
            </a:p>
          </p:txBody>
        </p:sp>
      </p:grpSp>
      <p:sp>
        <p:nvSpPr>
          <p:cNvPr id="1971207" name="Text Box 7"/>
          <p:cNvSpPr txBox="1">
            <a:spLocks noChangeArrowheads="1"/>
          </p:cNvSpPr>
          <p:nvPr userDrawn="1"/>
        </p:nvSpPr>
        <p:spPr bwMode="auto">
          <a:xfrm>
            <a:off x="8256588" y="6499225"/>
            <a:ext cx="750887" cy="427038"/>
          </a:xfrm>
          <a:prstGeom prst="rect">
            <a:avLst/>
          </a:prstGeom>
          <a:noFill/>
          <a:ln w="44450" algn="ctr">
            <a:noFill/>
            <a:miter lim="800000"/>
            <a:headEnd/>
            <a:tailEnd/>
          </a:ln>
          <a:effectLst/>
        </p:spPr>
        <p:txBody>
          <a:bodyPr>
            <a:spAutoFit/>
          </a:bodyPr>
          <a:lstStyle/>
          <a:p>
            <a:pPr algn="r" eaLnBrk="0" hangingPunct="0">
              <a:lnSpc>
                <a:spcPct val="110000"/>
              </a:lnSpc>
              <a:spcBef>
                <a:spcPct val="50000"/>
              </a:spcBef>
              <a:defRPr/>
            </a:pPr>
            <a:fld id="{EFF63DCC-AEBE-4694-9A69-CEA0B7EFA338}" type="slidenum">
              <a:rPr lang="ru-RU" sz="2000" b="1">
                <a:solidFill>
                  <a:srgbClr val="CC0000"/>
                </a:solidFill>
                <a:cs typeface="+mn-cs"/>
              </a:rPr>
              <a:pPr algn="r" eaLnBrk="0" hangingPunct="0">
                <a:lnSpc>
                  <a:spcPct val="110000"/>
                </a:lnSpc>
                <a:spcBef>
                  <a:spcPct val="50000"/>
                </a:spcBef>
                <a:defRPr/>
              </a:pPr>
              <a:t>‹#›</a:t>
            </a:fld>
            <a:endParaRPr lang="ru-RU" sz="2000" b="1">
              <a:solidFill>
                <a:srgbClr val="CC0000"/>
              </a:solidFill>
              <a:cs typeface="+mn-cs"/>
            </a:endParaRPr>
          </a:p>
        </p:txBody>
      </p:sp>
      <p:sp>
        <p:nvSpPr>
          <p:cNvPr id="153652" name="Rectangle 52"/>
          <p:cNvSpPr>
            <a:spLocks noGrp="1" noChangeArrowheads="1"/>
          </p:cNvSpPr>
          <p:nvPr>
            <p:ph type="ftr" sz="quarter" idx="3"/>
          </p:nvPr>
        </p:nvSpPr>
        <p:spPr bwMode="auto">
          <a:xfrm>
            <a:off x="0" y="6623050"/>
            <a:ext cx="8172450" cy="252413"/>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ctr" eaLnBrk="1" hangingPunct="1">
              <a:lnSpc>
                <a:spcPct val="100000"/>
              </a:lnSpc>
              <a:spcBef>
                <a:spcPct val="0"/>
              </a:spcBef>
              <a:defRPr sz="1400">
                <a:solidFill>
                  <a:srgbClr val="5B0917"/>
                </a:solidFill>
                <a:cs typeface="+mn-cs"/>
              </a:defRPr>
            </a:lvl1pPr>
          </a:lstStyle>
          <a:p>
            <a:pPr>
              <a:defRPr/>
            </a:pPr>
            <a:endParaRPr lang="ru-RU"/>
          </a:p>
        </p:txBody>
      </p:sp>
    </p:spTree>
  </p:cSld>
  <p:clrMap bg1="lt1" tx1="dk1" bg2="lt2" tx2="dk2" accent1="accent1" accent2="accent2" accent3="accent3" accent4="accent4" accent5="accent5" accent6="accent6" hlink="hlink" folHlink="folHlink"/>
  <p:sldLayoutIdLst>
    <p:sldLayoutId id="2147483684"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Lst>
  <p:transition/>
  <p:timing>
    <p:tnLst>
      <p:par>
        <p:cTn id="1" dur="indefinite" restart="never" nodeType="tmRoot"/>
      </p:par>
    </p:tnLst>
  </p:timing>
  <p:txStyles>
    <p:titleStyle>
      <a:lvl1pPr algn="l" rtl="0" eaLnBrk="0" fontAlgn="base" hangingPunct="0">
        <a:lnSpc>
          <a:spcPct val="80000"/>
        </a:lnSpc>
        <a:spcBef>
          <a:spcPct val="0"/>
        </a:spcBef>
        <a:spcAft>
          <a:spcPct val="0"/>
        </a:spcAft>
        <a:defRPr sz="2000" b="1">
          <a:solidFill>
            <a:srgbClr val="CC0000"/>
          </a:solidFill>
          <a:latin typeface="+mj-lt"/>
          <a:ea typeface="+mj-ea"/>
          <a:cs typeface="+mj-cs"/>
        </a:defRPr>
      </a:lvl1pPr>
      <a:lvl2pPr algn="l" rtl="0" eaLnBrk="0" fontAlgn="base" hangingPunct="0">
        <a:lnSpc>
          <a:spcPct val="80000"/>
        </a:lnSpc>
        <a:spcBef>
          <a:spcPct val="0"/>
        </a:spcBef>
        <a:spcAft>
          <a:spcPct val="0"/>
        </a:spcAft>
        <a:defRPr sz="2000" b="1">
          <a:solidFill>
            <a:srgbClr val="CC0000"/>
          </a:solidFill>
          <a:latin typeface="Arial" charset="0"/>
        </a:defRPr>
      </a:lvl2pPr>
      <a:lvl3pPr algn="l" rtl="0" eaLnBrk="0" fontAlgn="base" hangingPunct="0">
        <a:lnSpc>
          <a:spcPct val="80000"/>
        </a:lnSpc>
        <a:spcBef>
          <a:spcPct val="0"/>
        </a:spcBef>
        <a:spcAft>
          <a:spcPct val="0"/>
        </a:spcAft>
        <a:defRPr sz="2000" b="1">
          <a:solidFill>
            <a:srgbClr val="CC0000"/>
          </a:solidFill>
          <a:latin typeface="Arial" charset="0"/>
        </a:defRPr>
      </a:lvl3pPr>
      <a:lvl4pPr algn="l" rtl="0" eaLnBrk="0" fontAlgn="base" hangingPunct="0">
        <a:lnSpc>
          <a:spcPct val="80000"/>
        </a:lnSpc>
        <a:spcBef>
          <a:spcPct val="0"/>
        </a:spcBef>
        <a:spcAft>
          <a:spcPct val="0"/>
        </a:spcAft>
        <a:defRPr sz="2000" b="1">
          <a:solidFill>
            <a:srgbClr val="CC0000"/>
          </a:solidFill>
          <a:latin typeface="Arial" charset="0"/>
        </a:defRPr>
      </a:lvl4pPr>
      <a:lvl5pPr algn="l" rtl="0" eaLnBrk="0" fontAlgn="base" hangingPunct="0">
        <a:lnSpc>
          <a:spcPct val="80000"/>
        </a:lnSpc>
        <a:spcBef>
          <a:spcPct val="0"/>
        </a:spcBef>
        <a:spcAft>
          <a:spcPct val="0"/>
        </a:spcAft>
        <a:defRPr sz="2000" b="1">
          <a:solidFill>
            <a:srgbClr val="CC0000"/>
          </a:solidFill>
          <a:latin typeface="Arial" charset="0"/>
        </a:defRPr>
      </a:lvl5pPr>
      <a:lvl6pPr marL="457200" algn="l" rtl="0" fontAlgn="base">
        <a:lnSpc>
          <a:spcPct val="80000"/>
        </a:lnSpc>
        <a:spcBef>
          <a:spcPct val="0"/>
        </a:spcBef>
        <a:spcAft>
          <a:spcPct val="0"/>
        </a:spcAft>
        <a:defRPr sz="2000" b="1">
          <a:solidFill>
            <a:srgbClr val="CC0000"/>
          </a:solidFill>
          <a:latin typeface="Arial" charset="0"/>
        </a:defRPr>
      </a:lvl6pPr>
      <a:lvl7pPr marL="914400" algn="l" rtl="0" fontAlgn="base">
        <a:lnSpc>
          <a:spcPct val="80000"/>
        </a:lnSpc>
        <a:spcBef>
          <a:spcPct val="0"/>
        </a:spcBef>
        <a:spcAft>
          <a:spcPct val="0"/>
        </a:spcAft>
        <a:defRPr sz="2000" b="1">
          <a:solidFill>
            <a:srgbClr val="CC0000"/>
          </a:solidFill>
          <a:latin typeface="Arial" charset="0"/>
        </a:defRPr>
      </a:lvl7pPr>
      <a:lvl8pPr marL="1371600" algn="l" rtl="0" fontAlgn="base">
        <a:lnSpc>
          <a:spcPct val="80000"/>
        </a:lnSpc>
        <a:spcBef>
          <a:spcPct val="0"/>
        </a:spcBef>
        <a:spcAft>
          <a:spcPct val="0"/>
        </a:spcAft>
        <a:defRPr sz="2000" b="1">
          <a:solidFill>
            <a:srgbClr val="CC0000"/>
          </a:solidFill>
          <a:latin typeface="Arial" charset="0"/>
        </a:defRPr>
      </a:lvl8pPr>
      <a:lvl9pPr marL="1828800" algn="l" rtl="0" fontAlgn="base">
        <a:lnSpc>
          <a:spcPct val="80000"/>
        </a:lnSpc>
        <a:spcBef>
          <a:spcPct val="0"/>
        </a:spcBef>
        <a:spcAft>
          <a:spcPct val="0"/>
        </a:spcAft>
        <a:defRPr sz="2000" b="1">
          <a:solidFill>
            <a:srgbClr val="CC0000"/>
          </a:solidFill>
          <a:latin typeface="Arial" charset="0"/>
        </a:defRPr>
      </a:lvl9pPr>
    </p:titleStyle>
    <p:bodyStyle>
      <a:lvl1pPr marL="342900" indent="-342900" algn="l" rtl="0" eaLnBrk="0" fontAlgn="base" hangingPunct="0">
        <a:spcBef>
          <a:spcPct val="20000"/>
        </a:spcBef>
        <a:spcAft>
          <a:spcPct val="50000"/>
        </a:spcAft>
        <a:buClr>
          <a:srgbClr val="CC0000"/>
        </a:buClr>
        <a:buSzPct val="60000"/>
        <a:buFont typeface="Wingdings" pitchFamily="2" charset="2"/>
        <a:defRPr sz="1600">
          <a:solidFill>
            <a:srgbClr val="1C1C1C"/>
          </a:solidFill>
          <a:latin typeface="+mn-lt"/>
          <a:ea typeface="+mn-ea"/>
          <a:cs typeface="+mn-cs"/>
        </a:defRPr>
      </a:lvl1pPr>
      <a:lvl2pPr marL="136525" indent="-134938" algn="l" rtl="0" eaLnBrk="0" fontAlgn="base" hangingPunct="0">
        <a:spcBef>
          <a:spcPct val="20000"/>
        </a:spcBef>
        <a:spcAft>
          <a:spcPct val="30000"/>
        </a:spcAft>
        <a:buClr>
          <a:srgbClr val="CC0000"/>
        </a:buClr>
        <a:buFont typeface="Wingdings" pitchFamily="2" charset="2"/>
        <a:buChar char="§"/>
        <a:defRPr sz="1600">
          <a:solidFill>
            <a:srgbClr val="1C1C1C"/>
          </a:solidFill>
          <a:latin typeface="+mn-lt"/>
        </a:defRPr>
      </a:lvl2pPr>
      <a:lvl3pPr marL="265113" indent="-127000" algn="l" rtl="0" eaLnBrk="0" fontAlgn="base" hangingPunct="0">
        <a:spcBef>
          <a:spcPct val="20000"/>
        </a:spcBef>
        <a:spcAft>
          <a:spcPct val="20000"/>
        </a:spcAft>
        <a:buClr>
          <a:srgbClr val="CC0000"/>
        </a:buClr>
        <a:buSzPct val="80000"/>
        <a:buFont typeface="Wingdings" pitchFamily="2" charset="2"/>
        <a:buChar char="§"/>
        <a:defRPr sz="1600">
          <a:solidFill>
            <a:srgbClr val="1C1C1C"/>
          </a:solidFill>
          <a:latin typeface="+mn-lt"/>
        </a:defRPr>
      </a:lvl3pPr>
      <a:lvl4pPr marL="568325" indent="803275" algn="l" rtl="0" eaLnBrk="0" fontAlgn="base" hangingPunct="0">
        <a:spcBef>
          <a:spcPct val="20000"/>
        </a:spcBef>
        <a:spcAft>
          <a:spcPct val="20000"/>
        </a:spcAft>
        <a:buClr>
          <a:srgbClr val="CC0000"/>
        </a:buClr>
        <a:buFont typeface="Times New Roman" pitchFamily="18" charset="0"/>
        <a:buChar char="▪"/>
        <a:defRPr sz="1600">
          <a:solidFill>
            <a:srgbClr val="5B0917"/>
          </a:solidFill>
          <a:latin typeface="+mn-lt"/>
        </a:defRPr>
      </a:lvl4pPr>
      <a:lvl5pPr marL="747713" indent="1081088" algn="l" rtl="0" eaLnBrk="0" fontAlgn="base" hangingPunct="0">
        <a:spcBef>
          <a:spcPct val="20000"/>
        </a:spcBef>
        <a:spcAft>
          <a:spcPct val="0"/>
        </a:spcAft>
        <a:buClr>
          <a:srgbClr val="CC0000"/>
        </a:buClr>
        <a:buFont typeface="Arial" charset="0"/>
        <a:buChar char="∙"/>
        <a:defRPr sz="1400">
          <a:solidFill>
            <a:srgbClr val="5B0917"/>
          </a:solidFill>
          <a:latin typeface="+mn-lt"/>
        </a:defRPr>
      </a:lvl5pPr>
      <a:lvl6pPr marL="1204913" algn="l" rtl="0" fontAlgn="base">
        <a:spcBef>
          <a:spcPct val="20000"/>
        </a:spcBef>
        <a:spcAft>
          <a:spcPct val="0"/>
        </a:spcAft>
        <a:buClr>
          <a:srgbClr val="CC0000"/>
        </a:buClr>
        <a:buFont typeface="Arial" charset="0"/>
        <a:buChar char="∙"/>
        <a:defRPr sz="1400">
          <a:solidFill>
            <a:srgbClr val="5B0917"/>
          </a:solidFill>
          <a:latin typeface="+mn-lt"/>
        </a:defRPr>
      </a:lvl6pPr>
      <a:lvl7pPr marL="1662113" algn="l" rtl="0" fontAlgn="base">
        <a:spcBef>
          <a:spcPct val="20000"/>
        </a:spcBef>
        <a:spcAft>
          <a:spcPct val="0"/>
        </a:spcAft>
        <a:buClr>
          <a:srgbClr val="CC0000"/>
        </a:buClr>
        <a:buFont typeface="Arial" charset="0"/>
        <a:buChar char="∙"/>
        <a:defRPr sz="1400">
          <a:solidFill>
            <a:srgbClr val="5B0917"/>
          </a:solidFill>
          <a:latin typeface="+mn-lt"/>
        </a:defRPr>
      </a:lvl7pPr>
      <a:lvl8pPr marL="2119313" algn="l" rtl="0" fontAlgn="base">
        <a:spcBef>
          <a:spcPct val="20000"/>
        </a:spcBef>
        <a:spcAft>
          <a:spcPct val="0"/>
        </a:spcAft>
        <a:buClr>
          <a:srgbClr val="CC0000"/>
        </a:buClr>
        <a:buFont typeface="Arial" charset="0"/>
        <a:buChar char="∙"/>
        <a:defRPr sz="1400">
          <a:solidFill>
            <a:srgbClr val="5B0917"/>
          </a:solidFill>
          <a:latin typeface="+mn-lt"/>
        </a:defRPr>
      </a:lvl8pPr>
      <a:lvl9pPr marL="2576513" algn="l" rtl="0" fontAlgn="base">
        <a:spcBef>
          <a:spcPct val="20000"/>
        </a:spcBef>
        <a:spcAft>
          <a:spcPct val="0"/>
        </a:spcAft>
        <a:buClr>
          <a:srgbClr val="CC0000"/>
        </a:buClr>
        <a:buFont typeface="Arial" charset="0"/>
        <a:buChar char="∙"/>
        <a:defRPr sz="1400">
          <a:solidFill>
            <a:srgbClr val="5B0917"/>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2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46.png"/></Relationships>
</file>

<file path=ppt/slides/_rels/slide2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2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image" Target="../media/image54.png"/></Relationships>
</file>

<file path=ppt/slides/_rels/slide2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9219" name="Rectangle 10"/>
          <p:cNvSpPr>
            <a:spLocks noChangeArrowheads="1"/>
          </p:cNvSpPr>
          <p:nvPr/>
        </p:nvSpPr>
        <p:spPr bwMode="auto">
          <a:xfrm>
            <a:off x="225425" y="1495425"/>
            <a:ext cx="8578850" cy="2447925"/>
          </a:xfrm>
          <a:prstGeom prst="rect">
            <a:avLst/>
          </a:prstGeom>
          <a:noFill/>
          <a:ln w="9525">
            <a:noFill/>
            <a:miter lim="800000"/>
            <a:headEnd/>
            <a:tailEnd/>
          </a:ln>
          <a:effectLst/>
        </p:spPr>
        <p:txBody>
          <a:bodyPr anchor="ctr"/>
          <a:lstStyle/>
          <a:p>
            <a:pPr algn="r"/>
            <a:r>
              <a:rPr lang="ru-RU" sz="3600" b="1">
                <a:solidFill>
                  <a:srgbClr val="CC0000"/>
                </a:solidFill>
                <a:latin typeface="Times New Roman" pitchFamily="18" charset="0"/>
                <a:cs typeface="Times New Roman" pitchFamily="18" charset="0"/>
              </a:rPr>
              <a:t>«1С:ПРЕДПРИЯТИЕ 8 </a:t>
            </a:r>
          </a:p>
          <a:p>
            <a:pPr algn="r"/>
            <a:r>
              <a:rPr lang="ru-RU" sz="3600" b="1">
                <a:solidFill>
                  <a:srgbClr val="CC0000"/>
                </a:solidFill>
                <a:latin typeface="Times New Roman" pitchFamily="18" charset="0"/>
                <a:cs typeface="Times New Roman" pitchFamily="18" charset="0"/>
              </a:rPr>
              <a:t>ПОДРЯДЧИК СТРОИТЕЛЬСТВА</a:t>
            </a:r>
          </a:p>
          <a:p>
            <a:pPr algn="r"/>
            <a:r>
              <a:rPr lang="ru-RU" sz="3600" b="1">
                <a:solidFill>
                  <a:srgbClr val="CC0000"/>
                </a:solidFill>
                <a:latin typeface="Times New Roman" pitchFamily="18" charset="0"/>
                <a:cs typeface="Times New Roman" pitchFamily="18" charset="0"/>
              </a:rPr>
              <a:t>УПРАВЛЕНИЕ СТРОИТЕЛЬНЫМ ПРОИЗВОДСТВОМ»</a:t>
            </a:r>
            <a:r>
              <a:rPr lang="ru-RU" sz="3600" b="1" i="1">
                <a:solidFill>
                  <a:srgbClr val="CC0000"/>
                </a:solidFill>
                <a:cs typeface="Times New Roman" pitchFamily="18" charset="0"/>
              </a:rPr>
              <a:t> </a:t>
            </a:r>
          </a:p>
        </p:txBody>
      </p:sp>
      <p:grpSp>
        <p:nvGrpSpPr>
          <p:cNvPr id="17411" name="Group 29"/>
          <p:cNvGrpSpPr>
            <a:grpSpLocks/>
          </p:cNvGrpSpPr>
          <p:nvPr/>
        </p:nvGrpSpPr>
        <p:grpSpPr bwMode="auto">
          <a:xfrm>
            <a:off x="8877300" y="6181725"/>
            <a:ext cx="9525" cy="676275"/>
            <a:chOff x="5652" y="3894"/>
            <a:chExt cx="6" cy="426"/>
          </a:xfrm>
        </p:grpSpPr>
        <p:sp>
          <p:nvSpPr>
            <p:cNvPr id="17413" name="Line 30"/>
            <p:cNvSpPr>
              <a:spLocks noChangeShapeType="1"/>
            </p:cNvSpPr>
            <p:nvPr/>
          </p:nvSpPr>
          <p:spPr bwMode="auto">
            <a:xfrm flipV="1">
              <a:off x="5652" y="3894"/>
              <a:ext cx="0" cy="426"/>
            </a:xfrm>
            <a:prstGeom prst="line">
              <a:avLst/>
            </a:prstGeom>
            <a:noFill/>
            <a:ln w="12700">
              <a:solidFill>
                <a:srgbClr val="CC3300"/>
              </a:solidFill>
              <a:round/>
              <a:headEnd/>
              <a:tailEnd/>
            </a:ln>
          </p:spPr>
          <p:txBody>
            <a:bodyPr lIns="90000" tIns="46800" rIns="90000" bIns="46800" anchor="ctr"/>
            <a:lstStyle/>
            <a:p>
              <a:endParaRPr lang="ru-RU"/>
            </a:p>
          </p:txBody>
        </p:sp>
        <p:sp>
          <p:nvSpPr>
            <p:cNvPr id="17414" name="Line 31"/>
            <p:cNvSpPr>
              <a:spLocks noChangeShapeType="1"/>
            </p:cNvSpPr>
            <p:nvPr/>
          </p:nvSpPr>
          <p:spPr bwMode="auto">
            <a:xfrm flipV="1">
              <a:off x="5658" y="3894"/>
              <a:ext cx="0" cy="426"/>
            </a:xfrm>
            <a:prstGeom prst="line">
              <a:avLst/>
            </a:prstGeom>
            <a:noFill/>
            <a:ln w="12700">
              <a:solidFill>
                <a:srgbClr val="FFFFCC"/>
              </a:solidFill>
              <a:round/>
              <a:headEnd/>
              <a:tailEnd/>
            </a:ln>
          </p:spPr>
          <p:txBody>
            <a:bodyPr lIns="90000" tIns="46800" rIns="90000" bIns="46800" anchor="ctr"/>
            <a:lstStyle/>
            <a:p>
              <a:endParaRPr lang="ru-RU"/>
            </a:p>
          </p:txBody>
        </p:sp>
      </p:grpSp>
      <p:sp>
        <p:nvSpPr>
          <p:cNvPr id="12" name="TextBox 11"/>
          <p:cNvSpPr txBox="1"/>
          <p:nvPr/>
        </p:nvSpPr>
        <p:spPr>
          <a:xfrm>
            <a:off x="6619875" y="6396038"/>
            <a:ext cx="2171700" cy="461962"/>
          </a:xfrm>
          <a:prstGeom prst="rect">
            <a:avLst/>
          </a:prstGeom>
          <a:noFill/>
          <a:effectLst/>
        </p:spPr>
        <p:txBody>
          <a:bodyPr>
            <a:spAutoFit/>
          </a:bodyPr>
          <a:lstStyle/>
          <a:p>
            <a:pPr algn="r">
              <a:spcBef>
                <a:spcPts val="0"/>
              </a:spcBef>
              <a:defRPr/>
            </a:pPr>
            <a:r>
              <a:rPr lang="ru-RU" sz="2400" b="1" dirty="0">
                <a:solidFill>
                  <a:srgbClr val="CC0000"/>
                </a:solidFill>
                <a:latin typeface="+mj-lt"/>
                <a:cs typeface="+mn-cs"/>
              </a:rPr>
              <a:t>Редакция 2.0</a:t>
            </a:r>
            <a:endParaRPr lang="ru-RU" sz="2400" b="1" dirty="0">
              <a:solidFill>
                <a:srgbClr val="CC0000"/>
              </a:solidFill>
              <a:latin typeface="+mj-lt"/>
              <a:cs typeface="+mn-cs"/>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81000" y="1203325"/>
            <a:ext cx="8420100" cy="885825"/>
          </a:xfrm>
          <a:prstGeom prst="rect">
            <a:avLst/>
          </a:prstGeom>
        </p:spPr>
        <p:txBody>
          <a:bodyPr>
            <a:spAutoFit/>
          </a:bodyPr>
          <a:lstStyle/>
          <a:p>
            <a:pPr algn="just" eaLnBrk="0" hangingPunct="0"/>
            <a:r>
              <a:rPr lang="ru-RU">
                <a:solidFill>
                  <a:srgbClr val="C00000"/>
                </a:solidFill>
                <a:latin typeface="Times New Roman" pitchFamily="18" charset="0"/>
                <a:cs typeface="Times New Roman" pitchFamily="18" charset="0"/>
              </a:rPr>
              <a:t>Фирма </a:t>
            </a:r>
            <a:r>
              <a:rPr lang="ru-RU" b="1">
                <a:solidFill>
                  <a:srgbClr val="C00000"/>
                </a:solidFill>
                <a:latin typeface="Times New Roman" pitchFamily="18" charset="0"/>
                <a:cs typeface="Times New Roman" pitchFamily="18" charset="0"/>
              </a:rPr>
              <a:t>«</a:t>
            </a:r>
            <a:r>
              <a:rPr lang="ru-RU" sz="2000" b="1">
                <a:solidFill>
                  <a:srgbClr val="C00000"/>
                </a:solidFill>
                <a:latin typeface="Times New Roman" pitchFamily="18" charset="0"/>
                <a:cs typeface="Times New Roman" pitchFamily="18" charset="0"/>
              </a:rPr>
              <a:t>1С» </a:t>
            </a:r>
            <a:r>
              <a:rPr lang="ru-RU">
                <a:solidFill>
                  <a:srgbClr val="C00000"/>
                </a:solidFill>
                <a:latin typeface="Times New Roman" pitchFamily="18" charset="0"/>
                <a:cs typeface="Times New Roman" pitchFamily="18" charset="0"/>
              </a:rPr>
              <a:t>совместно с </a:t>
            </a:r>
            <a:r>
              <a:rPr lang="ru-RU" sz="2000" b="1">
                <a:solidFill>
                  <a:srgbClr val="C00000"/>
                </a:solidFill>
                <a:latin typeface="Times New Roman" pitchFamily="18" charset="0"/>
                <a:cs typeface="Times New Roman" pitchFamily="18" charset="0"/>
              </a:rPr>
              <a:t>ГК «ИМПУЛЬС-ИВЦ»  </a:t>
            </a:r>
            <a:r>
              <a:rPr lang="ru-RU">
                <a:solidFill>
                  <a:srgbClr val="C00000"/>
                </a:solidFill>
                <a:latin typeface="Times New Roman" pitchFamily="18" charset="0"/>
                <a:cs typeface="Times New Roman" pitchFamily="18" charset="0"/>
              </a:rPr>
              <a:t>выпускает новое совместное решение на базе технологической платформы  «1С:Предприятие 8.</a:t>
            </a:r>
            <a:r>
              <a:rPr lang="en-US">
                <a:solidFill>
                  <a:srgbClr val="C00000"/>
                </a:solidFill>
                <a:latin typeface="Times New Roman" pitchFamily="18" charset="0"/>
                <a:cs typeface="Times New Roman" pitchFamily="18" charset="0"/>
              </a:rPr>
              <a:t>3</a:t>
            </a:r>
            <a:r>
              <a:rPr lang="ru-RU">
                <a:solidFill>
                  <a:srgbClr val="C00000"/>
                </a:solidFill>
                <a:latin typeface="Times New Roman" pitchFamily="18" charset="0"/>
                <a:cs typeface="Times New Roman" pitchFamily="18" charset="0"/>
              </a:rPr>
              <a:t>» – </a:t>
            </a:r>
            <a:r>
              <a:rPr lang="ru-RU" b="1">
                <a:solidFill>
                  <a:srgbClr val="C00000"/>
                </a:solidFill>
                <a:latin typeface="Times New Roman" pitchFamily="18" charset="0"/>
                <a:cs typeface="Times New Roman" pitchFamily="18" charset="0"/>
              </a:rPr>
              <a:t>«1С:Предприятие 8. Подрядчик строительства. Управление строительным производством»</a:t>
            </a:r>
            <a:endParaRPr lang="ru-RU">
              <a:solidFill>
                <a:srgbClr val="C00000"/>
              </a:solidFill>
              <a:latin typeface="Times New Roman" pitchFamily="18" charset="0"/>
              <a:cs typeface="Times New Roman" pitchFamily="18" charset="0"/>
            </a:endParaRPr>
          </a:p>
        </p:txBody>
      </p:sp>
      <p:sp>
        <p:nvSpPr>
          <p:cNvPr id="5" name="Прямоугольник 4"/>
          <p:cNvSpPr/>
          <p:nvPr/>
        </p:nvSpPr>
        <p:spPr>
          <a:xfrm>
            <a:off x="1095375" y="0"/>
            <a:ext cx="7924800" cy="830997"/>
          </a:xfrm>
          <a:prstGeom prst="rect">
            <a:avLst/>
          </a:prstGeom>
          <a:scene3d>
            <a:camera prst="orthographicFront"/>
            <a:lightRig rig="chilly" dir="t"/>
          </a:scene3d>
          <a:sp3d prstMaterial="dkEdge">
            <a:bevelT w="114300" prst="artDeco"/>
          </a:sp3d>
        </p:spPr>
        <p:txBody>
          <a:bodyPr>
            <a:spAutoFit/>
          </a:bodyPr>
          <a:lstStyle/>
          <a:p>
            <a:pPr algn="r">
              <a:spcBef>
                <a:spcPts val="0"/>
              </a:spcBef>
              <a:defRPr/>
            </a:pPr>
            <a:r>
              <a:rPr lang="ru-RU" b="1" dirty="0">
                <a:solidFill>
                  <a:srgbClr val="CC0000"/>
                </a:solidFill>
                <a:latin typeface="+mj-lt"/>
                <a:cs typeface="Times New Roman" pitchFamily="18" charset="0"/>
              </a:rPr>
              <a:t>«1С:Предприятие 8 </a:t>
            </a:r>
          </a:p>
          <a:p>
            <a:pPr algn="r">
              <a:spcBef>
                <a:spcPts val="0"/>
              </a:spcBef>
              <a:defRPr/>
            </a:pPr>
            <a:r>
              <a:rPr lang="ru-RU" b="1" dirty="0">
                <a:solidFill>
                  <a:srgbClr val="CC0000"/>
                </a:solidFill>
                <a:latin typeface="+mj-lt"/>
                <a:cs typeface="Times New Roman" pitchFamily="18" charset="0"/>
              </a:rPr>
              <a:t>Подрядчик строительства</a:t>
            </a:r>
          </a:p>
          <a:p>
            <a:pPr algn="r">
              <a:spcBef>
                <a:spcPts val="0"/>
              </a:spcBef>
              <a:defRPr/>
            </a:pPr>
            <a:r>
              <a:rPr lang="ru-RU" b="1" dirty="0">
                <a:solidFill>
                  <a:srgbClr val="CC0000"/>
                </a:solidFill>
                <a:latin typeface="+mj-lt"/>
                <a:cs typeface="Times New Roman" pitchFamily="18" charset="0"/>
              </a:rPr>
              <a:t>Управление строительным производством»</a:t>
            </a:r>
            <a:endParaRPr lang="ru-RU" dirty="0">
              <a:latin typeface="+mj-lt"/>
              <a:cs typeface="Times New Roman" pitchFamily="18" charset="0"/>
            </a:endParaRPr>
          </a:p>
        </p:txBody>
      </p:sp>
      <p:grpSp>
        <p:nvGrpSpPr>
          <p:cNvPr id="19459" name="Группа 50"/>
          <p:cNvGrpSpPr>
            <a:grpSpLocks/>
          </p:cNvGrpSpPr>
          <p:nvPr/>
        </p:nvGrpSpPr>
        <p:grpSpPr bwMode="auto">
          <a:xfrm>
            <a:off x="314325" y="2409825"/>
            <a:ext cx="8553450" cy="3867150"/>
            <a:chOff x="314325" y="2409825"/>
            <a:chExt cx="8553450" cy="3867150"/>
          </a:xfrm>
        </p:grpSpPr>
        <p:sp>
          <p:nvSpPr>
            <p:cNvPr id="15" name="Скругленный прямоугольник 14"/>
            <p:cNvSpPr/>
            <p:nvPr/>
          </p:nvSpPr>
          <p:spPr bwMode="auto">
            <a:xfrm>
              <a:off x="333375" y="2409825"/>
              <a:ext cx="8458200" cy="3867150"/>
            </a:xfrm>
            <a:prstGeom prst="roundRect">
              <a:avLst>
                <a:gd name="adj" fmla="val 3062"/>
              </a:avLst>
            </a:prstGeom>
            <a:solidFill>
              <a:srgbClr val="F9E383">
                <a:alpha val="50000"/>
              </a:srgbClr>
            </a:solidFill>
            <a:ln w="38100" cap="flat" cmpd="sng" algn="ctr">
              <a:solidFill>
                <a:srgbClr val="C00000"/>
              </a:solidFill>
              <a:prstDash val="solid"/>
              <a:round/>
              <a:headEnd type="none" w="med" len="med"/>
              <a:tailEnd type="none" w="med" len="med"/>
            </a:ln>
            <a:effectLst/>
            <a:scene3d>
              <a:camera prst="orthographicFront"/>
              <a:lightRig rig="chilly" dir="t"/>
            </a:scene3d>
            <a:sp3d prstMaterial="dkEdge">
              <a:bevelT w="114300" prst="artDeco"/>
            </a:sp3d>
          </p:spPr>
          <p:txBody>
            <a:bodyPr wrap="none" tIns="0" anchor="ctr"/>
            <a:lstStyle/>
            <a:p>
              <a:pPr algn="ctr" eaLnBrk="0" hangingPunct="0">
                <a:lnSpc>
                  <a:spcPct val="110000"/>
                </a:lnSpc>
                <a:spcBef>
                  <a:spcPct val="50000"/>
                </a:spcBef>
                <a:defRPr/>
              </a:pPr>
              <a:endParaRPr lang="ru-RU" dirty="0">
                <a:latin typeface="+mj-lt"/>
                <a:cs typeface="+mn-cs"/>
              </a:endParaRPr>
            </a:p>
          </p:txBody>
        </p:sp>
        <p:sp>
          <p:nvSpPr>
            <p:cNvPr id="8" name="Блок-схема: альтернативный процесс 7"/>
            <p:cNvSpPr/>
            <p:nvPr/>
          </p:nvSpPr>
          <p:spPr bwMode="auto">
            <a:xfrm>
              <a:off x="457200" y="3124201"/>
              <a:ext cx="1548000" cy="648000"/>
            </a:xfrm>
            <a:prstGeom prst="flowChartAlternateProcess">
              <a:avLst/>
            </a:prstGeom>
            <a:solidFill>
              <a:srgbClr val="6699FF"/>
            </a:solidFill>
            <a:ln>
              <a:headEnd type="none" w="med" len="med"/>
              <a:tailEnd type="none" w="med" len="med"/>
            </a:ln>
            <a:effectLst/>
            <a:scene3d>
              <a:camera prst="orthographicFront"/>
              <a:lightRig rig="threePt" dir="t"/>
            </a:scene3d>
            <a:sp3d>
              <a:bevelT/>
            </a:sp3d>
          </p:spPr>
          <p:style>
            <a:lnRef idx="1">
              <a:schemeClr val="accent4"/>
            </a:lnRef>
            <a:fillRef idx="2">
              <a:schemeClr val="accent4"/>
            </a:fillRef>
            <a:effectRef idx="1">
              <a:schemeClr val="accent4"/>
            </a:effectRef>
            <a:fontRef idx="minor">
              <a:schemeClr val="dk1"/>
            </a:fontRef>
          </p:style>
          <p:txBody>
            <a:bodyPr wrap="none" tIns="0" anchor="ctr">
              <a:sp3d extrusionH="57150" prstMaterial="metal">
                <a:bevelT w="38100" h="25400"/>
                <a:contourClr>
                  <a:schemeClr val="bg2"/>
                </a:contourClr>
              </a:sp3d>
            </a:bodyPr>
            <a:lstStyle/>
            <a:p>
              <a:pPr algn="ctr" eaLnBrk="0" hangingPunct="0">
                <a:lnSpc>
                  <a:spcPct val="110000"/>
                </a:lnSpc>
                <a:spcBef>
                  <a:spcPct val="50000"/>
                </a:spcBef>
                <a:defRPr/>
              </a:pPr>
              <a:endParaRPr lang="ru-RU" b="1" dirty="0">
                <a:ln w="50800"/>
                <a:solidFill>
                  <a:schemeClr val="accent4"/>
                </a:solidFill>
                <a:latin typeface="+mj-lt"/>
              </a:endParaRPr>
            </a:p>
          </p:txBody>
        </p:sp>
        <p:sp>
          <p:nvSpPr>
            <p:cNvPr id="16" name="TextBox 15"/>
            <p:cNvSpPr txBox="1"/>
            <p:nvPr/>
          </p:nvSpPr>
          <p:spPr>
            <a:xfrm>
              <a:off x="314325" y="2505075"/>
              <a:ext cx="8553450" cy="481670"/>
            </a:xfrm>
            <a:prstGeom prst="rect">
              <a:avLst/>
            </a:prstGeom>
            <a:noFill/>
            <a:effectLst/>
            <a:scene3d>
              <a:camera prst="orthographicFront"/>
              <a:lightRig rig="chilly" dir="t"/>
            </a:scene3d>
            <a:sp3d prstMaterial="dkEdge"/>
          </p:spPr>
          <p:txBody>
            <a:bodyPr>
              <a:spAutoFit/>
            </a:bodyPr>
            <a:lstStyle/>
            <a:p>
              <a:pPr algn="ctr" eaLnBrk="0" hangingPunct="0">
                <a:lnSpc>
                  <a:spcPct val="110000"/>
                </a:lnSpc>
                <a:spcBef>
                  <a:spcPct val="50000"/>
                </a:spcBef>
                <a:defRPr/>
              </a:pPr>
              <a:r>
                <a:rPr lang="ru-RU" sz="2300" b="1" dirty="0">
                  <a:solidFill>
                    <a:srgbClr val="C00000"/>
                  </a:solidFill>
                  <a:effectLst>
                    <a:outerShdw blurRad="38100" dist="38100" dir="2700000" algn="tl">
                      <a:srgbClr val="000000">
                        <a:alpha val="43137"/>
                      </a:srgbClr>
                    </a:outerShdw>
                  </a:effectLst>
                  <a:latin typeface="+mj-lt"/>
                  <a:cs typeface="Times New Roman" pitchFamily="18" charset="0"/>
                </a:rPr>
                <a:t>1С:УПРАВЛЕНИЕ СТРОИТЕЛЬНЫМ ПРОИЗВОДСТОВМ</a:t>
              </a:r>
              <a:endParaRPr lang="ru-RU" sz="2300" b="1" dirty="0">
                <a:solidFill>
                  <a:srgbClr val="C00000"/>
                </a:solidFill>
                <a:effectLst>
                  <a:outerShdw blurRad="38100" dist="38100" dir="2700000" algn="tl">
                    <a:srgbClr val="000000">
                      <a:alpha val="43137"/>
                    </a:srgbClr>
                  </a:outerShdw>
                </a:effectLst>
                <a:latin typeface="+mj-lt"/>
                <a:cs typeface="Times New Roman" pitchFamily="18" charset="0"/>
              </a:endParaRPr>
            </a:p>
          </p:txBody>
        </p:sp>
        <p:sp>
          <p:nvSpPr>
            <p:cNvPr id="17" name="TextBox 16"/>
            <p:cNvSpPr txBox="1"/>
            <p:nvPr/>
          </p:nvSpPr>
          <p:spPr>
            <a:xfrm>
              <a:off x="457200" y="3200400"/>
              <a:ext cx="1543050" cy="477838"/>
            </a:xfrm>
            <a:prstGeom prst="rect">
              <a:avLst/>
            </a:prstGeom>
            <a:noFill/>
          </p:spPr>
          <p:txBody>
            <a:bodyPr>
              <a:spAutoFit/>
            </a:bodyPr>
            <a:lstStyle/>
            <a:p>
              <a:pPr algn="ctr" eaLnBrk="0" hangingPunct="0">
                <a:lnSpc>
                  <a:spcPts val="1500"/>
                </a:lnSpc>
                <a:spcBef>
                  <a:spcPts val="0"/>
                </a:spcBef>
                <a:defRPr/>
              </a:pPr>
              <a:r>
                <a:rPr lang="ru-RU" sz="1500" b="1" dirty="0">
                  <a:solidFill>
                    <a:schemeClr val="accent4"/>
                  </a:solidFill>
                  <a:latin typeface="+mj-lt"/>
                  <a:cs typeface="Times New Roman" pitchFamily="18" charset="0"/>
                </a:rPr>
                <a:t>Управление персоналом</a:t>
              </a:r>
              <a:endParaRPr lang="ru-RU" sz="1500" b="1" dirty="0">
                <a:solidFill>
                  <a:schemeClr val="accent4"/>
                </a:solidFill>
                <a:latin typeface="+mj-lt"/>
                <a:cs typeface="Times New Roman" pitchFamily="18" charset="0"/>
              </a:endParaRPr>
            </a:p>
          </p:txBody>
        </p:sp>
        <p:sp>
          <p:nvSpPr>
            <p:cNvPr id="19" name="Блок-схема: альтернативный процесс 18"/>
            <p:cNvSpPr/>
            <p:nvPr/>
          </p:nvSpPr>
          <p:spPr bwMode="auto">
            <a:xfrm>
              <a:off x="2143125" y="3133726"/>
              <a:ext cx="1548000" cy="648000"/>
            </a:xfrm>
            <a:prstGeom prst="flowChartAlternateProcess">
              <a:avLst/>
            </a:prstGeom>
            <a:solidFill>
              <a:srgbClr val="6699FF"/>
            </a:solidFill>
            <a:ln>
              <a:headEnd type="none" w="med" len="med"/>
              <a:tailEnd type="none" w="med" len="med"/>
            </a:ln>
            <a:effectLst/>
            <a:scene3d>
              <a:camera prst="orthographicFront"/>
              <a:lightRig rig="threePt" dir="t"/>
            </a:scene3d>
            <a:sp3d>
              <a:bevelT/>
            </a:sp3d>
          </p:spPr>
          <p:style>
            <a:lnRef idx="1">
              <a:schemeClr val="accent4"/>
            </a:lnRef>
            <a:fillRef idx="2">
              <a:schemeClr val="accent4"/>
            </a:fillRef>
            <a:effectRef idx="1">
              <a:schemeClr val="accent4"/>
            </a:effectRef>
            <a:fontRef idx="minor">
              <a:schemeClr val="dk1"/>
            </a:fontRef>
          </p:style>
          <p:txBody>
            <a:bodyPr wrap="none" tIns="0" anchor="ctr">
              <a:sp3d extrusionH="57150" prstMaterial="metal">
                <a:bevelT w="38100" h="25400"/>
                <a:contourClr>
                  <a:schemeClr val="bg2"/>
                </a:contourClr>
              </a:sp3d>
            </a:bodyPr>
            <a:lstStyle/>
            <a:p>
              <a:pPr algn="ctr" eaLnBrk="0" hangingPunct="0">
                <a:lnSpc>
                  <a:spcPct val="110000"/>
                </a:lnSpc>
                <a:spcBef>
                  <a:spcPct val="50000"/>
                </a:spcBef>
                <a:defRPr/>
              </a:pPr>
              <a:endParaRPr lang="ru-RU" b="1" dirty="0">
                <a:ln w="50800"/>
                <a:solidFill>
                  <a:schemeClr val="accent4"/>
                </a:solidFill>
                <a:latin typeface="+mj-lt"/>
              </a:endParaRPr>
            </a:p>
          </p:txBody>
        </p:sp>
        <p:sp>
          <p:nvSpPr>
            <p:cNvPr id="20" name="Блок-схема: альтернативный процесс 19"/>
            <p:cNvSpPr/>
            <p:nvPr/>
          </p:nvSpPr>
          <p:spPr bwMode="auto">
            <a:xfrm>
              <a:off x="3810000" y="3133726"/>
              <a:ext cx="1548000" cy="648000"/>
            </a:xfrm>
            <a:prstGeom prst="flowChartAlternateProcess">
              <a:avLst/>
            </a:prstGeom>
            <a:solidFill>
              <a:srgbClr val="6699FF"/>
            </a:solidFill>
            <a:ln>
              <a:headEnd type="none" w="med" len="med"/>
              <a:tailEnd type="none" w="med" len="med"/>
            </a:ln>
            <a:effectLst/>
            <a:scene3d>
              <a:camera prst="orthographicFront"/>
              <a:lightRig rig="threePt" dir="t"/>
            </a:scene3d>
            <a:sp3d>
              <a:bevelT/>
            </a:sp3d>
          </p:spPr>
          <p:style>
            <a:lnRef idx="1">
              <a:schemeClr val="accent4"/>
            </a:lnRef>
            <a:fillRef idx="2">
              <a:schemeClr val="accent4"/>
            </a:fillRef>
            <a:effectRef idx="1">
              <a:schemeClr val="accent4"/>
            </a:effectRef>
            <a:fontRef idx="minor">
              <a:schemeClr val="dk1"/>
            </a:fontRef>
          </p:style>
          <p:txBody>
            <a:bodyPr wrap="none" tIns="0" anchor="ctr">
              <a:sp3d extrusionH="57150" prstMaterial="metal">
                <a:bevelT w="38100" h="25400"/>
                <a:contourClr>
                  <a:schemeClr val="bg2"/>
                </a:contourClr>
              </a:sp3d>
            </a:bodyPr>
            <a:lstStyle/>
            <a:p>
              <a:pPr algn="ctr" eaLnBrk="0" hangingPunct="0">
                <a:lnSpc>
                  <a:spcPct val="110000"/>
                </a:lnSpc>
                <a:spcBef>
                  <a:spcPct val="50000"/>
                </a:spcBef>
                <a:defRPr/>
              </a:pPr>
              <a:endParaRPr lang="ru-RU" b="1" dirty="0">
                <a:ln w="50800"/>
                <a:solidFill>
                  <a:schemeClr val="accent4"/>
                </a:solidFill>
                <a:latin typeface="+mj-lt"/>
              </a:endParaRPr>
            </a:p>
          </p:txBody>
        </p:sp>
        <p:sp>
          <p:nvSpPr>
            <p:cNvPr id="21" name="Блок-схема: альтернативный процесс 20"/>
            <p:cNvSpPr/>
            <p:nvPr/>
          </p:nvSpPr>
          <p:spPr bwMode="auto">
            <a:xfrm>
              <a:off x="5486400" y="3133726"/>
              <a:ext cx="1548000" cy="648000"/>
            </a:xfrm>
            <a:prstGeom prst="flowChartAlternateProcess">
              <a:avLst/>
            </a:prstGeom>
            <a:solidFill>
              <a:srgbClr val="6699FF"/>
            </a:solidFill>
            <a:ln>
              <a:headEnd type="none" w="med" len="med"/>
              <a:tailEnd type="none" w="med" len="med"/>
            </a:ln>
            <a:effectLst/>
            <a:scene3d>
              <a:camera prst="orthographicFront"/>
              <a:lightRig rig="threePt" dir="t"/>
            </a:scene3d>
            <a:sp3d>
              <a:bevelT/>
            </a:sp3d>
          </p:spPr>
          <p:style>
            <a:lnRef idx="1">
              <a:schemeClr val="accent4"/>
            </a:lnRef>
            <a:fillRef idx="2">
              <a:schemeClr val="accent4"/>
            </a:fillRef>
            <a:effectRef idx="1">
              <a:schemeClr val="accent4"/>
            </a:effectRef>
            <a:fontRef idx="minor">
              <a:schemeClr val="dk1"/>
            </a:fontRef>
          </p:style>
          <p:txBody>
            <a:bodyPr wrap="none" tIns="0" anchor="ctr">
              <a:sp3d extrusionH="57150" prstMaterial="metal">
                <a:bevelT w="38100" h="25400"/>
                <a:contourClr>
                  <a:schemeClr val="bg2"/>
                </a:contourClr>
              </a:sp3d>
            </a:bodyPr>
            <a:lstStyle/>
            <a:p>
              <a:pPr algn="ctr" eaLnBrk="0" hangingPunct="0">
                <a:lnSpc>
                  <a:spcPct val="110000"/>
                </a:lnSpc>
                <a:spcBef>
                  <a:spcPct val="50000"/>
                </a:spcBef>
                <a:defRPr/>
              </a:pPr>
              <a:endParaRPr lang="ru-RU" b="1" dirty="0">
                <a:ln w="50800"/>
                <a:solidFill>
                  <a:schemeClr val="accent4"/>
                </a:solidFill>
                <a:latin typeface="+mj-lt"/>
              </a:endParaRPr>
            </a:p>
          </p:txBody>
        </p:sp>
        <p:sp>
          <p:nvSpPr>
            <p:cNvPr id="22" name="Блок-схема: альтернативный процесс 21"/>
            <p:cNvSpPr/>
            <p:nvPr/>
          </p:nvSpPr>
          <p:spPr bwMode="auto">
            <a:xfrm>
              <a:off x="7134225" y="3124201"/>
              <a:ext cx="1548000" cy="648000"/>
            </a:xfrm>
            <a:prstGeom prst="flowChartAlternateProcess">
              <a:avLst/>
            </a:prstGeom>
            <a:solidFill>
              <a:srgbClr val="6699FF"/>
            </a:solidFill>
            <a:ln>
              <a:headEnd type="none" w="med" len="med"/>
              <a:tailEnd type="none" w="med" len="med"/>
            </a:ln>
            <a:effectLst/>
            <a:scene3d>
              <a:camera prst="orthographicFront"/>
              <a:lightRig rig="threePt" dir="t"/>
            </a:scene3d>
            <a:sp3d>
              <a:bevelT/>
            </a:sp3d>
          </p:spPr>
          <p:style>
            <a:lnRef idx="1">
              <a:schemeClr val="accent4"/>
            </a:lnRef>
            <a:fillRef idx="2">
              <a:schemeClr val="accent4"/>
            </a:fillRef>
            <a:effectRef idx="1">
              <a:schemeClr val="accent4"/>
            </a:effectRef>
            <a:fontRef idx="minor">
              <a:schemeClr val="dk1"/>
            </a:fontRef>
          </p:style>
          <p:txBody>
            <a:bodyPr wrap="none" tIns="0" anchor="ctr">
              <a:sp3d extrusionH="57150" prstMaterial="metal">
                <a:bevelT w="38100" h="25400"/>
                <a:contourClr>
                  <a:schemeClr val="bg2"/>
                </a:contourClr>
              </a:sp3d>
            </a:bodyPr>
            <a:lstStyle/>
            <a:p>
              <a:pPr algn="ctr" eaLnBrk="0" hangingPunct="0">
                <a:lnSpc>
                  <a:spcPct val="110000"/>
                </a:lnSpc>
                <a:spcBef>
                  <a:spcPct val="50000"/>
                </a:spcBef>
                <a:defRPr/>
              </a:pPr>
              <a:endParaRPr lang="ru-RU" b="1" dirty="0">
                <a:ln w="50800"/>
                <a:solidFill>
                  <a:schemeClr val="accent4"/>
                </a:solidFill>
                <a:latin typeface="+mj-lt"/>
              </a:endParaRPr>
            </a:p>
          </p:txBody>
        </p:sp>
        <p:sp>
          <p:nvSpPr>
            <p:cNvPr id="23" name="TextBox 22"/>
            <p:cNvSpPr txBox="1"/>
            <p:nvPr/>
          </p:nvSpPr>
          <p:spPr>
            <a:xfrm>
              <a:off x="2133600" y="3305175"/>
              <a:ext cx="1552575" cy="284163"/>
            </a:xfrm>
            <a:prstGeom prst="rect">
              <a:avLst/>
            </a:prstGeom>
            <a:noFill/>
          </p:spPr>
          <p:txBody>
            <a:bodyPr>
              <a:spAutoFit/>
            </a:bodyPr>
            <a:lstStyle/>
            <a:p>
              <a:pPr algn="ctr" eaLnBrk="0" hangingPunct="0">
                <a:lnSpc>
                  <a:spcPts val="1500"/>
                </a:lnSpc>
                <a:spcBef>
                  <a:spcPts val="0"/>
                </a:spcBef>
                <a:defRPr/>
              </a:pPr>
              <a:r>
                <a:rPr lang="ru-RU" b="1" dirty="0">
                  <a:solidFill>
                    <a:schemeClr val="accent4"/>
                  </a:solidFill>
                  <a:latin typeface="+mj-lt"/>
                  <a:cs typeface="Times New Roman" pitchFamily="18" charset="0"/>
                </a:rPr>
                <a:t>СМиМ</a:t>
              </a:r>
              <a:endParaRPr lang="ru-RU" b="1" dirty="0">
                <a:solidFill>
                  <a:schemeClr val="accent4"/>
                </a:solidFill>
                <a:latin typeface="+mj-lt"/>
                <a:cs typeface="Times New Roman" pitchFamily="18" charset="0"/>
              </a:endParaRPr>
            </a:p>
          </p:txBody>
        </p:sp>
        <p:sp>
          <p:nvSpPr>
            <p:cNvPr id="24" name="TextBox 23"/>
            <p:cNvSpPr txBox="1"/>
            <p:nvPr/>
          </p:nvSpPr>
          <p:spPr>
            <a:xfrm>
              <a:off x="3810000" y="3209925"/>
              <a:ext cx="1543050" cy="477838"/>
            </a:xfrm>
            <a:prstGeom prst="rect">
              <a:avLst/>
            </a:prstGeom>
            <a:noFill/>
          </p:spPr>
          <p:txBody>
            <a:bodyPr>
              <a:spAutoFit/>
            </a:bodyPr>
            <a:lstStyle/>
            <a:p>
              <a:pPr algn="ctr" eaLnBrk="0" hangingPunct="0">
                <a:lnSpc>
                  <a:spcPts val="1500"/>
                </a:lnSpc>
                <a:spcBef>
                  <a:spcPts val="0"/>
                </a:spcBef>
                <a:defRPr/>
              </a:pPr>
              <a:r>
                <a:rPr lang="ru-RU" sz="1500" b="1" dirty="0">
                  <a:solidFill>
                    <a:schemeClr val="accent4"/>
                  </a:solidFill>
                  <a:latin typeface="+mj-lt"/>
                  <a:cs typeface="Times New Roman" pitchFamily="18" charset="0"/>
                </a:rPr>
                <a:t>Управление закупками</a:t>
              </a:r>
              <a:endParaRPr lang="ru-RU" sz="1500" b="1" dirty="0">
                <a:solidFill>
                  <a:schemeClr val="accent4"/>
                </a:solidFill>
                <a:latin typeface="+mj-lt"/>
                <a:cs typeface="Times New Roman" pitchFamily="18" charset="0"/>
              </a:endParaRPr>
            </a:p>
          </p:txBody>
        </p:sp>
        <p:sp>
          <p:nvSpPr>
            <p:cNvPr id="25" name="TextBox 24"/>
            <p:cNvSpPr txBox="1"/>
            <p:nvPr/>
          </p:nvSpPr>
          <p:spPr>
            <a:xfrm>
              <a:off x="5505450" y="3228975"/>
              <a:ext cx="1524000" cy="477838"/>
            </a:xfrm>
            <a:prstGeom prst="rect">
              <a:avLst/>
            </a:prstGeom>
            <a:noFill/>
          </p:spPr>
          <p:txBody>
            <a:bodyPr>
              <a:spAutoFit/>
            </a:bodyPr>
            <a:lstStyle/>
            <a:p>
              <a:pPr algn="ctr" eaLnBrk="0" hangingPunct="0">
                <a:lnSpc>
                  <a:spcPts val="1500"/>
                </a:lnSpc>
                <a:spcBef>
                  <a:spcPts val="0"/>
                </a:spcBef>
                <a:defRPr/>
              </a:pPr>
              <a:r>
                <a:rPr lang="ru-RU" sz="1500" b="1" dirty="0">
                  <a:solidFill>
                    <a:schemeClr val="accent4"/>
                  </a:solidFill>
                  <a:latin typeface="+mj-lt"/>
                  <a:cs typeface="Times New Roman" pitchFamily="18" charset="0"/>
                </a:rPr>
                <a:t>Управление запасами</a:t>
              </a:r>
              <a:endParaRPr lang="ru-RU" sz="1500" b="1" dirty="0">
                <a:solidFill>
                  <a:schemeClr val="accent4"/>
                </a:solidFill>
                <a:latin typeface="+mj-lt"/>
                <a:cs typeface="Times New Roman" pitchFamily="18" charset="0"/>
              </a:endParaRPr>
            </a:p>
          </p:txBody>
        </p:sp>
        <p:sp>
          <p:nvSpPr>
            <p:cNvPr id="26" name="TextBox 25"/>
            <p:cNvSpPr txBox="1"/>
            <p:nvPr/>
          </p:nvSpPr>
          <p:spPr>
            <a:xfrm>
              <a:off x="7038975" y="3133725"/>
              <a:ext cx="1714500" cy="669925"/>
            </a:xfrm>
            <a:prstGeom prst="rect">
              <a:avLst/>
            </a:prstGeom>
            <a:noFill/>
          </p:spPr>
          <p:txBody>
            <a:bodyPr>
              <a:spAutoFit/>
            </a:bodyPr>
            <a:lstStyle/>
            <a:p>
              <a:pPr algn="ctr" eaLnBrk="0" hangingPunct="0">
                <a:lnSpc>
                  <a:spcPts val="1500"/>
                </a:lnSpc>
                <a:spcBef>
                  <a:spcPts val="0"/>
                </a:spcBef>
                <a:defRPr/>
              </a:pPr>
              <a:r>
                <a:rPr lang="ru-RU" sz="1500" b="1" dirty="0">
                  <a:solidFill>
                    <a:schemeClr val="accent4"/>
                  </a:solidFill>
                  <a:latin typeface="+mj-lt"/>
                  <a:cs typeface="Times New Roman" pitchFamily="18" charset="0"/>
                </a:rPr>
                <a:t>Управление строительным производством</a:t>
              </a:r>
              <a:endParaRPr lang="ru-RU" sz="1500" b="1" dirty="0">
                <a:solidFill>
                  <a:schemeClr val="accent4"/>
                </a:solidFill>
                <a:latin typeface="+mj-lt"/>
                <a:cs typeface="Times New Roman" pitchFamily="18" charset="0"/>
              </a:endParaRPr>
            </a:p>
          </p:txBody>
        </p:sp>
        <p:sp>
          <p:nvSpPr>
            <p:cNvPr id="27" name="Скругленный прямоугольник 26"/>
            <p:cNvSpPr/>
            <p:nvPr/>
          </p:nvSpPr>
          <p:spPr bwMode="auto">
            <a:xfrm>
              <a:off x="390525" y="4067175"/>
              <a:ext cx="8296275" cy="1971675"/>
            </a:xfrm>
            <a:prstGeom prst="roundRect">
              <a:avLst>
                <a:gd name="adj" fmla="val 2736"/>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31750" cap="rnd" cmpd="sng" algn="ctr">
              <a:solidFill>
                <a:srgbClr val="CC3300"/>
              </a:solidFill>
              <a:prstDash val="sysDash"/>
              <a:round/>
              <a:headEnd type="none" w="med" len="med"/>
              <a:tailEnd type="none" w="med" len="med"/>
            </a:ln>
            <a:effectLst/>
          </p:spPr>
          <p:txBody>
            <a:bodyPr wrap="none" tIns="0" anchor="ctr"/>
            <a:lstStyle/>
            <a:p>
              <a:pPr algn="ctr" eaLnBrk="0" hangingPunct="0">
                <a:lnSpc>
                  <a:spcPct val="110000"/>
                </a:lnSpc>
                <a:spcBef>
                  <a:spcPct val="50000"/>
                </a:spcBef>
                <a:defRPr/>
              </a:pPr>
              <a:endParaRPr lang="ru-RU" dirty="0">
                <a:latin typeface="+mj-lt"/>
                <a:cs typeface="+mn-cs"/>
              </a:endParaRPr>
            </a:p>
          </p:txBody>
        </p:sp>
        <p:sp>
          <p:nvSpPr>
            <p:cNvPr id="28" name="Блок-схема: альтернативный процесс 27"/>
            <p:cNvSpPr/>
            <p:nvPr/>
          </p:nvSpPr>
          <p:spPr bwMode="auto">
            <a:xfrm>
              <a:off x="440624" y="4276725"/>
              <a:ext cx="1524000" cy="600075"/>
            </a:xfrm>
            <a:prstGeom prst="flowChartAlternateProcess">
              <a:avLst/>
            </a:prstGeom>
            <a:ln w="15875">
              <a:solidFill>
                <a:srgbClr val="C00000"/>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wrap="none" tIns="0" anchor="ctr"/>
            <a:lstStyle/>
            <a:p>
              <a:pPr algn="ctr" eaLnBrk="0" hangingPunct="0">
                <a:lnSpc>
                  <a:spcPct val="110000"/>
                </a:lnSpc>
                <a:spcBef>
                  <a:spcPct val="50000"/>
                </a:spcBef>
                <a:defRPr/>
              </a:pPr>
              <a:r>
                <a:rPr lang="ru-RU" sz="1200" b="1" dirty="0">
                  <a:solidFill>
                    <a:schemeClr val="tx1"/>
                  </a:solidFill>
                  <a:latin typeface="+mj-lt"/>
                  <a:cs typeface="Times New Roman" pitchFamily="18" charset="0"/>
                </a:rPr>
                <a:t>Кадровый</a:t>
              </a:r>
              <a:r>
                <a:rPr lang="ru-RU" sz="1400" b="1" dirty="0">
                  <a:solidFill>
                    <a:schemeClr val="tx1"/>
                  </a:solidFill>
                  <a:latin typeface="+mj-lt"/>
                  <a:cs typeface="Times New Roman" pitchFamily="18" charset="0"/>
                </a:rPr>
                <a:t> </a:t>
              </a:r>
              <a:r>
                <a:rPr lang="ru-RU" sz="1200" b="1" dirty="0">
                  <a:solidFill>
                    <a:schemeClr val="tx1"/>
                  </a:solidFill>
                  <a:latin typeface="+mj-lt"/>
                  <a:cs typeface="Times New Roman" pitchFamily="18" charset="0"/>
                </a:rPr>
                <a:t>учет</a:t>
              </a:r>
              <a:endParaRPr lang="ru-RU" sz="1400" b="1" dirty="0">
                <a:solidFill>
                  <a:schemeClr val="tx1"/>
                </a:solidFill>
                <a:latin typeface="+mj-lt"/>
                <a:cs typeface="Times New Roman" pitchFamily="18" charset="0"/>
              </a:endParaRPr>
            </a:p>
          </p:txBody>
        </p:sp>
        <p:sp>
          <p:nvSpPr>
            <p:cNvPr id="39" name="Блок-схема: альтернативный процесс 38"/>
            <p:cNvSpPr/>
            <p:nvPr/>
          </p:nvSpPr>
          <p:spPr bwMode="auto">
            <a:xfrm>
              <a:off x="476250" y="5191125"/>
              <a:ext cx="1524000" cy="600075"/>
            </a:xfrm>
            <a:prstGeom prst="flowChartAlternateProcess">
              <a:avLst/>
            </a:prstGeom>
            <a:ln w="15875">
              <a:solidFill>
                <a:srgbClr val="C00000"/>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wrap="none" tIns="0" anchor="ctr"/>
            <a:lstStyle/>
            <a:p>
              <a:pPr algn="ctr" eaLnBrk="0" hangingPunct="0">
                <a:spcBef>
                  <a:spcPts val="0"/>
                </a:spcBef>
                <a:defRPr/>
              </a:pPr>
              <a:r>
                <a:rPr lang="ru-RU" sz="1200" b="1" dirty="0">
                  <a:solidFill>
                    <a:schemeClr val="tx1"/>
                  </a:solidFill>
                  <a:latin typeface="+mj-lt"/>
                  <a:cs typeface="Times New Roman" pitchFamily="18" charset="0"/>
                </a:rPr>
                <a:t>Планирование и </a:t>
              </a:r>
            </a:p>
            <a:p>
              <a:pPr algn="ctr" eaLnBrk="0" hangingPunct="0">
                <a:spcBef>
                  <a:spcPts val="0"/>
                </a:spcBef>
                <a:defRPr/>
              </a:pPr>
              <a:r>
                <a:rPr lang="ru-RU" sz="1200" b="1" dirty="0">
                  <a:solidFill>
                    <a:schemeClr val="tx1"/>
                  </a:solidFill>
                  <a:latin typeface="+mj-lt"/>
                  <a:cs typeface="Times New Roman" pitchFamily="18" charset="0"/>
                </a:rPr>
                <a:t>учет исполнителей</a:t>
              </a:r>
            </a:p>
          </p:txBody>
        </p:sp>
        <p:sp>
          <p:nvSpPr>
            <p:cNvPr id="41" name="Блок-схема: альтернативный процесс 40"/>
            <p:cNvSpPr/>
            <p:nvPr/>
          </p:nvSpPr>
          <p:spPr bwMode="auto">
            <a:xfrm>
              <a:off x="2140775" y="4274870"/>
              <a:ext cx="1524000" cy="600075"/>
            </a:xfrm>
            <a:prstGeom prst="flowChartAlternateProcess">
              <a:avLst/>
            </a:prstGeom>
            <a:ln w="15875">
              <a:solidFill>
                <a:srgbClr val="C00000"/>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wrap="none" tIns="0" anchor="ctr"/>
            <a:lstStyle/>
            <a:p>
              <a:pPr algn="ctr" eaLnBrk="0" hangingPunct="0">
                <a:lnSpc>
                  <a:spcPct val="110000"/>
                </a:lnSpc>
                <a:spcBef>
                  <a:spcPct val="50000"/>
                </a:spcBef>
                <a:defRPr/>
              </a:pPr>
              <a:r>
                <a:rPr lang="ru-RU" sz="1200" b="1" dirty="0">
                  <a:solidFill>
                    <a:schemeClr val="tx1"/>
                  </a:solidFill>
                  <a:latin typeface="+mj-lt"/>
                  <a:cs typeface="Times New Roman" pitchFamily="18" charset="0"/>
                </a:rPr>
                <a:t>Управление СМиМ</a:t>
              </a:r>
              <a:endParaRPr lang="ru-RU" sz="1400" b="1" dirty="0">
                <a:solidFill>
                  <a:schemeClr val="tx1"/>
                </a:solidFill>
                <a:latin typeface="+mj-lt"/>
                <a:cs typeface="Times New Roman" pitchFamily="18" charset="0"/>
              </a:endParaRPr>
            </a:p>
          </p:txBody>
        </p:sp>
        <p:sp>
          <p:nvSpPr>
            <p:cNvPr id="42" name="Блок-схема: альтернативный процесс 41"/>
            <p:cNvSpPr/>
            <p:nvPr/>
          </p:nvSpPr>
          <p:spPr bwMode="auto">
            <a:xfrm>
              <a:off x="2150300" y="5177147"/>
              <a:ext cx="1524000" cy="600075"/>
            </a:xfrm>
            <a:prstGeom prst="flowChartAlternateProcess">
              <a:avLst/>
            </a:prstGeom>
            <a:ln w="15875">
              <a:solidFill>
                <a:srgbClr val="C00000"/>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wrap="none" tIns="0" anchor="ctr"/>
            <a:lstStyle/>
            <a:p>
              <a:pPr algn="ctr" eaLnBrk="0" hangingPunct="0">
                <a:spcBef>
                  <a:spcPts val="0"/>
                </a:spcBef>
                <a:defRPr/>
              </a:pPr>
              <a:r>
                <a:rPr lang="ru-RU" sz="1200" b="1" dirty="0">
                  <a:solidFill>
                    <a:schemeClr val="tx1"/>
                  </a:solidFill>
                  <a:latin typeface="+mj-lt"/>
                  <a:cs typeface="Times New Roman" pitchFamily="18" charset="0"/>
                </a:rPr>
                <a:t>Планирование и </a:t>
              </a:r>
            </a:p>
            <a:p>
              <a:pPr algn="ctr" eaLnBrk="0" hangingPunct="0">
                <a:spcBef>
                  <a:spcPts val="0"/>
                </a:spcBef>
                <a:defRPr/>
              </a:pPr>
              <a:r>
                <a:rPr lang="ru-RU" sz="1200" b="1" dirty="0">
                  <a:solidFill>
                    <a:schemeClr val="tx1"/>
                  </a:solidFill>
                  <a:latin typeface="+mj-lt"/>
                  <a:cs typeface="Times New Roman" pitchFamily="18" charset="0"/>
                </a:rPr>
                <a:t>учет СМиМ</a:t>
              </a:r>
            </a:p>
          </p:txBody>
        </p:sp>
        <p:sp>
          <p:nvSpPr>
            <p:cNvPr id="44" name="Блок-схема: альтернативный процесс 43"/>
            <p:cNvSpPr/>
            <p:nvPr/>
          </p:nvSpPr>
          <p:spPr bwMode="auto">
            <a:xfrm>
              <a:off x="3819525" y="4267200"/>
              <a:ext cx="1524000" cy="600075"/>
            </a:xfrm>
            <a:prstGeom prst="flowChartAlternateProcess">
              <a:avLst/>
            </a:prstGeom>
            <a:ln w="15875">
              <a:solidFill>
                <a:srgbClr val="C00000"/>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wrap="none" tIns="0" anchor="ctr"/>
            <a:lstStyle/>
            <a:p>
              <a:pPr algn="ctr" eaLnBrk="0" hangingPunct="0">
                <a:spcBef>
                  <a:spcPts val="0"/>
                </a:spcBef>
                <a:defRPr/>
              </a:pPr>
              <a:r>
                <a:rPr lang="ru-RU" sz="1200" b="1" dirty="0">
                  <a:solidFill>
                    <a:schemeClr val="tx1"/>
                  </a:solidFill>
                  <a:latin typeface="+mj-lt"/>
                  <a:cs typeface="Times New Roman" pitchFamily="18" charset="0"/>
                </a:rPr>
                <a:t>Планирование </a:t>
              </a:r>
            </a:p>
            <a:p>
              <a:pPr algn="ctr" eaLnBrk="0" hangingPunct="0">
                <a:spcBef>
                  <a:spcPts val="0"/>
                </a:spcBef>
                <a:defRPr/>
              </a:pPr>
              <a:r>
                <a:rPr lang="ru-RU" sz="1200" b="1" dirty="0">
                  <a:solidFill>
                    <a:schemeClr val="tx1"/>
                  </a:solidFill>
                  <a:latin typeface="+mj-lt"/>
                  <a:cs typeface="Times New Roman" pitchFamily="18" charset="0"/>
                </a:rPr>
                <a:t>закупок</a:t>
              </a:r>
              <a:endParaRPr lang="ru-RU" sz="1400" b="1" dirty="0">
                <a:solidFill>
                  <a:schemeClr val="tx1"/>
                </a:solidFill>
                <a:latin typeface="+mj-lt"/>
                <a:cs typeface="Times New Roman" pitchFamily="18" charset="0"/>
              </a:endParaRPr>
            </a:p>
          </p:txBody>
        </p:sp>
        <p:sp>
          <p:nvSpPr>
            <p:cNvPr id="45" name="Блок-схема: альтернативный процесс 44"/>
            <p:cNvSpPr/>
            <p:nvPr/>
          </p:nvSpPr>
          <p:spPr bwMode="auto">
            <a:xfrm>
              <a:off x="3829050" y="5181600"/>
              <a:ext cx="1524000" cy="600075"/>
            </a:xfrm>
            <a:prstGeom prst="flowChartAlternateProcess">
              <a:avLst/>
            </a:prstGeom>
            <a:ln w="15875">
              <a:solidFill>
                <a:srgbClr val="C00000"/>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wrap="none" tIns="0" anchor="ctr"/>
            <a:lstStyle/>
            <a:p>
              <a:pPr algn="ctr" eaLnBrk="0" hangingPunct="0">
                <a:spcBef>
                  <a:spcPts val="0"/>
                </a:spcBef>
                <a:defRPr/>
              </a:pPr>
              <a:r>
                <a:rPr lang="ru-RU" sz="1200" b="1" dirty="0">
                  <a:solidFill>
                    <a:schemeClr val="tx1"/>
                  </a:solidFill>
                  <a:latin typeface="+mj-lt"/>
                  <a:cs typeface="Times New Roman" pitchFamily="18" charset="0"/>
                </a:rPr>
                <a:t>Учет и анализ</a:t>
              </a:r>
            </a:p>
            <a:p>
              <a:pPr algn="ctr" eaLnBrk="0" hangingPunct="0">
                <a:spcBef>
                  <a:spcPts val="0"/>
                </a:spcBef>
                <a:defRPr/>
              </a:pPr>
              <a:r>
                <a:rPr lang="ru-RU" sz="1200" b="1" dirty="0">
                  <a:solidFill>
                    <a:schemeClr val="tx1"/>
                  </a:solidFill>
                  <a:latin typeface="+mj-lt"/>
                  <a:cs typeface="Times New Roman" pitchFamily="18" charset="0"/>
                </a:rPr>
                <a:t>закупок</a:t>
              </a:r>
            </a:p>
          </p:txBody>
        </p:sp>
        <p:sp>
          <p:nvSpPr>
            <p:cNvPr id="47" name="Блок-схема: альтернативный процесс 46"/>
            <p:cNvSpPr/>
            <p:nvPr/>
          </p:nvSpPr>
          <p:spPr bwMode="auto">
            <a:xfrm>
              <a:off x="5441249" y="4267572"/>
              <a:ext cx="1524000" cy="600075"/>
            </a:xfrm>
            <a:prstGeom prst="flowChartAlternateProcess">
              <a:avLst/>
            </a:prstGeom>
            <a:ln w="15875">
              <a:solidFill>
                <a:srgbClr val="C00000"/>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wrap="none" tIns="0" anchor="ctr"/>
            <a:lstStyle/>
            <a:p>
              <a:pPr algn="ctr" eaLnBrk="0" hangingPunct="0">
                <a:spcBef>
                  <a:spcPts val="0"/>
                </a:spcBef>
                <a:defRPr/>
              </a:pPr>
              <a:r>
                <a:rPr lang="ru-RU" sz="1200" b="1" dirty="0">
                  <a:solidFill>
                    <a:schemeClr val="tx1"/>
                  </a:solidFill>
                  <a:latin typeface="+mj-lt"/>
                  <a:cs typeface="Times New Roman" pitchFamily="18" charset="0"/>
                </a:rPr>
                <a:t>Инвентаризация </a:t>
              </a:r>
            </a:p>
            <a:p>
              <a:pPr algn="ctr" eaLnBrk="0" hangingPunct="0">
                <a:spcBef>
                  <a:spcPts val="0"/>
                </a:spcBef>
                <a:defRPr/>
              </a:pPr>
              <a:r>
                <a:rPr lang="ru-RU" sz="1200" b="1" dirty="0">
                  <a:solidFill>
                    <a:schemeClr val="tx1"/>
                  </a:solidFill>
                  <a:latin typeface="+mj-lt"/>
                  <a:cs typeface="Times New Roman" pitchFamily="18" charset="0"/>
                </a:rPr>
                <a:t>материалов</a:t>
              </a:r>
              <a:endParaRPr lang="ru-RU" sz="1400" b="1" dirty="0">
                <a:solidFill>
                  <a:schemeClr val="tx1"/>
                </a:solidFill>
                <a:latin typeface="+mj-lt"/>
                <a:cs typeface="Times New Roman" pitchFamily="18" charset="0"/>
              </a:endParaRPr>
            </a:p>
          </p:txBody>
        </p:sp>
        <p:sp>
          <p:nvSpPr>
            <p:cNvPr id="48" name="Блок-схема: альтернативный процесс 47"/>
            <p:cNvSpPr/>
            <p:nvPr/>
          </p:nvSpPr>
          <p:spPr bwMode="auto">
            <a:xfrm>
              <a:off x="5465001" y="5177147"/>
              <a:ext cx="1524000" cy="600075"/>
            </a:xfrm>
            <a:prstGeom prst="flowChartAlternateProcess">
              <a:avLst/>
            </a:prstGeom>
            <a:ln w="15875">
              <a:solidFill>
                <a:srgbClr val="C00000"/>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wrap="none" tIns="0" anchor="ctr"/>
            <a:lstStyle/>
            <a:p>
              <a:pPr algn="ctr" eaLnBrk="0" hangingPunct="0">
                <a:spcBef>
                  <a:spcPts val="0"/>
                </a:spcBef>
                <a:defRPr/>
              </a:pPr>
              <a:r>
                <a:rPr lang="ru-RU" sz="1200" b="1" dirty="0">
                  <a:solidFill>
                    <a:schemeClr val="tx1"/>
                  </a:solidFill>
                  <a:latin typeface="+mj-lt"/>
                  <a:cs typeface="Times New Roman" pitchFamily="18" charset="0"/>
                </a:rPr>
                <a:t>Складской учет</a:t>
              </a:r>
            </a:p>
          </p:txBody>
        </p:sp>
        <p:sp>
          <p:nvSpPr>
            <p:cNvPr id="49" name="Блок-схема: альтернативный процесс 48"/>
            <p:cNvSpPr/>
            <p:nvPr/>
          </p:nvSpPr>
          <p:spPr bwMode="auto">
            <a:xfrm>
              <a:off x="7105650" y="4267200"/>
              <a:ext cx="1524000" cy="600075"/>
            </a:xfrm>
            <a:prstGeom prst="flowChartAlternateProcess">
              <a:avLst/>
            </a:prstGeom>
            <a:ln w="15875">
              <a:solidFill>
                <a:srgbClr val="C00000"/>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wrap="none" tIns="0" anchor="ctr"/>
            <a:lstStyle/>
            <a:p>
              <a:pPr algn="ctr" eaLnBrk="0" hangingPunct="0">
                <a:spcBef>
                  <a:spcPts val="0"/>
                </a:spcBef>
                <a:defRPr/>
              </a:pPr>
              <a:r>
                <a:rPr lang="ru-RU" sz="1200" b="1" dirty="0">
                  <a:solidFill>
                    <a:schemeClr val="tx1"/>
                  </a:solidFill>
                  <a:latin typeface="+mj-lt"/>
                  <a:cs typeface="Times New Roman" pitchFamily="18" charset="0"/>
                </a:rPr>
                <a:t>Планирование </a:t>
              </a:r>
            </a:p>
            <a:p>
              <a:pPr algn="ctr" eaLnBrk="0" hangingPunct="0">
                <a:spcBef>
                  <a:spcPts val="0"/>
                </a:spcBef>
                <a:defRPr/>
              </a:pPr>
              <a:r>
                <a:rPr lang="ru-RU" sz="1200" b="1" dirty="0">
                  <a:solidFill>
                    <a:schemeClr val="tx1"/>
                  </a:solidFill>
                  <a:latin typeface="+mj-lt"/>
                  <a:cs typeface="Times New Roman" pitchFamily="18" charset="0"/>
                </a:rPr>
                <a:t>строительства</a:t>
              </a:r>
              <a:endParaRPr lang="ru-RU" sz="1400" b="1" dirty="0">
                <a:solidFill>
                  <a:schemeClr val="tx1"/>
                </a:solidFill>
                <a:latin typeface="+mj-lt"/>
                <a:cs typeface="Times New Roman" pitchFamily="18" charset="0"/>
              </a:endParaRPr>
            </a:p>
          </p:txBody>
        </p:sp>
        <p:sp>
          <p:nvSpPr>
            <p:cNvPr id="50" name="Блок-схема: альтернативный процесс 49"/>
            <p:cNvSpPr/>
            <p:nvPr/>
          </p:nvSpPr>
          <p:spPr bwMode="auto">
            <a:xfrm>
              <a:off x="7105650" y="5169601"/>
              <a:ext cx="1524000" cy="600075"/>
            </a:xfrm>
            <a:prstGeom prst="flowChartAlternateProcess">
              <a:avLst/>
            </a:prstGeom>
            <a:ln w="15875">
              <a:solidFill>
                <a:srgbClr val="C00000"/>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wrap="none" tIns="0" anchor="ctr"/>
            <a:lstStyle/>
            <a:p>
              <a:pPr algn="ctr" eaLnBrk="0" hangingPunct="0">
                <a:spcBef>
                  <a:spcPts val="0"/>
                </a:spcBef>
                <a:defRPr/>
              </a:pPr>
              <a:r>
                <a:rPr lang="ru-RU" sz="1200" b="1" dirty="0">
                  <a:solidFill>
                    <a:schemeClr val="tx1"/>
                  </a:solidFill>
                  <a:latin typeface="+mj-lt"/>
                  <a:cs typeface="Times New Roman" pitchFamily="18" charset="0"/>
                </a:rPr>
                <a:t>Учет и анализ</a:t>
              </a:r>
            </a:p>
            <a:p>
              <a:pPr algn="ctr" eaLnBrk="0" hangingPunct="0">
                <a:spcBef>
                  <a:spcPts val="0"/>
                </a:spcBef>
                <a:defRPr/>
              </a:pPr>
              <a:r>
                <a:rPr lang="ru-RU" sz="1200" b="1" dirty="0">
                  <a:solidFill>
                    <a:schemeClr val="tx1"/>
                  </a:solidFill>
                  <a:latin typeface="+mj-lt"/>
                  <a:cs typeface="Times New Roman" pitchFamily="18" charset="0"/>
                </a:rPr>
                <a:t>строительства</a:t>
              </a:r>
              <a:endParaRPr lang="ru-RU" sz="1400" b="1" dirty="0">
                <a:solidFill>
                  <a:schemeClr val="tx1"/>
                </a:solidFill>
                <a:latin typeface="+mj-lt"/>
                <a:cs typeface="Times New Roman" pitchFamily="18" charset="0"/>
              </a:endParaRPr>
            </a:p>
          </p:txBody>
        </p:sp>
      </p:gr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47650" y="1933575"/>
            <a:ext cx="8601075" cy="1373188"/>
          </a:xfrm>
          <a:prstGeom prst="rect">
            <a:avLst/>
          </a:prstGeom>
          <a:noFill/>
        </p:spPr>
        <p:txBody>
          <a:bodyPr>
            <a:spAutoFit/>
          </a:bodyPr>
          <a:lstStyle/>
          <a:p>
            <a:pPr algn="r" eaLnBrk="0" hangingPunct="0"/>
            <a:r>
              <a:rPr lang="ru-RU" sz="2800" b="1">
                <a:solidFill>
                  <a:srgbClr val="C00000"/>
                </a:solidFill>
                <a:latin typeface="Times New Roman" pitchFamily="18" charset="0"/>
                <a:cs typeface="Times New Roman" pitchFamily="18" charset="0"/>
              </a:rPr>
              <a:t>Ключевые возможности конфигурации </a:t>
            </a:r>
          </a:p>
          <a:p>
            <a:pPr algn="r" eaLnBrk="0" hangingPunct="0"/>
            <a:r>
              <a:rPr lang="ru-RU" sz="2800" b="1">
                <a:solidFill>
                  <a:srgbClr val="C00000"/>
                </a:solidFill>
                <a:latin typeface="Times New Roman" pitchFamily="18" charset="0"/>
                <a:cs typeface="Times New Roman" pitchFamily="18" charset="0"/>
              </a:rPr>
              <a:t>«Подрядчик строительства. Управление строительным производством»</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1181100" y="144463"/>
            <a:ext cx="7829550" cy="515937"/>
          </a:xfrm>
          <a:prstGeom prst="rect">
            <a:avLst/>
          </a:prstGeom>
          <a:noFill/>
          <a:ln w="9525">
            <a:noFill/>
            <a:miter lim="800000"/>
            <a:headEnd/>
            <a:tailEnd/>
          </a:ln>
        </p:spPr>
        <p:txBody>
          <a:bodyPr anchor="ctr"/>
          <a:lstStyle/>
          <a:p>
            <a:pPr algn="r">
              <a:lnSpc>
                <a:spcPct val="90000"/>
              </a:lnSpc>
              <a:defRPr/>
            </a:pPr>
            <a:r>
              <a:rPr lang="ru-RU" sz="2000" b="1" dirty="0">
                <a:solidFill>
                  <a:srgbClr val="CC0000"/>
                </a:solidFill>
                <a:latin typeface="+mj-lt"/>
                <a:cs typeface="Times New Roman" pitchFamily="18" charset="0"/>
              </a:rPr>
              <a:t>«1С:Управление строительным производством»</a:t>
            </a:r>
            <a:endParaRPr lang="ru-RU" sz="2000" b="1" dirty="0">
              <a:solidFill>
                <a:srgbClr val="CC0000"/>
              </a:solidFill>
              <a:latin typeface="+mj-lt"/>
              <a:cs typeface="Times New Roman" pitchFamily="18" charset="0"/>
            </a:endParaRPr>
          </a:p>
        </p:txBody>
      </p:sp>
      <p:sp>
        <p:nvSpPr>
          <p:cNvPr id="126977" name="Rectangle 1"/>
          <p:cNvSpPr>
            <a:spLocks noChangeArrowheads="1"/>
          </p:cNvSpPr>
          <p:nvPr/>
        </p:nvSpPr>
        <p:spPr bwMode="auto">
          <a:xfrm>
            <a:off x="306388" y="2081213"/>
            <a:ext cx="8543925" cy="4324350"/>
          </a:xfrm>
          <a:prstGeom prst="rect">
            <a:avLst/>
          </a:prstGeom>
          <a:noFill/>
          <a:ln w="9525">
            <a:noFill/>
            <a:miter lim="800000"/>
            <a:headEnd/>
            <a:tailEnd/>
          </a:ln>
          <a:effectLst/>
        </p:spPr>
        <p:txBody>
          <a:bodyPr anchor="ctr">
            <a:spAutoFit/>
          </a:bodyPr>
          <a:lstStyle/>
          <a:p>
            <a:pPr lvl="4" algn="just" eaLnBrk="0" hangingPunct="0">
              <a:spcAft>
                <a:spcPts val="600"/>
              </a:spcAft>
              <a:tabLst>
                <a:tab pos="638175" algn="l"/>
              </a:tabLst>
            </a:pPr>
            <a:r>
              <a:rPr lang="ru-RU" b="1">
                <a:solidFill>
                  <a:srgbClr val="C00000"/>
                </a:solidFill>
                <a:latin typeface="Times New Roman" pitchFamily="18" charset="0"/>
                <a:cs typeface="Times New Roman" pitchFamily="18" charset="0"/>
              </a:rPr>
              <a:t>Подсистема «Управление строительным производством»:</a:t>
            </a:r>
            <a:endParaRPr lang="ru-RU">
              <a:solidFill>
                <a:srgbClr val="C00000"/>
              </a:solidFill>
              <a:latin typeface="Times New Roman" pitchFamily="18" charset="0"/>
              <a:cs typeface="Times New Roman" pitchFamily="18" charset="0"/>
            </a:endParaRPr>
          </a:p>
          <a:p>
            <a:pPr lvl="4" algn="just" eaLnBrk="0" hangingPunct="0">
              <a:buFontTx/>
              <a:buChar char="•"/>
              <a:tabLst>
                <a:tab pos="638175" algn="l"/>
              </a:tabLst>
            </a:pPr>
            <a:r>
              <a:rPr lang="en-US">
                <a:solidFill>
                  <a:srgbClr val="C00000"/>
                </a:solidFill>
                <a:latin typeface="Times New Roman" pitchFamily="18" charset="0"/>
                <a:cs typeface="Times New Roman" pitchFamily="18" charset="0"/>
              </a:rPr>
              <a:t> </a:t>
            </a:r>
            <a:r>
              <a:rPr lang="ru-RU">
                <a:solidFill>
                  <a:srgbClr val="C00000"/>
                </a:solidFill>
                <a:latin typeface="Times New Roman" pitchFamily="18" charset="0"/>
                <a:cs typeface="Times New Roman" pitchFamily="18" charset="0"/>
              </a:rPr>
              <a:t>Возможность ведения расчетов календарного планирования для </a:t>
            </a:r>
            <a:endParaRPr lang="en-US">
              <a:solidFill>
                <a:srgbClr val="C00000"/>
              </a:solidFill>
              <a:latin typeface="Times New Roman" pitchFamily="18" charset="0"/>
              <a:cs typeface="Times New Roman" pitchFamily="18" charset="0"/>
            </a:endParaRPr>
          </a:p>
          <a:p>
            <a:pPr lvl="4" algn="just" eaLnBrk="0" hangingPunct="0">
              <a:tabLst>
                <a:tab pos="638175" algn="l"/>
              </a:tabLst>
            </a:pPr>
            <a:r>
              <a:rPr lang="en-US">
                <a:solidFill>
                  <a:srgbClr val="C00000"/>
                </a:solidFill>
                <a:latin typeface="Times New Roman" pitchFamily="18" charset="0"/>
                <a:cs typeface="Times New Roman" pitchFamily="18" charset="0"/>
              </a:rPr>
              <a:t>  </a:t>
            </a:r>
            <a:r>
              <a:rPr lang="ru-RU">
                <a:solidFill>
                  <a:srgbClr val="C00000"/>
                </a:solidFill>
                <a:latin typeface="Times New Roman" pitchFamily="18" charset="0"/>
                <a:cs typeface="Times New Roman" pitchFamily="18" charset="0"/>
              </a:rPr>
              <a:t>портфеля проектов;</a:t>
            </a:r>
            <a:endParaRPr lang="ru-RU">
              <a:solidFill>
                <a:srgbClr val="C00000"/>
              </a:solidFill>
              <a:latin typeface="Times New Roman" pitchFamily="18" charset="0"/>
            </a:endParaRPr>
          </a:p>
          <a:p>
            <a:pPr lvl="4" algn="just" eaLnBrk="0" hangingPunct="0">
              <a:buFontTx/>
              <a:buChar char="•"/>
              <a:tabLst>
                <a:tab pos="638175" algn="l"/>
              </a:tabLst>
            </a:pPr>
            <a:r>
              <a:rPr lang="en-US">
                <a:solidFill>
                  <a:srgbClr val="C00000"/>
                </a:solidFill>
                <a:latin typeface="Times New Roman" pitchFamily="18" charset="0"/>
                <a:cs typeface="Times New Roman" pitchFamily="18" charset="0"/>
              </a:rPr>
              <a:t> </a:t>
            </a:r>
            <a:r>
              <a:rPr lang="ru-RU">
                <a:solidFill>
                  <a:srgbClr val="C00000"/>
                </a:solidFill>
                <a:latin typeface="Times New Roman" pitchFamily="18" charset="0"/>
                <a:cs typeface="Times New Roman" pitchFamily="18" charset="0"/>
              </a:rPr>
              <a:t>Формирование оперативных планов работ по утвержденному</a:t>
            </a:r>
            <a:endParaRPr lang="en-US">
              <a:solidFill>
                <a:srgbClr val="C00000"/>
              </a:solidFill>
              <a:latin typeface="Times New Roman" pitchFamily="18" charset="0"/>
              <a:cs typeface="Times New Roman" pitchFamily="18" charset="0"/>
            </a:endParaRPr>
          </a:p>
          <a:p>
            <a:pPr algn="just" eaLnBrk="0" hangingPunct="0">
              <a:tabLst>
                <a:tab pos="638175" algn="l"/>
              </a:tabLst>
            </a:pPr>
            <a:r>
              <a:rPr lang="en-US">
                <a:solidFill>
                  <a:srgbClr val="C00000"/>
                </a:solidFill>
                <a:latin typeface="Times New Roman" pitchFamily="18" charset="0"/>
                <a:cs typeface="Times New Roman" pitchFamily="18" charset="0"/>
              </a:rPr>
              <a:t>  </a:t>
            </a:r>
            <a:r>
              <a:rPr lang="ru-RU">
                <a:solidFill>
                  <a:srgbClr val="C00000"/>
                </a:solidFill>
                <a:latin typeface="Times New Roman" pitchFamily="18" charset="0"/>
                <a:cs typeface="Times New Roman" pitchFamily="18" charset="0"/>
              </a:rPr>
              <a:t>календарному плану;</a:t>
            </a:r>
            <a:endParaRPr lang="ru-RU">
              <a:solidFill>
                <a:srgbClr val="C00000"/>
              </a:solidFill>
              <a:latin typeface="Times New Roman" pitchFamily="18" charset="0"/>
            </a:endParaRPr>
          </a:p>
          <a:p>
            <a:pPr algn="just" eaLnBrk="0" hangingPunct="0">
              <a:buFontTx/>
              <a:buChar char="•"/>
              <a:tabLst>
                <a:tab pos="638175" algn="l"/>
              </a:tabLst>
            </a:pPr>
            <a:r>
              <a:rPr lang="en-US">
                <a:solidFill>
                  <a:srgbClr val="C00000"/>
                </a:solidFill>
                <a:latin typeface="Times New Roman" pitchFamily="18" charset="0"/>
                <a:cs typeface="Times New Roman" pitchFamily="18" charset="0"/>
              </a:rPr>
              <a:t> </a:t>
            </a:r>
            <a:r>
              <a:rPr lang="ru-RU">
                <a:solidFill>
                  <a:srgbClr val="C00000"/>
                </a:solidFill>
                <a:latin typeface="Times New Roman" pitchFamily="18" charset="0"/>
                <a:cs typeface="Times New Roman" pitchFamily="18" charset="0"/>
              </a:rPr>
              <a:t>Формирование недельно-суточных графиков работ за любой промежуток времени;</a:t>
            </a:r>
            <a:endParaRPr lang="ru-RU">
              <a:solidFill>
                <a:srgbClr val="C00000"/>
              </a:solidFill>
              <a:latin typeface="Times New Roman" pitchFamily="18" charset="0"/>
            </a:endParaRPr>
          </a:p>
          <a:p>
            <a:pPr algn="just" eaLnBrk="0" hangingPunct="0">
              <a:buFontTx/>
              <a:buChar char="•"/>
              <a:tabLst>
                <a:tab pos="638175" algn="l"/>
              </a:tabLst>
            </a:pPr>
            <a:r>
              <a:rPr lang="en-US">
                <a:solidFill>
                  <a:srgbClr val="C00000"/>
                </a:solidFill>
                <a:latin typeface="Times New Roman" pitchFamily="18" charset="0"/>
                <a:cs typeface="Times New Roman" pitchFamily="18" charset="0"/>
              </a:rPr>
              <a:t> </a:t>
            </a:r>
            <a:r>
              <a:rPr lang="ru-RU">
                <a:solidFill>
                  <a:srgbClr val="C00000"/>
                </a:solidFill>
                <a:latin typeface="Times New Roman" pitchFamily="18" charset="0"/>
                <a:cs typeface="Times New Roman" pitchFamily="18" charset="0"/>
              </a:rPr>
              <a:t>Формирование заданий на выполнение работ для бригад и </a:t>
            </a:r>
          </a:p>
          <a:p>
            <a:pPr algn="just" eaLnBrk="0" hangingPunct="0">
              <a:tabLst>
                <a:tab pos="638175" algn="l"/>
              </a:tabLst>
            </a:pPr>
            <a:r>
              <a:rPr lang="en-US">
                <a:solidFill>
                  <a:srgbClr val="C00000"/>
                </a:solidFill>
                <a:latin typeface="Times New Roman" pitchFamily="18" charset="0"/>
                <a:cs typeface="Times New Roman" pitchFamily="18" charset="0"/>
              </a:rPr>
              <a:t>  </a:t>
            </a:r>
            <a:r>
              <a:rPr lang="ru-RU">
                <a:solidFill>
                  <a:srgbClr val="C00000"/>
                </a:solidFill>
                <a:latin typeface="Times New Roman" pitchFamily="18" charset="0"/>
                <a:cs typeface="Times New Roman" pitchFamily="18" charset="0"/>
              </a:rPr>
              <a:t>подрядных организаций;</a:t>
            </a:r>
            <a:endParaRPr lang="ru-RU">
              <a:solidFill>
                <a:srgbClr val="C00000"/>
              </a:solidFill>
              <a:latin typeface="Times New Roman" pitchFamily="18" charset="0"/>
            </a:endParaRPr>
          </a:p>
          <a:p>
            <a:pPr algn="just" eaLnBrk="0" hangingPunct="0">
              <a:buFontTx/>
              <a:buChar char="•"/>
              <a:tabLst>
                <a:tab pos="638175" algn="l"/>
              </a:tabLst>
            </a:pPr>
            <a:r>
              <a:rPr lang="en-US">
                <a:solidFill>
                  <a:srgbClr val="C00000"/>
                </a:solidFill>
                <a:latin typeface="Times New Roman" pitchFamily="18" charset="0"/>
                <a:cs typeface="Times New Roman" pitchFamily="18" charset="0"/>
              </a:rPr>
              <a:t> </a:t>
            </a:r>
            <a:r>
              <a:rPr lang="ru-RU">
                <a:solidFill>
                  <a:srgbClr val="C00000"/>
                </a:solidFill>
                <a:latin typeface="Times New Roman" pitchFamily="18" charset="0"/>
                <a:cs typeface="Times New Roman" pitchFamily="18" charset="0"/>
              </a:rPr>
              <a:t>Ведение учета фактического выполнения работ календарного</a:t>
            </a:r>
            <a:endParaRPr lang="en-US">
              <a:solidFill>
                <a:srgbClr val="C00000"/>
              </a:solidFill>
              <a:latin typeface="Times New Roman" pitchFamily="18" charset="0"/>
              <a:cs typeface="Times New Roman" pitchFamily="18" charset="0"/>
            </a:endParaRPr>
          </a:p>
          <a:p>
            <a:pPr algn="just" eaLnBrk="0" hangingPunct="0">
              <a:tabLst>
                <a:tab pos="638175" algn="l"/>
              </a:tabLst>
            </a:pPr>
            <a:r>
              <a:rPr lang="en-US">
                <a:solidFill>
                  <a:srgbClr val="C00000"/>
                </a:solidFill>
                <a:latin typeface="Times New Roman" pitchFamily="18" charset="0"/>
                <a:cs typeface="Times New Roman" pitchFamily="18" charset="0"/>
              </a:rPr>
              <a:t> </a:t>
            </a:r>
            <a:r>
              <a:rPr lang="ru-RU">
                <a:solidFill>
                  <a:srgbClr val="C00000"/>
                </a:solidFill>
                <a:latin typeface="Times New Roman" pitchFamily="18" charset="0"/>
                <a:cs typeface="Times New Roman" pitchFamily="18" charset="0"/>
              </a:rPr>
              <a:t> плана;</a:t>
            </a:r>
            <a:endParaRPr lang="ru-RU">
              <a:solidFill>
                <a:srgbClr val="C00000"/>
              </a:solidFill>
              <a:latin typeface="Times New Roman" pitchFamily="18" charset="0"/>
            </a:endParaRPr>
          </a:p>
          <a:p>
            <a:pPr algn="just" eaLnBrk="0" hangingPunct="0">
              <a:buFontTx/>
              <a:buChar char="•"/>
              <a:tabLst>
                <a:tab pos="638175" algn="l"/>
              </a:tabLst>
            </a:pPr>
            <a:r>
              <a:rPr lang="en-US">
                <a:solidFill>
                  <a:srgbClr val="C00000"/>
                </a:solidFill>
                <a:latin typeface="Times New Roman" pitchFamily="18" charset="0"/>
                <a:cs typeface="Times New Roman" pitchFamily="18" charset="0"/>
              </a:rPr>
              <a:t> </a:t>
            </a:r>
            <a:r>
              <a:rPr lang="ru-RU">
                <a:solidFill>
                  <a:srgbClr val="C00000"/>
                </a:solidFill>
                <a:latin typeface="Times New Roman" pitchFamily="18" charset="0"/>
                <a:cs typeface="Times New Roman" pitchFamily="18" charset="0"/>
              </a:rPr>
              <a:t>Заполнение актов приемки выполненных работ (форма КС-2) </a:t>
            </a:r>
            <a:endParaRPr lang="en-US">
              <a:solidFill>
                <a:srgbClr val="C00000"/>
              </a:solidFill>
              <a:latin typeface="Times New Roman" pitchFamily="18" charset="0"/>
              <a:cs typeface="Times New Roman" pitchFamily="18" charset="0"/>
            </a:endParaRPr>
          </a:p>
          <a:p>
            <a:pPr algn="just" eaLnBrk="0" hangingPunct="0">
              <a:tabLst>
                <a:tab pos="638175" algn="l"/>
              </a:tabLst>
            </a:pPr>
            <a:r>
              <a:rPr lang="en-US">
                <a:solidFill>
                  <a:srgbClr val="C00000"/>
                </a:solidFill>
                <a:latin typeface="Times New Roman" pitchFamily="18" charset="0"/>
                <a:cs typeface="Times New Roman" pitchFamily="18" charset="0"/>
              </a:rPr>
              <a:t>  </a:t>
            </a:r>
            <a:r>
              <a:rPr lang="ru-RU">
                <a:solidFill>
                  <a:srgbClr val="C00000"/>
                </a:solidFill>
                <a:latin typeface="Times New Roman" pitchFamily="18" charset="0"/>
                <a:cs typeface="Times New Roman" pitchFamily="18" charset="0"/>
              </a:rPr>
              <a:t>и справки о стоимости</a:t>
            </a:r>
            <a:r>
              <a:rPr lang="en-US">
                <a:solidFill>
                  <a:srgbClr val="C00000"/>
                </a:solidFill>
                <a:latin typeface="Times New Roman" pitchFamily="18" charset="0"/>
                <a:cs typeface="Times New Roman" pitchFamily="18" charset="0"/>
              </a:rPr>
              <a:t> </a:t>
            </a:r>
            <a:r>
              <a:rPr lang="ru-RU">
                <a:solidFill>
                  <a:srgbClr val="C00000"/>
                </a:solidFill>
                <a:latin typeface="Times New Roman" pitchFamily="18" charset="0"/>
                <a:cs typeface="Times New Roman" pitchFamily="18" charset="0"/>
              </a:rPr>
              <a:t>выполненных работ (форма КС-3);</a:t>
            </a:r>
            <a:endParaRPr lang="ru-RU">
              <a:solidFill>
                <a:srgbClr val="C00000"/>
              </a:solidFill>
              <a:latin typeface="Times New Roman" pitchFamily="18" charset="0"/>
            </a:endParaRPr>
          </a:p>
          <a:p>
            <a:pPr algn="just" eaLnBrk="0" hangingPunct="0">
              <a:buFontTx/>
              <a:buChar char="•"/>
              <a:tabLst>
                <a:tab pos="638175" algn="l"/>
              </a:tabLst>
            </a:pPr>
            <a:r>
              <a:rPr lang="en-US">
                <a:solidFill>
                  <a:srgbClr val="C00000"/>
                </a:solidFill>
                <a:latin typeface="Times New Roman" pitchFamily="18" charset="0"/>
                <a:cs typeface="Times New Roman" pitchFamily="18" charset="0"/>
              </a:rPr>
              <a:t> </a:t>
            </a:r>
            <a:r>
              <a:rPr lang="ru-RU">
                <a:solidFill>
                  <a:srgbClr val="C00000"/>
                </a:solidFill>
                <a:latin typeface="Times New Roman" pitchFamily="18" charset="0"/>
                <a:cs typeface="Times New Roman" pitchFamily="18" charset="0"/>
              </a:rPr>
              <a:t>Ведение учета фактически израсходованных материалов в </a:t>
            </a:r>
            <a:endParaRPr lang="en-US">
              <a:solidFill>
                <a:srgbClr val="C00000"/>
              </a:solidFill>
              <a:latin typeface="Times New Roman" pitchFamily="18" charset="0"/>
              <a:cs typeface="Times New Roman" pitchFamily="18" charset="0"/>
            </a:endParaRPr>
          </a:p>
          <a:p>
            <a:pPr algn="just" eaLnBrk="0" hangingPunct="0">
              <a:tabLst>
                <a:tab pos="638175" algn="l"/>
              </a:tabLst>
            </a:pPr>
            <a:r>
              <a:rPr lang="en-US">
                <a:solidFill>
                  <a:srgbClr val="C00000"/>
                </a:solidFill>
                <a:latin typeface="Times New Roman" pitchFamily="18" charset="0"/>
                <a:cs typeface="Times New Roman" pitchFamily="18" charset="0"/>
              </a:rPr>
              <a:t>  </a:t>
            </a:r>
            <a:r>
              <a:rPr lang="ru-RU">
                <a:solidFill>
                  <a:srgbClr val="C00000"/>
                </a:solidFill>
                <a:latin typeface="Times New Roman" pitchFamily="18" charset="0"/>
                <a:cs typeface="Times New Roman" pitchFamily="18" charset="0"/>
              </a:rPr>
              <a:t>разрезе работ и объектного строительства, формирование </a:t>
            </a:r>
            <a:endParaRPr lang="en-US">
              <a:solidFill>
                <a:srgbClr val="C00000"/>
              </a:solidFill>
              <a:latin typeface="Times New Roman" pitchFamily="18" charset="0"/>
              <a:cs typeface="Times New Roman" pitchFamily="18" charset="0"/>
            </a:endParaRPr>
          </a:p>
          <a:p>
            <a:pPr algn="just" eaLnBrk="0" hangingPunct="0">
              <a:tabLst>
                <a:tab pos="638175" algn="l"/>
              </a:tabLst>
            </a:pPr>
            <a:r>
              <a:rPr lang="en-US">
                <a:solidFill>
                  <a:srgbClr val="C00000"/>
                </a:solidFill>
                <a:latin typeface="Times New Roman" pitchFamily="18" charset="0"/>
                <a:cs typeface="Times New Roman" pitchFamily="18" charset="0"/>
              </a:rPr>
              <a:t>  </a:t>
            </a:r>
            <a:r>
              <a:rPr lang="ru-RU">
                <a:solidFill>
                  <a:srgbClr val="C00000"/>
                </a:solidFill>
                <a:latin typeface="Times New Roman" pitchFamily="18" charset="0"/>
                <a:cs typeface="Times New Roman" pitchFamily="18" charset="0"/>
              </a:rPr>
              <a:t>отчета (форма М-29);</a:t>
            </a:r>
            <a:endParaRPr lang="ru-RU">
              <a:solidFill>
                <a:srgbClr val="C00000"/>
              </a:solidFill>
              <a:latin typeface="Times New Roman" pitchFamily="18" charset="0"/>
            </a:endParaRPr>
          </a:p>
          <a:p>
            <a:pPr algn="just" eaLnBrk="0" hangingPunct="0">
              <a:buFontTx/>
              <a:buChar char="•"/>
              <a:tabLst>
                <a:tab pos="638175" algn="l"/>
              </a:tabLst>
            </a:pPr>
            <a:r>
              <a:rPr lang="en-US">
                <a:solidFill>
                  <a:srgbClr val="C00000"/>
                </a:solidFill>
                <a:latin typeface="Times New Roman" pitchFamily="18" charset="0"/>
                <a:cs typeface="Times New Roman" pitchFamily="18" charset="0"/>
              </a:rPr>
              <a:t> </a:t>
            </a:r>
            <a:r>
              <a:rPr lang="ru-RU">
                <a:solidFill>
                  <a:srgbClr val="C00000"/>
                </a:solidFill>
                <a:latin typeface="Times New Roman" pitchFamily="18" charset="0"/>
                <a:cs typeface="Times New Roman" pitchFamily="18" charset="0"/>
              </a:rPr>
              <a:t>Заполнение общего журнала работ (форма КС-6) и журнала учета выполненных</a:t>
            </a:r>
            <a:endParaRPr lang="en-US">
              <a:solidFill>
                <a:srgbClr val="C00000"/>
              </a:solidFill>
              <a:latin typeface="Times New Roman" pitchFamily="18" charset="0"/>
              <a:cs typeface="Times New Roman" pitchFamily="18" charset="0"/>
            </a:endParaRPr>
          </a:p>
          <a:p>
            <a:pPr algn="just" eaLnBrk="0" hangingPunct="0">
              <a:tabLst>
                <a:tab pos="638175" algn="l"/>
              </a:tabLst>
            </a:pPr>
            <a:r>
              <a:rPr lang="en-US">
                <a:solidFill>
                  <a:srgbClr val="C00000"/>
                </a:solidFill>
                <a:latin typeface="Times New Roman" pitchFamily="18" charset="0"/>
                <a:cs typeface="Times New Roman" pitchFamily="18" charset="0"/>
              </a:rPr>
              <a:t>  </a:t>
            </a:r>
            <a:r>
              <a:rPr lang="ru-RU">
                <a:solidFill>
                  <a:srgbClr val="C00000"/>
                </a:solidFill>
                <a:latin typeface="Times New Roman" pitchFamily="18" charset="0"/>
                <a:cs typeface="Times New Roman" pitchFamily="18" charset="0"/>
              </a:rPr>
              <a:t>работ (форма КС-6а);</a:t>
            </a:r>
            <a:endParaRPr lang="ru-RU">
              <a:solidFill>
                <a:srgbClr val="C00000"/>
              </a:solidFill>
              <a:latin typeface="Times New Roman" pitchFamily="18" charset="0"/>
            </a:endParaRPr>
          </a:p>
        </p:txBody>
      </p:sp>
      <p:pic>
        <p:nvPicPr>
          <p:cNvPr id="48129" name="Picture 1"/>
          <p:cNvPicPr>
            <a:picLocks noChangeAspect="1" noChangeArrowheads="1"/>
          </p:cNvPicPr>
          <p:nvPr/>
        </p:nvPicPr>
        <p:blipFill>
          <a:blip r:embed="rId3"/>
          <a:srcRect/>
          <a:stretch>
            <a:fillRect/>
          </a:stretch>
        </p:blipFill>
        <p:spPr bwMode="auto">
          <a:xfrm>
            <a:off x="485775" y="2236788"/>
            <a:ext cx="1619250" cy="847725"/>
          </a:xfrm>
          <a:prstGeom prst="rect">
            <a:avLst/>
          </a:prstGeom>
          <a:ln w="19050" cap="sq">
            <a:solidFill>
              <a:srgbClr val="C00000"/>
            </a:solidFill>
            <a:prstDash val="solid"/>
            <a:miter lim="800000"/>
          </a:ln>
          <a:effectLst>
            <a:outerShdw blurRad="50800" dist="38100" dir="2700000" algn="tl" rotWithShape="0">
              <a:srgbClr val="000000">
                <a:alpha val="43000"/>
              </a:srgbClr>
            </a:outerShdw>
          </a:effectLst>
        </p:spPr>
      </p:pic>
      <p:pic>
        <p:nvPicPr>
          <p:cNvPr id="48131" name="Picture 3"/>
          <p:cNvPicPr>
            <a:picLocks noChangeAspect="1" noChangeArrowheads="1"/>
          </p:cNvPicPr>
          <p:nvPr/>
        </p:nvPicPr>
        <p:blipFill>
          <a:blip r:embed="rId4"/>
          <a:srcRect/>
          <a:stretch>
            <a:fillRect/>
          </a:stretch>
        </p:blipFill>
        <p:spPr bwMode="auto">
          <a:xfrm>
            <a:off x="6605588" y="3840163"/>
            <a:ext cx="1949450" cy="1852612"/>
          </a:xfrm>
          <a:prstGeom prst="rect">
            <a:avLst/>
          </a:prstGeom>
          <a:ln w="19050" cap="sq">
            <a:solidFill>
              <a:srgbClr val="C00000"/>
            </a:solidFill>
            <a:prstDash val="solid"/>
            <a:miter lim="800000"/>
          </a:ln>
          <a:effectLst>
            <a:outerShdw blurRad="50800" dist="38100" dir="2700000" algn="tl" rotWithShape="0">
              <a:srgbClr val="000000">
                <a:alpha val="43000"/>
              </a:srgbClr>
            </a:outerShdw>
          </a:effectLst>
        </p:spPr>
      </p:pic>
      <p:sp>
        <p:nvSpPr>
          <p:cNvPr id="23557" name="Прямоугольник 5"/>
          <p:cNvSpPr>
            <a:spLocks noChangeArrowheads="1"/>
          </p:cNvSpPr>
          <p:nvPr/>
        </p:nvSpPr>
        <p:spPr bwMode="auto">
          <a:xfrm>
            <a:off x="393700" y="1146175"/>
            <a:ext cx="8293100" cy="581025"/>
          </a:xfrm>
          <a:prstGeom prst="rect">
            <a:avLst/>
          </a:prstGeom>
          <a:noFill/>
          <a:ln w="9525">
            <a:noFill/>
            <a:miter lim="800000"/>
            <a:headEnd/>
            <a:tailEnd/>
          </a:ln>
        </p:spPr>
        <p:txBody>
          <a:bodyPr>
            <a:spAutoFit/>
          </a:bodyPr>
          <a:lstStyle/>
          <a:p>
            <a:pPr algn="just">
              <a:tabLst>
                <a:tab pos="638175" algn="l"/>
              </a:tabLst>
            </a:pPr>
            <a:r>
              <a:rPr lang="ru-RU">
                <a:solidFill>
                  <a:srgbClr val="C00000"/>
                </a:solidFill>
                <a:latin typeface="Times New Roman" pitchFamily="18" charset="0"/>
                <a:cs typeface="Times New Roman" pitchFamily="18" charset="0"/>
              </a:rPr>
              <a:t>Отраслевое решение </a:t>
            </a:r>
            <a:r>
              <a:rPr lang="ru-RU" b="1">
                <a:solidFill>
                  <a:srgbClr val="C00000"/>
                </a:solidFill>
                <a:latin typeface="Times New Roman" pitchFamily="18" charset="0"/>
                <a:cs typeface="Times New Roman" pitchFamily="18" charset="0"/>
              </a:rPr>
              <a:t>«1С:Предприятие 8. Подрядчик строительства. Управление строительным производством»</a:t>
            </a:r>
            <a:r>
              <a:rPr lang="ru-RU">
                <a:solidFill>
                  <a:srgbClr val="C00000"/>
                </a:solidFill>
                <a:latin typeface="Times New Roman" pitchFamily="18" charset="0"/>
                <a:cs typeface="Times New Roman" pitchFamily="18" charset="0"/>
              </a:rPr>
              <a:t>, редакция 2.0 предоставляет следующие возможности:</a:t>
            </a:r>
            <a:endParaRPr lang="ru-RU" sz="1100">
              <a:solidFill>
                <a:srgbClr val="C00000"/>
              </a:solidFill>
              <a:latin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48129"/>
                                        </p:tgtEl>
                                        <p:attrNameLst>
                                          <p:attrName>style.visibility</p:attrName>
                                        </p:attrNameLst>
                                      </p:cBhvr>
                                      <p:to>
                                        <p:strVal val="visible"/>
                                      </p:to>
                                    </p:set>
                                    <p:animEffect transition="in" filter="fade">
                                      <p:cBhvr>
                                        <p:cTn id="7" dur="1000"/>
                                        <p:tgtEl>
                                          <p:spTgt spid="48129"/>
                                        </p:tgtEl>
                                      </p:cBhvr>
                                    </p:animEffect>
                                    <p:anim calcmode="lin" valueType="num">
                                      <p:cBhvr>
                                        <p:cTn id="8" dur="1000" fill="hold"/>
                                        <p:tgtEl>
                                          <p:spTgt spid="48129"/>
                                        </p:tgtEl>
                                        <p:attrNameLst>
                                          <p:attrName>ppt_x</p:attrName>
                                        </p:attrNameLst>
                                      </p:cBhvr>
                                      <p:tavLst>
                                        <p:tav tm="0">
                                          <p:val>
                                            <p:strVal val="#ppt_x"/>
                                          </p:val>
                                        </p:tav>
                                        <p:tav tm="100000">
                                          <p:val>
                                            <p:strVal val="#ppt_x"/>
                                          </p:val>
                                        </p:tav>
                                      </p:tavLst>
                                    </p:anim>
                                    <p:anim calcmode="lin" valueType="num">
                                      <p:cBhvr>
                                        <p:cTn id="9" dur="1000" fill="hold"/>
                                        <p:tgtEl>
                                          <p:spTgt spid="4812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7" presetClass="entr" presetSubtype="0" fill="hold" nodeType="afterEffect">
                                  <p:stCondLst>
                                    <p:cond delay="0"/>
                                  </p:stCondLst>
                                  <p:childTnLst>
                                    <p:set>
                                      <p:cBhvr>
                                        <p:cTn id="12" dur="1" fill="hold">
                                          <p:stCondLst>
                                            <p:cond delay="0"/>
                                          </p:stCondLst>
                                        </p:cTn>
                                        <p:tgtEl>
                                          <p:spTgt spid="126977">
                                            <p:txEl>
                                              <p:pRg st="0" end="0"/>
                                            </p:txEl>
                                          </p:spTgt>
                                        </p:tgtEl>
                                        <p:attrNameLst>
                                          <p:attrName>style.visibility</p:attrName>
                                        </p:attrNameLst>
                                      </p:cBhvr>
                                      <p:to>
                                        <p:strVal val="visible"/>
                                      </p:to>
                                    </p:set>
                                    <p:animEffect transition="in" filter="fade">
                                      <p:cBhvr>
                                        <p:cTn id="13" dur="1000"/>
                                        <p:tgtEl>
                                          <p:spTgt spid="126977">
                                            <p:txEl>
                                              <p:pRg st="0" end="0"/>
                                            </p:txEl>
                                          </p:spTgt>
                                        </p:tgtEl>
                                      </p:cBhvr>
                                    </p:animEffect>
                                    <p:anim calcmode="lin" valueType="num">
                                      <p:cBhvr>
                                        <p:cTn id="14" dur="1000" fill="hold"/>
                                        <p:tgtEl>
                                          <p:spTgt spid="126977">
                                            <p:txEl>
                                              <p:pRg st="0" end="0"/>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126977">
                                            <p:txEl>
                                              <p:pRg st="0" end="0"/>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26977">
                                            <p:txEl>
                                              <p:pRg st="0" end="0"/>
                                            </p:txEl>
                                          </p:spTgt>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126977">
                                            <p:txEl>
                                              <p:pRg st="1" end="1"/>
                                            </p:txEl>
                                          </p:spTgt>
                                        </p:tgtEl>
                                        <p:attrNameLst>
                                          <p:attrName>style.visibility</p:attrName>
                                        </p:attrNameLst>
                                      </p:cBhvr>
                                      <p:to>
                                        <p:strVal val="visible"/>
                                      </p:to>
                                    </p:set>
                                    <p:animEffect transition="in" filter="fade">
                                      <p:cBhvr>
                                        <p:cTn id="19" dur="1000"/>
                                        <p:tgtEl>
                                          <p:spTgt spid="126977">
                                            <p:txEl>
                                              <p:pRg st="1" end="1"/>
                                            </p:txEl>
                                          </p:spTgt>
                                        </p:tgtEl>
                                      </p:cBhvr>
                                    </p:animEffect>
                                    <p:anim calcmode="lin" valueType="num">
                                      <p:cBhvr>
                                        <p:cTn id="20" dur="1000" fill="hold"/>
                                        <p:tgtEl>
                                          <p:spTgt spid="126977">
                                            <p:txEl>
                                              <p:pRg st="1" end="1"/>
                                            </p:txEl>
                                          </p:spTgt>
                                        </p:tgtEl>
                                        <p:attrNameLst>
                                          <p:attrName>ppt_x</p:attrName>
                                        </p:attrNameLst>
                                      </p:cBhvr>
                                      <p:tavLst>
                                        <p:tav tm="0">
                                          <p:val>
                                            <p:strVal val="#ppt_x"/>
                                          </p:val>
                                        </p:tav>
                                        <p:tav tm="100000">
                                          <p:val>
                                            <p:strVal val="#ppt_x"/>
                                          </p:val>
                                        </p:tav>
                                      </p:tavLst>
                                    </p:anim>
                                    <p:anim calcmode="lin" valueType="num">
                                      <p:cBhvr>
                                        <p:cTn id="21" dur="900" decel="100000" fill="hold"/>
                                        <p:tgtEl>
                                          <p:spTgt spid="126977">
                                            <p:txEl>
                                              <p:pRg st="1" end="1"/>
                                            </p:txEl>
                                          </p:spTgt>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126977">
                                            <p:txEl>
                                              <p:pRg st="1" end="1"/>
                                            </p:txEl>
                                          </p:spTgt>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0"/>
                                  </p:stCondLst>
                                  <p:childTnLst>
                                    <p:set>
                                      <p:cBhvr>
                                        <p:cTn id="24" dur="1" fill="hold">
                                          <p:stCondLst>
                                            <p:cond delay="0"/>
                                          </p:stCondLst>
                                        </p:cTn>
                                        <p:tgtEl>
                                          <p:spTgt spid="126977">
                                            <p:txEl>
                                              <p:pRg st="2" end="2"/>
                                            </p:txEl>
                                          </p:spTgt>
                                        </p:tgtEl>
                                        <p:attrNameLst>
                                          <p:attrName>style.visibility</p:attrName>
                                        </p:attrNameLst>
                                      </p:cBhvr>
                                      <p:to>
                                        <p:strVal val="visible"/>
                                      </p:to>
                                    </p:set>
                                    <p:animEffect transition="in" filter="fade">
                                      <p:cBhvr>
                                        <p:cTn id="25" dur="1000"/>
                                        <p:tgtEl>
                                          <p:spTgt spid="126977">
                                            <p:txEl>
                                              <p:pRg st="2" end="2"/>
                                            </p:txEl>
                                          </p:spTgt>
                                        </p:tgtEl>
                                      </p:cBhvr>
                                    </p:animEffect>
                                    <p:anim calcmode="lin" valueType="num">
                                      <p:cBhvr>
                                        <p:cTn id="26" dur="1000" fill="hold"/>
                                        <p:tgtEl>
                                          <p:spTgt spid="126977">
                                            <p:txEl>
                                              <p:pRg st="2" end="2"/>
                                            </p:txEl>
                                          </p:spTgt>
                                        </p:tgtEl>
                                        <p:attrNameLst>
                                          <p:attrName>ppt_x</p:attrName>
                                        </p:attrNameLst>
                                      </p:cBhvr>
                                      <p:tavLst>
                                        <p:tav tm="0">
                                          <p:val>
                                            <p:strVal val="#ppt_x"/>
                                          </p:val>
                                        </p:tav>
                                        <p:tav tm="100000">
                                          <p:val>
                                            <p:strVal val="#ppt_x"/>
                                          </p:val>
                                        </p:tav>
                                      </p:tavLst>
                                    </p:anim>
                                    <p:anim calcmode="lin" valueType="num">
                                      <p:cBhvr>
                                        <p:cTn id="27" dur="900" decel="100000" fill="hold"/>
                                        <p:tgtEl>
                                          <p:spTgt spid="126977">
                                            <p:txEl>
                                              <p:pRg st="2" end="2"/>
                                            </p:txEl>
                                          </p:spTgt>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126977">
                                            <p:txEl>
                                              <p:pRg st="2" end="2"/>
                                            </p:txEl>
                                          </p:spTgt>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0"/>
                                  </p:stCondLst>
                                  <p:childTnLst>
                                    <p:set>
                                      <p:cBhvr>
                                        <p:cTn id="30" dur="1" fill="hold">
                                          <p:stCondLst>
                                            <p:cond delay="0"/>
                                          </p:stCondLst>
                                        </p:cTn>
                                        <p:tgtEl>
                                          <p:spTgt spid="126977">
                                            <p:txEl>
                                              <p:pRg st="3" end="3"/>
                                            </p:txEl>
                                          </p:spTgt>
                                        </p:tgtEl>
                                        <p:attrNameLst>
                                          <p:attrName>style.visibility</p:attrName>
                                        </p:attrNameLst>
                                      </p:cBhvr>
                                      <p:to>
                                        <p:strVal val="visible"/>
                                      </p:to>
                                    </p:set>
                                    <p:animEffect transition="in" filter="fade">
                                      <p:cBhvr>
                                        <p:cTn id="31" dur="1000"/>
                                        <p:tgtEl>
                                          <p:spTgt spid="126977">
                                            <p:txEl>
                                              <p:pRg st="3" end="3"/>
                                            </p:txEl>
                                          </p:spTgt>
                                        </p:tgtEl>
                                      </p:cBhvr>
                                    </p:animEffect>
                                    <p:anim calcmode="lin" valueType="num">
                                      <p:cBhvr>
                                        <p:cTn id="32" dur="1000" fill="hold"/>
                                        <p:tgtEl>
                                          <p:spTgt spid="126977">
                                            <p:txEl>
                                              <p:pRg st="3" end="3"/>
                                            </p:txEl>
                                          </p:spTgt>
                                        </p:tgtEl>
                                        <p:attrNameLst>
                                          <p:attrName>ppt_x</p:attrName>
                                        </p:attrNameLst>
                                      </p:cBhvr>
                                      <p:tavLst>
                                        <p:tav tm="0">
                                          <p:val>
                                            <p:strVal val="#ppt_x"/>
                                          </p:val>
                                        </p:tav>
                                        <p:tav tm="100000">
                                          <p:val>
                                            <p:strVal val="#ppt_x"/>
                                          </p:val>
                                        </p:tav>
                                      </p:tavLst>
                                    </p:anim>
                                    <p:anim calcmode="lin" valueType="num">
                                      <p:cBhvr>
                                        <p:cTn id="33" dur="900" decel="100000" fill="hold"/>
                                        <p:tgtEl>
                                          <p:spTgt spid="126977">
                                            <p:txEl>
                                              <p:pRg st="3" end="3"/>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126977">
                                            <p:txEl>
                                              <p:pRg st="3" end="3"/>
                                            </p:txEl>
                                          </p:spTgt>
                                        </p:tgtEl>
                                        <p:attrNameLst>
                                          <p:attrName>ppt_y</p:attrName>
                                        </p:attrNameLst>
                                      </p:cBhvr>
                                      <p:tavLst>
                                        <p:tav tm="0">
                                          <p:val>
                                            <p:strVal val="#ppt_y-.03"/>
                                          </p:val>
                                        </p:tav>
                                        <p:tav tm="100000">
                                          <p:val>
                                            <p:strVal val="#ppt_y"/>
                                          </p:val>
                                        </p:tav>
                                      </p:tavLst>
                                    </p:anim>
                                  </p:childTnLst>
                                </p:cTn>
                              </p:par>
                              <p:par>
                                <p:cTn id="35" presetID="37" presetClass="entr" presetSubtype="0" fill="hold" nodeType="withEffect">
                                  <p:stCondLst>
                                    <p:cond delay="0"/>
                                  </p:stCondLst>
                                  <p:childTnLst>
                                    <p:set>
                                      <p:cBhvr>
                                        <p:cTn id="36" dur="1" fill="hold">
                                          <p:stCondLst>
                                            <p:cond delay="0"/>
                                          </p:stCondLst>
                                        </p:cTn>
                                        <p:tgtEl>
                                          <p:spTgt spid="126977">
                                            <p:txEl>
                                              <p:pRg st="4" end="4"/>
                                            </p:txEl>
                                          </p:spTgt>
                                        </p:tgtEl>
                                        <p:attrNameLst>
                                          <p:attrName>style.visibility</p:attrName>
                                        </p:attrNameLst>
                                      </p:cBhvr>
                                      <p:to>
                                        <p:strVal val="visible"/>
                                      </p:to>
                                    </p:set>
                                    <p:animEffect transition="in" filter="fade">
                                      <p:cBhvr>
                                        <p:cTn id="37" dur="1000"/>
                                        <p:tgtEl>
                                          <p:spTgt spid="126977">
                                            <p:txEl>
                                              <p:pRg st="4" end="4"/>
                                            </p:txEl>
                                          </p:spTgt>
                                        </p:tgtEl>
                                      </p:cBhvr>
                                    </p:animEffect>
                                    <p:anim calcmode="lin" valueType="num">
                                      <p:cBhvr>
                                        <p:cTn id="38" dur="1000" fill="hold"/>
                                        <p:tgtEl>
                                          <p:spTgt spid="126977">
                                            <p:txEl>
                                              <p:pRg st="4" end="4"/>
                                            </p:txEl>
                                          </p:spTgt>
                                        </p:tgtEl>
                                        <p:attrNameLst>
                                          <p:attrName>ppt_x</p:attrName>
                                        </p:attrNameLst>
                                      </p:cBhvr>
                                      <p:tavLst>
                                        <p:tav tm="0">
                                          <p:val>
                                            <p:strVal val="#ppt_x"/>
                                          </p:val>
                                        </p:tav>
                                        <p:tav tm="100000">
                                          <p:val>
                                            <p:strVal val="#ppt_x"/>
                                          </p:val>
                                        </p:tav>
                                      </p:tavLst>
                                    </p:anim>
                                    <p:anim calcmode="lin" valueType="num">
                                      <p:cBhvr>
                                        <p:cTn id="39" dur="900" decel="100000" fill="hold"/>
                                        <p:tgtEl>
                                          <p:spTgt spid="126977">
                                            <p:txEl>
                                              <p:pRg st="4" end="4"/>
                                            </p:txEl>
                                          </p:spTgt>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126977">
                                            <p:txEl>
                                              <p:pRg st="4" end="4"/>
                                            </p:txEl>
                                          </p:spTgt>
                                        </p:tgtEl>
                                        <p:attrNameLst>
                                          <p:attrName>ppt_y</p:attrName>
                                        </p:attrNameLst>
                                      </p:cBhvr>
                                      <p:tavLst>
                                        <p:tav tm="0">
                                          <p:val>
                                            <p:strVal val="#ppt_y-.03"/>
                                          </p:val>
                                        </p:tav>
                                        <p:tav tm="100000">
                                          <p:val>
                                            <p:strVal val="#ppt_y"/>
                                          </p:val>
                                        </p:tav>
                                      </p:tavLst>
                                    </p:anim>
                                  </p:childTnLst>
                                </p:cTn>
                              </p:par>
                              <p:par>
                                <p:cTn id="41" presetID="37" presetClass="entr" presetSubtype="0" fill="hold" nodeType="withEffect">
                                  <p:stCondLst>
                                    <p:cond delay="0"/>
                                  </p:stCondLst>
                                  <p:childTnLst>
                                    <p:set>
                                      <p:cBhvr>
                                        <p:cTn id="42" dur="1" fill="hold">
                                          <p:stCondLst>
                                            <p:cond delay="0"/>
                                          </p:stCondLst>
                                        </p:cTn>
                                        <p:tgtEl>
                                          <p:spTgt spid="126977">
                                            <p:txEl>
                                              <p:pRg st="5" end="5"/>
                                            </p:txEl>
                                          </p:spTgt>
                                        </p:tgtEl>
                                        <p:attrNameLst>
                                          <p:attrName>style.visibility</p:attrName>
                                        </p:attrNameLst>
                                      </p:cBhvr>
                                      <p:to>
                                        <p:strVal val="visible"/>
                                      </p:to>
                                    </p:set>
                                    <p:animEffect transition="in" filter="fade">
                                      <p:cBhvr>
                                        <p:cTn id="43" dur="1000"/>
                                        <p:tgtEl>
                                          <p:spTgt spid="126977">
                                            <p:txEl>
                                              <p:pRg st="5" end="5"/>
                                            </p:txEl>
                                          </p:spTgt>
                                        </p:tgtEl>
                                      </p:cBhvr>
                                    </p:animEffect>
                                    <p:anim calcmode="lin" valueType="num">
                                      <p:cBhvr>
                                        <p:cTn id="44" dur="1000" fill="hold"/>
                                        <p:tgtEl>
                                          <p:spTgt spid="126977">
                                            <p:txEl>
                                              <p:pRg st="5" end="5"/>
                                            </p:txEl>
                                          </p:spTgt>
                                        </p:tgtEl>
                                        <p:attrNameLst>
                                          <p:attrName>ppt_x</p:attrName>
                                        </p:attrNameLst>
                                      </p:cBhvr>
                                      <p:tavLst>
                                        <p:tav tm="0">
                                          <p:val>
                                            <p:strVal val="#ppt_x"/>
                                          </p:val>
                                        </p:tav>
                                        <p:tav tm="100000">
                                          <p:val>
                                            <p:strVal val="#ppt_x"/>
                                          </p:val>
                                        </p:tav>
                                      </p:tavLst>
                                    </p:anim>
                                    <p:anim calcmode="lin" valueType="num">
                                      <p:cBhvr>
                                        <p:cTn id="45" dur="900" decel="100000" fill="hold"/>
                                        <p:tgtEl>
                                          <p:spTgt spid="126977">
                                            <p:txEl>
                                              <p:pRg st="5" end="5"/>
                                            </p:txEl>
                                          </p:spTgt>
                                        </p:tgtEl>
                                        <p:attrNameLst>
                                          <p:attrName>ppt_y</p:attrName>
                                        </p:attrNameLst>
                                      </p:cBhvr>
                                      <p:tavLst>
                                        <p:tav tm="0">
                                          <p:val>
                                            <p:strVal val="#ppt_y+1"/>
                                          </p:val>
                                        </p:tav>
                                        <p:tav tm="100000">
                                          <p:val>
                                            <p:strVal val="#ppt_y-.03"/>
                                          </p:val>
                                        </p:tav>
                                      </p:tavLst>
                                    </p:anim>
                                    <p:anim calcmode="lin" valueType="num">
                                      <p:cBhvr>
                                        <p:cTn id="46" dur="100" accel="100000" fill="hold">
                                          <p:stCondLst>
                                            <p:cond delay="900"/>
                                          </p:stCondLst>
                                        </p:cTn>
                                        <p:tgtEl>
                                          <p:spTgt spid="126977">
                                            <p:txEl>
                                              <p:pRg st="5" end="5"/>
                                            </p:txEl>
                                          </p:spTgt>
                                        </p:tgtEl>
                                        <p:attrNameLst>
                                          <p:attrName>ppt_y</p:attrName>
                                        </p:attrNameLst>
                                      </p:cBhvr>
                                      <p:tavLst>
                                        <p:tav tm="0">
                                          <p:val>
                                            <p:strVal val="#ppt_y-.03"/>
                                          </p:val>
                                        </p:tav>
                                        <p:tav tm="100000">
                                          <p:val>
                                            <p:strVal val="#ppt_y"/>
                                          </p:val>
                                        </p:tav>
                                      </p:tavLst>
                                    </p:anim>
                                  </p:childTnLst>
                                </p:cTn>
                              </p:par>
                              <p:par>
                                <p:cTn id="47" presetID="37" presetClass="entr" presetSubtype="0" fill="hold" nodeType="withEffect">
                                  <p:stCondLst>
                                    <p:cond delay="0"/>
                                  </p:stCondLst>
                                  <p:childTnLst>
                                    <p:set>
                                      <p:cBhvr>
                                        <p:cTn id="48" dur="1" fill="hold">
                                          <p:stCondLst>
                                            <p:cond delay="0"/>
                                          </p:stCondLst>
                                        </p:cTn>
                                        <p:tgtEl>
                                          <p:spTgt spid="126977">
                                            <p:txEl>
                                              <p:pRg st="6" end="6"/>
                                            </p:txEl>
                                          </p:spTgt>
                                        </p:tgtEl>
                                        <p:attrNameLst>
                                          <p:attrName>style.visibility</p:attrName>
                                        </p:attrNameLst>
                                      </p:cBhvr>
                                      <p:to>
                                        <p:strVal val="visible"/>
                                      </p:to>
                                    </p:set>
                                    <p:animEffect transition="in" filter="fade">
                                      <p:cBhvr>
                                        <p:cTn id="49" dur="1000"/>
                                        <p:tgtEl>
                                          <p:spTgt spid="126977">
                                            <p:txEl>
                                              <p:pRg st="6" end="6"/>
                                            </p:txEl>
                                          </p:spTgt>
                                        </p:tgtEl>
                                      </p:cBhvr>
                                    </p:animEffect>
                                    <p:anim calcmode="lin" valueType="num">
                                      <p:cBhvr>
                                        <p:cTn id="50" dur="1000" fill="hold"/>
                                        <p:tgtEl>
                                          <p:spTgt spid="126977">
                                            <p:txEl>
                                              <p:pRg st="6" end="6"/>
                                            </p:txEl>
                                          </p:spTgt>
                                        </p:tgtEl>
                                        <p:attrNameLst>
                                          <p:attrName>ppt_x</p:attrName>
                                        </p:attrNameLst>
                                      </p:cBhvr>
                                      <p:tavLst>
                                        <p:tav tm="0">
                                          <p:val>
                                            <p:strVal val="#ppt_x"/>
                                          </p:val>
                                        </p:tav>
                                        <p:tav tm="100000">
                                          <p:val>
                                            <p:strVal val="#ppt_x"/>
                                          </p:val>
                                        </p:tav>
                                      </p:tavLst>
                                    </p:anim>
                                    <p:anim calcmode="lin" valueType="num">
                                      <p:cBhvr>
                                        <p:cTn id="51" dur="900" decel="100000" fill="hold"/>
                                        <p:tgtEl>
                                          <p:spTgt spid="126977">
                                            <p:txEl>
                                              <p:pRg st="6" end="6"/>
                                            </p:txEl>
                                          </p:spTgt>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126977">
                                            <p:txEl>
                                              <p:pRg st="6" end="6"/>
                                            </p:txEl>
                                          </p:spTgt>
                                        </p:tgtEl>
                                        <p:attrNameLst>
                                          <p:attrName>ppt_y</p:attrName>
                                        </p:attrNameLst>
                                      </p:cBhvr>
                                      <p:tavLst>
                                        <p:tav tm="0">
                                          <p:val>
                                            <p:strVal val="#ppt_y-.03"/>
                                          </p:val>
                                        </p:tav>
                                        <p:tav tm="100000">
                                          <p:val>
                                            <p:strVal val="#ppt_y"/>
                                          </p:val>
                                        </p:tav>
                                      </p:tavLst>
                                    </p:anim>
                                  </p:childTnLst>
                                </p:cTn>
                              </p:par>
                              <p:par>
                                <p:cTn id="53" presetID="37" presetClass="entr" presetSubtype="0" fill="hold" nodeType="withEffect">
                                  <p:stCondLst>
                                    <p:cond delay="0"/>
                                  </p:stCondLst>
                                  <p:childTnLst>
                                    <p:set>
                                      <p:cBhvr>
                                        <p:cTn id="54" dur="1" fill="hold">
                                          <p:stCondLst>
                                            <p:cond delay="0"/>
                                          </p:stCondLst>
                                        </p:cTn>
                                        <p:tgtEl>
                                          <p:spTgt spid="126977">
                                            <p:txEl>
                                              <p:pRg st="7" end="7"/>
                                            </p:txEl>
                                          </p:spTgt>
                                        </p:tgtEl>
                                        <p:attrNameLst>
                                          <p:attrName>style.visibility</p:attrName>
                                        </p:attrNameLst>
                                      </p:cBhvr>
                                      <p:to>
                                        <p:strVal val="visible"/>
                                      </p:to>
                                    </p:set>
                                    <p:animEffect transition="in" filter="fade">
                                      <p:cBhvr>
                                        <p:cTn id="55" dur="1000"/>
                                        <p:tgtEl>
                                          <p:spTgt spid="126977">
                                            <p:txEl>
                                              <p:pRg st="7" end="7"/>
                                            </p:txEl>
                                          </p:spTgt>
                                        </p:tgtEl>
                                      </p:cBhvr>
                                    </p:animEffect>
                                    <p:anim calcmode="lin" valueType="num">
                                      <p:cBhvr>
                                        <p:cTn id="56" dur="1000" fill="hold"/>
                                        <p:tgtEl>
                                          <p:spTgt spid="126977">
                                            <p:txEl>
                                              <p:pRg st="7" end="7"/>
                                            </p:txEl>
                                          </p:spTgt>
                                        </p:tgtEl>
                                        <p:attrNameLst>
                                          <p:attrName>ppt_x</p:attrName>
                                        </p:attrNameLst>
                                      </p:cBhvr>
                                      <p:tavLst>
                                        <p:tav tm="0">
                                          <p:val>
                                            <p:strVal val="#ppt_x"/>
                                          </p:val>
                                        </p:tav>
                                        <p:tav tm="100000">
                                          <p:val>
                                            <p:strVal val="#ppt_x"/>
                                          </p:val>
                                        </p:tav>
                                      </p:tavLst>
                                    </p:anim>
                                    <p:anim calcmode="lin" valueType="num">
                                      <p:cBhvr>
                                        <p:cTn id="57" dur="900" decel="100000" fill="hold"/>
                                        <p:tgtEl>
                                          <p:spTgt spid="126977">
                                            <p:txEl>
                                              <p:pRg st="7" end="7"/>
                                            </p:txEl>
                                          </p:spTgt>
                                        </p:tgtEl>
                                        <p:attrNameLst>
                                          <p:attrName>ppt_y</p:attrName>
                                        </p:attrNameLst>
                                      </p:cBhvr>
                                      <p:tavLst>
                                        <p:tav tm="0">
                                          <p:val>
                                            <p:strVal val="#ppt_y+1"/>
                                          </p:val>
                                        </p:tav>
                                        <p:tav tm="100000">
                                          <p:val>
                                            <p:strVal val="#ppt_y-.03"/>
                                          </p:val>
                                        </p:tav>
                                      </p:tavLst>
                                    </p:anim>
                                    <p:anim calcmode="lin" valueType="num">
                                      <p:cBhvr>
                                        <p:cTn id="58" dur="100" accel="100000" fill="hold">
                                          <p:stCondLst>
                                            <p:cond delay="900"/>
                                          </p:stCondLst>
                                        </p:cTn>
                                        <p:tgtEl>
                                          <p:spTgt spid="126977">
                                            <p:txEl>
                                              <p:pRg st="7" end="7"/>
                                            </p:txEl>
                                          </p:spTgt>
                                        </p:tgtEl>
                                        <p:attrNameLst>
                                          <p:attrName>ppt_y</p:attrName>
                                        </p:attrNameLst>
                                      </p:cBhvr>
                                      <p:tavLst>
                                        <p:tav tm="0">
                                          <p:val>
                                            <p:strVal val="#ppt_y-.03"/>
                                          </p:val>
                                        </p:tav>
                                        <p:tav tm="100000">
                                          <p:val>
                                            <p:strVal val="#ppt_y"/>
                                          </p:val>
                                        </p:tav>
                                      </p:tavLst>
                                    </p:anim>
                                  </p:childTnLst>
                                </p:cTn>
                              </p:par>
                              <p:par>
                                <p:cTn id="59" presetID="37" presetClass="entr" presetSubtype="0" fill="hold" nodeType="withEffect">
                                  <p:stCondLst>
                                    <p:cond delay="0"/>
                                  </p:stCondLst>
                                  <p:childTnLst>
                                    <p:set>
                                      <p:cBhvr>
                                        <p:cTn id="60" dur="1" fill="hold">
                                          <p:stCondLst>
                                            <p:cond delay="0"/>
                                          </p:stCondLst>
                                        </p:cTn>
                                        <p:tgtEl>
                                          <p:spTgt spid="126977">
                                            <p:txEl>
                                              <p:pRg st="8" end="8"/>
                                            </p:txEl>
                                          </p:spTgt>
                                        </p:tgtEl>
                                        <p:attrNameLst>
                                          <p:attrName>style.visibility</p:attrName>
                                        </p:attrNameLst>
                                      </p:cBhvr>
                                      <p:to>
                                        <p:strVal val="visible"/>
                                      </p:to>
                                    </p:set>
                                    <p:animEffect transition="in" filter="fade">
                                      <p:cBhvr>
                                        <p:cTn id="61" dur="1000"/>
                                        <p:tgtEl>
                                          <p:spTgt spid="126977">
                                            <p:txEl>
                                              <p:pRg st="8" end="8"/>
                                            </p:txEl>
                                          </p:spTgt>
                                        </p:tgtEl>
                                      </p:cBhvr>
                                    </p:animEffect>
                                    <p:anim calcmode="lin" valueType="num">
                                      <p:cBhvr>
                                        <p:cTn id="62" dur="1000" fill="hold"/>
                                        <p:tgtEl>
                                          <p:spTgt spid="126977">
                                            <p:txEl>
                                              <p:pRg st="8" end="8"/>
                                            </p:txEl>
                                          </p:spTgt>
                                        </p:tgtEl>
                                        <p:attrNameLst>
                                          <p:attrName>ppt_x</p:attrName>
                                        </p:attrNameLst>
                                      </p:cBhvr>
                                      <p:tavLst>
                                        <p:tav tm="0">
                                          <p:val>
                                            <p:strVal val="#ppt_x"/>
                                          </p:val>
                                        </p:tav>
                                        <p:tav tm="100000">
                                          <p:val>
                                            <p:strVal val="#ppt_x"/>
                                          </p:val>
                                        </p:tav>
                                      </p:tavLst>
                                    </p:anim>
                                    <p:anim calcmode="lin" valueType="num">
                                      <p:cBhvr>
                                        <p:cTn id="63" dur="900" decel="100000" fill="hold"/>
                                        <p:tgtEl>
                                          <p:spTgt spid="126977">
                                            <p:txEl>
                                              <p:pRg st="8" end="8"/>
                                            </p:txEl>
                                          </p:spTgt>
                                        </p:tgtEl>
                                        <p:attrNameLst>
                                          <p:attrName>ppt_y</p:attrName>
                                        </p:attrNameLst>
                                      </p:cBhvr>
                                      <p:tavLst>
                                        <p:tav tm="0">
                                          <p:val>
                                            <p:strVal val="#ppt_y+1"/>
                                          </p:val>
                                        </p:tav>
                                        <p:tav tm="100000">
                                          <p:val>
                                            <p:strVal val="#ppt_y-.03"/>
                                          </p:val>
                                        </p:tav>
                                      </p:tavLst>
                                    </p:anim>
                                    <p:anim calcmode="lin" valueType="num">
                                      <p:cBhvr>
                                        <p:cTn id="64" dur="100" accel="100000" fill="hold">
                                          <p:stCondLst>
                                            <p:cond delay="900"/>
                                          </p:stCondLst>
                                        </p:cTn>
                                        <p:tgtEl>
                                          <p:spTgt spid="126977">
                                            <p:txEl>
                                              <p:pRg st="8" end="8"/>
                                            </p:txEl>
                                          </p:spTgt>
                                        </p:tgtEl>
                                        <p:attrNameLst>
                                          <p:attrName>ppt_y</p:attrName>
                                        </p:attrNameLst>
                                      </p:cBhvr>
                                      <p:tavLst>
                                        <p:tav tm="0">
                                          <p:val>
                                            <p:strVal val="#ppt_y-.03"/>
                                          </p:val>
                                        </p:tav>
                                        <p:tav tm="100000">
                                          <p:val>
                                            <p:strVal val="#ppt_y"/>
                                          </p:val>
                                        </p:tav>
                                      </p:tavLst>
                                    </p:anim>
                                  </p:childTnLst>
                                </p:cTn>
                              </p:par>
                              <p:par>
                                <p:cTn id="65" presetID="37" presetClass="entr" presetSubtype="0" fill="hold" nodeType="withEffect">
                                  <p:stCondLst>
                                    <p:cond delay="0"/>
                                  </p:stCondLst>
                                  <p:childTnLst>
                                    <p:set>
                                      <p:cBhvr>
                                        <p:cTn id="66" dur="1" fill="hold">
                                          <p:stCondLst>
                                            <p:cond delay="0"/>
                                          </p:stCondLst>
                                        </p:cTn>
                                        <p:tgtEl>
                                          <p:spTgt spid="126977">
                                            <p:txEl>
                                              <p:pRg st="9" end="9"/>
                                            </p:txEl>
                                          </p:spTgt>
                                        </p:tgtEl>
                                        <p:attrNameLst>
                                          <p:attrName>style.visibility</p:attrName>
                                        </p:attrNameLst>
                                      </p:cBhvr>
                                      <p:to>
                                        <p:strVal val="visible"/>
                                      </p:to>
                                    </p:set>
                                    <p:animEffect transition="in" filter="fade">
                                      <p:cBhvr>
                                        <p:cTn id="67" dur="1000"/>
                                        <p:tgtEl>
                                          <p:spTgt spid="126977">
                                            <p:txEl>
                                              <p:pRg st="9" end="9"/>
                                            </p:txEl>
                                          </p:spTgt>
                                        </p:tgtEl>
                                      </p:cBhvr>
                                    </p:animEffect>
                                    <p:anim calcmode="lin" valueType="num">
                                      <p:cBhvr>
                                        <p:cTn id="68" dur="1000" fill="hold"/>
                                        <p:tgtEl>
                                          <p:spTgt spid="126977">
                                            <p:txEl>
                                              <p:pRg st="9" end="9"/>
                                            </p:txEl>
                                          </p:spTgt>
                                        </p:tgtEl>
                                        <p:attrNameLst>
                                          <p:attrName>ppt_x</p:attrName>
                                        </p:attrNameLst>
                                      </p:cBhvr>
                                      <p:tavLst>
                                        <p:tav tm="0">
                                          <p:val>
                                            <p:strVal val="#ppt_x"/>
                                          </p:val>
                                        </p:tav>
                                        <p:tav tm="100000">
                                          <p:val>
                                            <p:strVal val="#ppt_x"/>
                                          </p:val>
                                        </p:tav>
                                      </p:tavLst>
                                    </p:anim>
                                    <p:anim calcmode="lin" valueType="num">
                                      <p:cBhvr>
                                        <p:cTn id="69" dur="900" decel="100000" fill="hold"/>
                                        <p:tgtEl>
                                          <p:spTgt spid="126977">
                                            <p:txEl>
                                              <p:pRg st="9" end="9"/>
                                            </p:txEl>
                                          </p:spTgt>
                                        </p:tgtEl>
                                        <p:attrNameLst>
                                          <p:attrName>ppt_y</p:attrName>
                                        </p:attrNameLst>
                                      </p:cBhvr>
                                      <p:tavLst>
                                        <p:tav tm="0">
                                          <p:val>
                                            <p:strVal val="#ppt_y+1"/>
                                          </p:val>
                                        </p:tav>
                                        <p:tav tm="100000">
                                          <p:val>
                                            <p:strVal val="#ppt_y-.03"/>
                                          </p:val>
                                        </p:tav>
                                      </p:tavLst>
                                    </p:anim>
                                    <p:anim calcmode="lin" valueType="num">
                                      <p:cBhvr>
                                        <p:cTn id="70" dur="100" accel="100000" fill="hold">
                                          <p:stCondLst>
                                            <p:cond delay="900"/>
                                          </p:stCondLst>
                                        </p:cTn>
                                        <p:tgtEl>
                                          <p:spTgt spid="126977">
                                            <p:txEl>
                                              <p:pRg st="9" end="9"/>
                                            </p:txEl>
                                          </p:spTgt>
                                        </p:tgtEl>
                                        <p:attrNameLst>
                                          <p:attrName>ppt_y</p:attrName>
                                        </p:attrNameLst>
                                      </p:cBhvr>
                                      <p:tavLst>
                                        <p:tav tm="0">
                                          <p:val>
                                            <p:strVal val="#ppt_y-.03"/>
                                          </p:val>
                                        </p:tav>
                                        <p:tav tm="100000">
                                          <p:val>
                                            <p:strVal val="#ppt_y"/>
                                          </p:val>
                                        </p:tav>
                                      </p:tavLst>
                                    </p:anim>
                                  </p:childTnLst>
                                </p:cTn>
                              </p:par>
                              <p:par>
                                <p:cTn id="71" presetID="37" presetClass="entr" presetSubtype="0" fill="hold" nodeType="withEffect">
                                  <p:stCondLst>
                                    <p:cond delay="0"/>
                                  </p:stCondLst>
                                  <p:childTnLst>
                                    <p:set>
                                      <p:cBhvr>
                                        <p:cTn id="72" dur="1" fill="hold">
                                          <p:stCondLst>
                                            <p:cond delay="0"/>
                                          </p:stCondLst>
                                        </p:cTn>
                                        <p:tgtEl>
                                          <p:spTgt spid="126977">
                                            <p:txEl>
                                              <p:pRg st="10" end="10"/>
                                            </p:txEl>
                                          </p:spTgt>
                                        </p:tgtEl>
                                        <p:attrNameLst>
                                          <p:attrName>style.visibility</p:attrName>
                                        </p:attrNameLst>
                                      </p:cBhvr>
                                      <p:to>
                                        <p:strVal val="visible"/>
                                      </p:to>
                                    </p:set>
                                    <p:animEffect transition="in" filter="fade">
                                      <p:cBhvr>
                                        <p:cTn id="73" dur="1000"/>
                                        <p:tgtEl>
                                          <p:spTgt spid="126977">
                                            <p:txEl>
                                              <p:pRg st="10" end="10"/>
                                            </p:txEl>
                                          </p:spTgt>
                                        </p:tgtEl>
                                      </p:cBhvr>
                                    </p:animEffect>
                                    <p:anim calcmode="lin" valueType="num">
                                      <p:cBhvr>
                                        <p:cTn id="74" dur="1000" fill="hold"/>
                                        <p:tgtEl>
                                          <p:spTgt spid="126977">
                                            <p:txEl>
                                              <p:pRg st="10" end="10"/>
                                            </p:txEl>
                                          </p:spTgt>
                                        </p:tgtEl>
                                        <p:attrNameLst>
                                          <p:attrName>ppt_x</p:attrName>
                                        </p:attrNameLst>
                                      </p:cBhvr>
                                      <p:tavLst>
                                        <p:tav tm="0">
                                          <p:val>
                                            <p:strVal val="#ppt_x"/>
                                          </p:val>
                                        </p:tav>
                                        <p:tav tm="100000">
                                          <p:val>
                                            <p:strVal val="#ppt_x"/>
                                          </p:val>
                                        </p:tav>
                                      </p:tavLst>
                                    </p:anim>
                                    <p:anim calcmode="lin" valueType="num">
                                      <p:cBhvr>
                                        <p:cTn id="75" dur="900" decel="100000" fill="hold"/>
                                        <p:tgtEl>
                                          <p:spTgt spid="126977">
                                            <p:txEl>
                                              <p:pRg st="10" end="10"/>
                                            </p:txEl>
                                          </p:spTgt>
                                        </p:tgtEl>
                                        <p:attrNameLst>
                                          <p:attrName>ppt_y</p:attrName>
                                        </p:attrNameLst>
                                      </p:cBhvr>
                                      <p:tavLst>
                                        <p:tav tm="0">
                                          <p:val>
                                            <p:strVal val="#ppt_y+1"/>
                                          </p:val>
                                        </p:tav>
                                        <p:tav tm="100000">
                                          <p:val>
                                            <p:strVal val="#ppt_y-.03"/>
                                          </p:val>
                                        </p:tav>
                                      </p:tavLst>
                                    </p:anim>
                                    <p:anim calcmode="lin" valueType="num">
                                      <p:cBhvr>
                                        <p:cTn id="76" dur="100" accel="100000" fill="hold">
                                          <p:stCondLst>
                                            <p:cond delay="900"/>
                                          </p:stCondLst>
                                        </p:cTn>
                                        <p:tgtEl>
                                          <p:spTgt spid="126977">
                                            <p:txEl>
                                              <p:pRg st="10" end="10"/>
                                            </p:txEl>
                                          </p:spTgt>
                                        </p:tgtEl>
                                        <p:attrNameLst>
                                          <p:attrName>ppt_y</p:attrName>
                                        </p:attrNameLst>
                                      </p:cBhvr>
                                      <p:tavLst>
                                        <p:tav tm="0">
                                          <p:val>
                                            <p:strVal val="#ppt_y-.03"/>
                                          </p:val>
                                        </p:tav>
                                        <p:tav tm="100000">
                                          <p:val>
                                            <p:strVal val="#ppt_y"/>
                                          </p:val>
                                        </p:tav>
                                      </p:tavLst>
                                    </p:anim>
                                  </p:childTnLst>
                                </p:cTn>
                              </p:par>
                              <p:par>
                                <p:cTn id="77" presetID="37" presetClass="entr" presetSubtype="0" fill="hold" nodeType="withEffect">
                                  <p:stCondLst>
                                    <p:cond delay="0"/>
                                  </p:stCondLst>
                                  <p:childTnLst>
                                    <p:set>
                                      <p:cBhvr>
                                        <p:cTn id="78" dur="1" fill="hold">
                                          <p:stCondLst>
                                            <p:cond delay="0"/>
                                          </p:stCondLst>
                                        </p:cTn>
                                        <p:tgtEl>
                                          <p:spTgt spid="126977">
                                            <p:txEl>
                                              <p:pRg st="11" end="11"/>
                                            </p:txEl>
                                          </p:spTgt>
                                        </p:tgtEl>
                                        <p:attrNameLst>
                                          <p:attrName>style.visibility</p:attrName>
                                        </p:attrNameLst>
                                      </p:cBhvr>
                                      <p:to>
                                        <p:strVal val="visible"/>
                                      </p:to>
                                    </p:set>
                                    <p:animEffect transition="in" filter="fade">
                                      <p:cBhvr>
                                        <p:cTn id="79" dur="1000"/>
                                        <p:tgtEl>
                                          <p:spTgt spid="126977">
                                            <p:txEl>
                                              <p:pRg st="11" end="11"/>
                                            </p:txEl>
                                          </p:spTgt>
                                        </p:tgtEl>
                                      </p:cBhvr>
                                    </p:animEffect>
                                    <p:anim calcmode="lin" valueType="num">
                                      <p:cBhvr>
                                        <p:cTn id="80" dur="1000" fill="hold"/>
                                        <p:tgtEl>
                                          <p:spTgt spid="126977">
                                            <p:txEl>
                                              <p:pRg st="11" end="11"/>
                                            </p:txEl>
                                          </p:spTgt>
                                        </p:tgtEl>
                                        <p:attrNameLst>
                                          <p:attrName>ppt_x</p:attrName>
                                        </p:attrNameLst>
                                      </p:cBhvr>
                                      <p:tavLst>
                                        <p:tav tm="0">
                                          <p:val>
                                            <p:strVal val="#ppt_x"/>
                                          </p:val>
                                        </p:tav>
                                        <p:tav tm="100000">
                                          <p:val>
                                            <p:strVal val="#ppt_x"/>
                                          </p:val>
                                        </p:tav>
                                      </p:tavLst>
                                    </p:anim>
                                    <p:anim calcmode="lin" valueType="num">
                                      <p:cBhvr>
                                        <p:cTn id="81" dur="900" decel="100000" fill="hold"/>
                                        <p:tgtEl>
                                          <p:spTgt spid="126977">
                                            <p:txEl>
                                              <p:pRg st="11" end="11"/>
                                            </p:txEl>
                                          </p:spTgt>
                                        </p:tgtEl>
                                        <p:attrNameLst>
                                          <p:attrName>ppt_y</p:attrName>
                                        </p:attrNameLst>
                                      </p:cBhvr>
                                      <p:tavLst>
                                        <p:tav tm="0">
                                          <p:val>
                                            <p:strVal val="#ppt_y+1"/>
                                          </p:val>
                                        </p:tav>
                                        <p:tav tm="100000">
                                          <p:val>
                                            <p:strVal val="#ppt_y-.03"/>
                                          </p:val>
                                        </p:tav>
                                      </p:tavLst>
                                    </p:anim>
                                    <p:anim calcmode="lin" valueType="num">
                                      <p:cBhvr>
                                        <p:cTn id="82" dur="100" accel="100000" fill="hold">
                                          <p:stCondLst>
                                            <p:cond delay="900"/>
                                          </p:stCondLst>
                                        </p:cTn>
                                        <p:tgtEl>
                                          <p:spTgt spid="126977">
                                            <p:txEl>
                                              <p:pRg st="11" end="11"/>
                                            </p:txEl>
                                          </p:spTgt>
                                        </p:tgtEl>
                                        <p:attrNameLst>
                                          <p:attrName>ppt_y</p:attrName>
                                        </p:attrNameLst>
                                      </p:cBhvr>
                                      <p:tavLst>
                                        <p:tav tm="0">
                                          <p:val>
                                            <p:strVal val="#ppt_y-.03"/>
                                          </p:val>
                                        </p:tav>
                                        <p:tav tm="100000">
                                          <p:val>
                                            <p:strVal val="#ppt_y"/>
                                          </p:val>
                                        </p:tav>
                                      </p:tavLst>
                                    </p:anim>
                                  </p:childTnLst>
                                </p:cTn>
                              </p:par>
                              <p:par>
                                <p:cTn id="83" presetID="37" presetClass="entr" presetSubtype="0" fill="hold" nodeType="withEffect">
                                  <p:stCondLst>
                                    <p:cond delay="0"/>
                                  </p:stCondLst>
                                  <p:childTnLst>
                                    <p:set>
                                      <p:cBhvr>
                                        <p:cTn id="84" dur="1" fill="hold">
                                          <p:stCondLst>
                                            <p:cond delay="0"/>
                                          </p:stCondLst>
                                        </p:cTn>
                                        <p:tgtEl>
                                          <p:spTgt spid="126977">
                                            <p:txEl>
                                              <p:pRg st="12" end="12"/>
                                            </p:txEl>
                                          </p:spTgt>
                                        </p:tgtEl>
                                        <p:attrNameLst>
                                          <p:attrName>style.visibility</p:attrName>
                                        </p:attrNameLst>
                                      </p:cBhvr>
                                      <p:to>
                                        <p:strVal val="visible"/>
                                      </p:to>
                                    </p:set>
                                    <p:animEffect transition="in" filter="fade">
                                      <p:cBhvr>
                                        <p:cTn id="85" dur="1000"/>
                                        <p:tgtEl>
                                          <p:spTgt spid="126977">
                                            <p:txEl>
                                              <p:pRg st="12" end="12"/>
                                            </p:txEl>
                                          </p:spTgt>
                                        </p:tgtEl>
                                      </p:cBhvr>
                                    </p:animEffect>
                                    <p:anim calcmode="lin" valueType="num">
                                      <p:cBhvr>
                                        <p:cTn id="86" dur="1000" fill="hold"/>
                                        <p:tgtEl>
                                          <p:spTgt spid="126977">
                                            <p:txEl>
                                              <p:pRg st="12" end="12"/>
                                            </p:txEl>
                                          </p:spTgt>
                                        </p:tgtEl>
                                        <p:attrNameLst>
                                          <p:attrName>ppt_x</p:attrName>
                                        </p:attrNameLst>
                                      </p:cBhvr>
                                      <p:tavLst>
                                        <p:tav tm="0">
                                          <p:val>
                                            <p:strVal val="#ppt_x"/>
                                          </p:val>
                                        </p:tav>
                                        <p:tav tm="100000">
                                          <p:val>
                                            <p:strVal val="#ppt_x"/>
                                          </p:val>
                                        </p:tav>
                                      </p:tavLst>
                                    </p:anim>
                                    <p:anim calcmode="lin" valueType="num">
                                      <p:cBhvr>
                                        <p:cTn id="87" dur="900" decel="100000" fill="hold"/>
                                        <p:tgtEl>
                                          <p:spTgt spid="126977">
                                            <p:txEl>
                                              <p:pRg st="12" end="12"/>
                                            </p:txEl>
                                          </p:spTgt>
                                        </p:tgtEl>
                                        <p:attrNameLst>
                                          <p:attrName>ppt_y</p:attrName>
                                        </p:attrNameLst>
                                      </p:cBhvr>
                                      <p:tavLst>
                                        <p:tav tm="0">
                                          <p:val>
                                            <p:strVal val="#ppt_y+1"/>
                                          </p:val>
                                        </p:tav>
                                        <p:tav tm="100000">
                                          <p:val>
                                            <p:strVal val="#ppt_y-.03"/>
                                          </p:val>
                                        </p:tav>
                                      </p:tavLst>
                                    </p:anim>
                                    <p:anim calcmode="lin" valueType="num">
                                      <p:cBhvr>
                                        <p:cTn id="88" dur="100" accel="100000" fill="hold">
                                          <p:stCondLst>
                                            <p:cond delay="900"/>
                                          </p:stCondLst>
                                        </p:cTn>
                                        <p:tgtEl>
                                          <p:spTgt spid="126977">
                                            <p:txEl>
                                              <p:pRg st="12" end="12"/>
                                            </p:txEl>
                                          </p:spTgt>
                                        </p:tgtEl>
                                        <p:attrNameLst>
                                          <p:attrName>ppt_y</p:attrName>
                                        </p:attrNameLst>
                                      </p:cBhvr>
                                      <p:tavLst>
                                        <p:tav tm="0">
                                          <p:val>
                                            <p:strVal val="#ppt_y-.03"/>
                                          </p:val>
                                        </p:tav>
                                        <p:tav tm="100000">
                                          <p:val>
                                            <p:strVal val="#ppt_y"/>
                                          </p:val>
                                        </p:tav>
                                      </p:tavLst>
                                    </p:anim>
                                  </p:childTnLst>
                                </p:cTn>
                              </p:par>
                              <p:par>
                                <p:cTn id="89" presetID="37" presetClass="entr" presetSubtype="0" fill="hold" nodeType="withEffect">
                                  <p:stCondLst>
                                    <p:cond delay="0"/>
                                  </p:stCondLst>
                                  <p:childTnLst>
                                    <p:set>
                                      <p:cBhvr>
                                        <p:cTn id="90" dur="1" fill="hold">
                                          <p:stCondLst>
                                            <p:cond delay="0"/>
                                          </p:stCondLst>
                                        </p:cTn>
                                        <p:tgtEl>
                                          <p:spTgt spid="126977">
                                            <p:txEl>
                                              <p:pRg st="13" end="13"/>
                                            </p:txEl>
                                          </p:spTgt>
                                        </p:tgtEl>
                                        <p:attrNameLst>
                                          <p:attrName>style.visibility</p:attrName>
                                        </p:attrNameLst>
                                      </p:cBhvr>
                                      <p:to>
                                        <p:strVal val="visible"/>
                                      </p:to>
                                    </p:set>
                                    <p:animEffect transition="in" filter="fade">
                                      <p:cBhvr>
                                        <p:cTn id="91" dur="1000"/>
                                        <p:tgtEl>
                                          <p:spTgt spid="126977">
                                            <p:txEl>
                                              <p:pRg st="13" end="13"/>
                                            </p:txEl>
                                          </p:spTgt>
                                        </p:tgtEl>
                                      </p:cBhvr>
                                    </p:animEffect>
                                    <p:anim calcmode="lin" valueType="num">
                                      <p:cBhvr>
                                        <p:cTn id="92" dur="1000" fill="hold"/>
                                        <p:tgtEl>
                                          <p:spTgt spid="126977">
                                            <p:txEl>
                                              <p:pRg st="13" end="13"/>
                                            </p:txEl>
                                          </p:spTgt>
                                        </p:tgtEl>
                                        <p:attrNameLst>
                                          <p:attrName>ppt_x</p:attrName>
                                        </p:attrNameLst>
                                      </p:cBhvr>
                                      <p:tavLst>
                                        <p:tav tm="0">
                                          <p:val>
                                            <p:strVal val="#ppt_x"/>
                                          </p:val>
                                        </p:tav>
                                        <p:tav tm="100000">
                                          <p:val>
                                            <p:strVal val="#ppt_x"/>
                                          </p:val>
                                        </p:tav>
                                      </p:tavLst>
                                    </p:anim>
                                    <p:anim calcmode="lin" valueType="num">
                                      <p:cBhvr>
                                        <p:cTn id="93" dur="900" decel="100000" fill="hold"/>
                                        <p:tgtEl>
                                          <p:spTgt spid="126977">
                                            <p:txEl>
                                              <p:pRg st="13" end="13"/>
                                            </p:txEl>
                                          </p:spTgt>
                                        </p:tgtEl>
                                        <p:attrNameLst>
                                          <p:attrName>ppt_y</p:attrName>
                                        </p:attrNameLst>
                                      </p:cBhvr>
                                      <p:tavLst>
                                        <p:tav tm="0">
                                          <p:val>
                                            <p:strVal val="#ppt_y+1"/>
                                          </p:val>
                                        </p:tav>
                                        <p:tav tm="100000">
                                          <p:val>
                                            <p:strVal val="#ppt_y-.03"/>
                                          </p:val>
                                        </p:tav>
                                      </p:tavLst>
                                    </p:anim>
                                    <p:anim calcmode="lin" valueType="num">
                                      <p:cBhvr>
                                        <p:cTn id="94" dur="100" accel="100000" fill="hold">
                                          <p:stCondLst>
                                            <p:cond delay="900"/>
                                          </p:stCondLst>
                                        </p:cTn>
                                        <p:tgtEl>
                                          <p:spTgt spid="126977">
                                            <p:txEl>
                                              <p:pRg st="13" end="13"/>
                                            </p:txEl>
                                          </p:spTgt>
                                        </p:tgtEl>
                                        <p:attrNameLst>
                                          <p:attrName>ppt_y</p:attrName>
                                        </p:attrNameLst>
                                      </p:cBhvr>
                                      <p:tavLst>
                                        <p:tav tm="0">
                                          <p:val>
                                            <p:strVal val="#ppt_y-.03"/>
                                          </p:val>
                                        </p:tav>
                                        <p:tav tm="100000">
                                          <p:val>
                                            <p:strVal val="#ppt_y"/>
                                          </p:val>
                                        </p:tav>
                                      </p:tavLst>
                                    </p:anim>
                                  </p:childTnLst>
                                </p:cTn>
                              </p:par>
                              <p:par>
                                <p:cTn id="95" presetID="37" presetClass="entr" presetSubtype="0" fill="hold" nodeType="withEffect">
                                  <p:stCondLst>
                                    <p:cond delay="0"/>
                                  </p:stCondLst>
                                  <p:childTnLst>
                                    <p:set>
                                      <p:cBhvr>
                                        <p:cTn id="96" dur="1" fill="hold">
                                          <p:stCondLst>
                                            <p:cond delay="0"/>
                                          </p:stCondLst>
                                        </p:cTn>
                                        <p:tgtEl>
                                          <p:spTgt spid="126977">
                                            <p:txEl>
                                              <p:pRg st="14" end="14"/>
                                            </p:txEl>
                                          </p:spTgt>
                                        </p:tgtEl>
                                        <p:attrNameLst>
                                          <p:attrName>style.visibility</p:attrName>
                                        </p:attrNameLst>
                                      </p:cBhvr>
                                      <p:to>
                                        <p:strVal val="visible"/>
                                      </p:to>
                                    </p:set>
                                    <p:animEffect transition="in" filter="fade">
                                      <p:cBhvr>
                                        <p:cTn id="97" dur="1000"/>
                                        <p:tgtEl>
                                          <p:spTgt spid="126977">
                                            <p:txEl>
                                              <p:pRg st="14" end="14"/>
                                            </p:txEl>
                                          </p:spTgt>
                                        </p:tgtEl>
                                      </p:cBhvr>
                                    </p:animEffect>
                                    <p:anim calcmode="lin" valueType="num">
                                      <p:cBhvr>
                                        <p:cTn id="98" dur="1000" fill="hold"/>
                                        <p:tgtEl>
                                          <p:spTgt spid="126977">
                                            <p:txEl>
                                              <p:pRg st="14" end="14"/>
                                            </p:txEl>
                                          </p:spTgt>
                                        </p:tgtEl>
                                        <p:attrNameLst>
                                          <p:attrName>ppt_x</p:attrName>
                                        </p:attrNameLst>
                                      </p:cBhvr>
                                      <p:tavLst>
                                        <p:tav tm="0">
                                          <p:val>
                                            <p:strVal val="#ppt_x"/>
                                          </p:val>
                                        </p:tav>
                                        <p:tav tm="100000">
                                          <p:val>
                                            <p:strVal val="#ppt_x"/>
                                          </p:val>
                                        </p:tav>
                                      </p:tavLst>
                                    </p:anim>
                                    <p:anim calcmode="lin" valueType="num">
                                      <p:cBhvr>
                                        <p:cTn id="99" dur="900" decel="100000" fill="hold"/>
                                        <p:tgtEl>
                                          <p:spTgt spid="126977">
                                            <p:txEl>
                                              <p:pRg st="14" end="14"/>
                                            </p:txEl>
                                          </p:spTgt>
                                        </p:tgtEl>
                                        <p:attrNameLst>
                                          <p:attrName>ppt_y</p:attrName>
                                        </p:attrNameLst>
                                      </p:cBhvr>
                                      <p:tavLst>
                                        <p:tav tm="0">
                                          <p:val>
                                            <p:strVal val="#ppt_y+1"/>
                                          </p:val>
                                        </p:tav>
                                        <p:tav tm="100000">
                                          <p:val>
                                            <p:strVal val="#ppt_y-.03"/>
                                          </p:val>
                                        </p:tav>
                                      </p:tavLst>
                                    </p:anim>
                                    <p:anim calcmode="lin" valueType="num">
                                      <p:cBhvr>
                                        <p:cTn id="100" dur="100" accel="100000" fill="hold">
                                          <p:stCondLst>
                                            <p:cond delay="900"/>
                                          </p:stCondLst>
                                        </p:cTn>
                                        <p:tgtEl>
                                          <p:spTgt spid="126977">
                                            <p:txEl>
                                              <p:pRg st="14" end="14"/>
                                            </p:txEl>
                                          </p:spTgt>
                                        </p:tgtEl>
                                        <p:attrNameLst>
                                          <p:attrName>ppt_y</p:attrName>
                                        </p:attrNameLst>
                                      </p:cBhvr>
                                      <p:tavLst>
                                        <p:tav tm="0">
                                          <p:val>
                                            <p:strVal val="#ppt_y-.03"/>
                                          </p:val>
                                        </p:tav>
                                        <p:tav tm="100000">
                                          <p:val>
                                            <p:strVal val="#ppt_y"/>
                                          </p:val>
                                        </p:tav>
                                      </p:tavLst>
                                    </p:anim>
                                  </p:childTnLst>
                                </p:cTn>
                              </p:par>
                              <p:par>
                                <p:cTn id="101" presetID="37" presetClass="entr" presetSubtype="0" fill="hold" nodeType="withEffect">
                                  <p:stCondLst>
                                    <p:cond delay="0"/>
                                  </p:stCondLst>
                                  <p:childTnLst>
                                    <p:set>
                                      <p:cBhvr>
                                        <p:cTn id="102" dur="1" fill="hold">
                                          <p:stCondLst>
                                            <p:cond delay="0"/>
                                          </p:stCondLst>
                                        </p:cTn>
                                        <p:tgtEl>
                                          <p:spTgt spid="126977">
                                            <p:txEl>
                                              <p:pRg st="15" end="15"/>
                                            </p:txEl>
                                          </p:spTgt>
                                        </p:tgtEl>
                                        <p:attrNameLst>
                                          <p:attrName>style.visibility</p:attrName>
                                        </p:attrNameLst>
                                      </p:cBhvr>
                                      <p:to>
                                        <p:strVal val="visible"/>
                                      </p:to>
                                    </p:set>
                                    <p:animEffect transition="in" filter="fade">
                                      <p:cBhvr>
                                        <p:cTn id="103" dur="1000"/>
                                        <p:tgtEl>
                                          <p:spTgt spid="126977">
                                            <p:txEl>
                                              <p:pRg st="15" end="15"/>
                                            </p:txEl>
                                          </p:spTgt>
                                        </p:tgtEl>
                                      </p:cBhvr>
                                    </p:animEffect>
                                    <p:anim calcmode="lin" valueType="num">
                                      <p:cBhvr>
                                        <p:cTn id="104" dur="1000" fill="hold"/>
                                        <p:tgtEl>
                                          <p:spTgt spid="126977">
                                            <p:txEl>
                                              <p:pRg st="15" end="15"/>
                                            </p:txEl>
                                          </p:spTgt>
                                        </p:tgtEl>
                                        <p:attrNameLst>
                                          <p:attrName>ppt_x</p:attrName>
                                        </p:attrNameLst>
                                      </p:cBhvr>
                                      <p:tavLst>
                                        <p:tav tm="0">
                                          <p:val>
                                            <p:strVal val="#ppt_x"/>
                                          </p:val>
                                        </p:tav>
                                        <p:tav tm="100000">
                                          <p:val>
                                            <p:strVal val="#ppt_x"/>
                                          </p:val>
                                        </p:tav>
                                      </p:tavLst>
                                    </p:anim>
                                    <p:anim calcmode="lin" valueType="num">
                                      <p:cBhvr>
                                        <p:cTn id="105" dur="900" decel="100000" fill="hold"/>
                                        <p:tgtEl>
                                          <p:spTgt spid="126977">
                                            <p:txEl>
                                              <p:pRg st="15" end="15"/>
                                            </p:txEl>
                                          </p:spTgt>
                                        </p:tgtEl>
                                        <p:attrNameLst>
                                          <p:attrName>ppt_y</p:attrName>
                                        </p:attrNameLst>
                                      </p:cBhvr>
                                      <p:tavLst>
                                        <p:tav tm="0">
                                          <p:val>
                                            <p:strVal val="#ppt_y+1"/>
                                          </p:val>
                                        </p:tav>
                                        <p:tav tm="100000">
                                          <p:val>
                                            <p:strVal val="#ppt_y-.03"/>
                                          </p:val>
                                        </p:tav>
                                      </p:tavLst>
                                    </p:anim>
                                    <p:anim calcmode="lin" valueType="num">
                                      <p:cBhvr>
                                        <p:cTn id="106" dur="100" accel="100000" fill="hold">
                                          <p:stCondLst>
                                            <p:cond delay="900"/>
                                          </p:stCondLst>
                                        </p:cTn>
                                        <p:tgtEl>
                                          <p:spTgt spid="126977">
                                            <p:txEl>
                                              <p:pRg st="15" end="15"/>
                                            </p:txEl>
                                          </p:spTgt>
                                        </p:tgtEl>
                                        <p:attrNameLst>
                                          <p:attrName>ppt_y</p:attrName>
                                        </p:attrNameLst>
                                      </p:cBhvr>
                                      <p:tavLst>
                                        <p:tav tm="0">
                                          <p:val>
                                            <p:strVal val="#ppt_y-.03"/>
                                          </p:val>
                                        </p:tav>
                                        <p:tav tm="100000">
                                          <p:val>
                                            <p:strVal val="#ppt_y"/>
                                          </p:val>
                                        </p:tav>
                                      </p:tavLst>
                                    </p:anim>
                                  </p:childTnLst>
                                </p:cTn>
                              </p:par>
                              <p:par>
                                <p:cTn id="107" presetID="37" presetClass="entr" presetSubtype="0" fill="hold" nodeType="withEffect">
                                  <p:stCondLst>
                                    <p:cond delay="0"/>
                                  </p:stCondLst>
                                  <p:childTnLst>
                                    <p:set>
                                      <p:cBhvr>
                                        <p:cTn id="108" dur="1" fill="hold">
                                          <p:stCondLst>
                                            <p:cond delay="0"/>
                                          </p:stCondLst>
                                        </p:cTn>
                                        <p:tgtEl>
                                          <p:spTgt spid="126977">
                                            <p:txEl>
                                              <p:pRg st="16" end="16"/>
                                            </p:txEl>
                                          </p:spTgt>
                                        </p:tgtEl>
                                        <p:attrNameLst>
                                          <p:attrName>style.visibility</p:attrName>
                                        </p:attrNameLst>
                                      </p:cBhvr>
                                      <p:to>
                                        <p:strVal val="visible"/>
                                      </p:to>
                                    </p:set>
                                    <p:animEffect transition="in" filter="fade">
                                      <p:cBhvr>
                                        <p:cTn id="109" dur="1000"/>
                                        <p:tgtEl>
                                          <p:spTgt spid="126977">
                                            <p:txEl>
                                              <p:pRg st="16" end="16"/>
                                            </p:txEl>
                                          </p:spTgt>
                                        </p:tgtEl>
                                      </p:cBhvr>
                                    </p:animEffect>
                                    <p:anim calcmode="lin" valueType="num">
                                      <p:cBhvr>
                                        <p:cTn id="110" dur="1000" fill="hold"/>
                                        <p:tgtEl>
                                          <p:spTgt spid="126977">
                                            <p:txEl>
                                              <p:pRg st="16" end="16"/>
                                            </p:txEl>
                                          </p:spTgt>
                                        </p:tgtEl>
                                        <p:attrNameLst>
                                          <p:attrName>ppt_x</p:attrName>
                                        </p:attrNameLst>
                                      </p:cBhvr>
                                      <p:tavLst>
                                        <p:tav tm="0">
                                          <p:val>
                                            <p:strVal val="#ppt_x"/>
                                          </p:val>
                                        </p:tav>
                                        <p:tav tm="100000">
                                          <p:val>
                                            <p:strVal val="#ppt_x"/>
                                          </p:val>
                                        </p:tav>
                                      </p:tavLst>
                                    </p:anim>
                                    <p:anim calcmode="lin" valueType="num">
                                      <p:cBhvr>
                                        <p:cTn id="111" dur="900" decel="100000" fill="hold"/>
                                        <p:tgtEl>
                                          <p:spTgt spid="126977">
                                            <p:txEl>
                                              <p:pRg st="16" end="16"/>
                                            </p:txEl>
                                          </p:spTgt>
                                        </p:tgtEl>
                                        <p:attrNameLst>
                                          <p:attrName>ppt_y</p:attrName>
                                        </p:attrNameLst>
                                      </p:cBhvr>
                                      <p:tavLst>
                                        <p:tav tm="0">
                                          <p:val>
                                            <p:strVal val="#ppt_y+1"/>
                                          </p:val>
                                        </p:tav>
                                        <p:tav tm="100000">
                                          <p:val>
                                            <p:strVal val="#ppt_y-.03"/>
                                          </p:val>
                                        </p:tav>
                                      </p:tavLst>
                                    </p:anim>
                                    <p:anim calcmode="lin" valueType="num">
                                      <p:cBhvr>
                                        <p:cTn id="112" dur="100" accel="100000" fill="hold">
                                          <p:stCondLst>
                                            <p:cond delay="900"/>
                                          </p:stCondLst>
                                        </p:cTn>
                                        <p:tgtEl>
                                          <p:spTgt spid="126977">
                                            <p:txEl>
                                              <p:pRg st="16" end="16"/>
                                            </p:txEl>
                                          </p:spTgt>
                                        </p:tgtEl>
                                        <p:attrNameLst>
                                          <p:attrName>ppt_y</p:attrName>
                                        </p:attrNameLst>
                                      </p:cBhvr>
                                      <p:tavLst>
                                        <p:tav tm="0">
                                          <p:val>
                                            <p:strVal val="#ppt_y-.03"/>
                                          </p:val>
                                        </p:tav>
                                        <p:tav tm="100000">
                                          <p:val>
                                            <p:strVal val="#ppt_y"/>
                                          </p:val>
                                        </p:tav>
                                      </p:tavLst>
                                    </p:anim>
                                  </p:childTnLst>
                                </p:cTn>
                              </p:par>
                            </p:childTnLst>
                          </p:cTn>
                        </p:par>
                        <p:par>
                          <p:cTn id="113" fill="hold">
                            <p:stCondLst>
                              <p:cond delay="2000"/>
                            </p:stCondLst>
                            <p:childTnLst>
                              <p:par>
                                <p:cTn id="114" presetID="42" presetClass="entr" presetSubtype="0" fill="hold" nodeType="afterEffect">
                                  <p:stCondLst>
                                    <p:cond delay="0"/>
                                  </p:stCondLst>
                                  <p:childTnLst>
                                    <p:set>
                                      <p:cBhvr>
                                        <p:cTn id="115" dur="1" fill="hold">
                                          <p:stCondLst>
                                            <p:cond delay="0"/>
                                          </p:stCondLst>
                                        </p:cTn>
                                        <p:tgtEl>
                                          <p:spTgt spid="48131"/>
                                        </p:tgtEl>
                                        <p:attrNameLst>
                                          <p:attrName>style.visibility</p:attrName>
                                        </p:attrNameLst>
                                      </p:cBhvr>
                                      <p:to>
                                        <p:strVal val="visible"/>
                                      </p:to>
                                    </p:set>
                                    <p:animEffect transition="in" filter="fade">
                                      <p:cBhvr>
                                        <p:cTn id="116" dur="1000"/>
                                        <p:tgtEl>
                                          <p:spTgt spid="48131"/>
                                        </p:tgtEl>
                                      </p:cBhvr>
                                    </p:animEffect>
                                    <p:anim calcmode="lin" valueType="num">
                                      <p:cBhvr>
                                        <p:cTn id="117" dur="1000" fill="hold"/>
                                        <p:tgtEl>
                                          <p:spTgt spid="48131"/>
                                        </p:tgtEl>
                                        <p:attrNameLst>
                                          <p:attrName>ppt_x</p:attrName>
                                        </p:attrNameLst>
                                      </p:cBhvr>
                                      <p:tavLst>
                                        <p:tav tm="0">
                                          <p:val>
                                            <p:strVal val="#ppt_x"/>
                                          </p:val>
                                        </p:tav>
                                        <p:tav tm="100000">
                                          <p:val>
                                            <p:strVal val="#ppt_x"/>
                                          </p:val>
                                        </p:tav>
                                      </p:tavLst>
                                    </p:anim>
                                    <p:anim calcmode="lin" valueType="num">
                                      <p:cBhvr>
                                        <p:cTn id="118" dur="1000" fill="hold"/>
                                        <p:tgtEl>
                                          <p:spTgt spid="481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1181100" y="144463"/>
            <a:ext cx="7829550" cy="515937"/>
          </a:xfrm>
          <a:prstGeom prst="rect">
            <a:avLst/>
          </a:prstGeom>
          <a:noFill/>
          <a:ln w="9525">
            <a:noFill/>
            <a:miter lim="800000"/>
            <a:headEnd/>
            <a:tailEnd/>
          </a:ln>
        </p:spPr>
        <p:txBody>
          <a:bodyPr anchor="ctr"/>
          <a:lstStyle/>
          <a:p>
            <a:pPr algn="r">
              <a:lnSpc>
                <a:spcPct val="90000"/>
              </a:lnSpc>
              <a:defRPr/>
            </a:pPr>
            <a:r>
              <a:rPr lang="ru-RU" sz="2000" b="1" dirty="0">
                <a:solidFill>
                  <a:srgbClr val="CC0000"/>
                </a:solidFill>
                <a:latin typeface="+mj-lt"/>
                <a:cs typeface="Times New Roman" pitchFamily="18" charset="0"/>
              </a:rPr>
              <a:t>«1С:Управление строительным производством»</a:t>
            </a:r>
            <a:endParaRPr lang="ru-RU" sz="2000" b="1" dirty="0">
              <a:solidFill>
                <a:srgbClr val="CC0000"/>
              </a:solidFill>
              <a:latin typeface="+mj-lt"/>
              <a:cs typeface="Times New Roman" pitchFamily="18" charset="0"/>
            </a:endParaRPr>
          </a:p>
        </p:txBody>
      </p:sp>
      <p:sp>
        <p:nvSpPr>
          <p:cNvPr id="124929" name="Rectangle 1"/>
          <p:cNvSpPr>
            <a:spLocks noChangeArrowheads="1"/>
          </p:cNvSpPr>
          <p:nvPr/>
        </p:nvSpPr>
        <p:spPr bwMode="auto">
          <a:xfrm>
            <a:off x="242888" y="1401763"/>
            <a:ext cx="8553450" cy="4629150"/>
          </a:xfrm>
          <a:prstGeom prst="rect">
            <a:avLst/>
          </a:prstGeom>
          <a:noFill/>
          <a:ln w="9525">
            <a:noFill/>
            <a:miter lim="800000"/>
            <a:headEnd/>
            <a:tailEnd/>
          </a:ln>
          <a:effectLst/>
        </p:spPr>
        <p:txBody>
          <a:bodyPr anchor="ctr">
            <a:spAutoFit/>
          </a:bodyPr>
          <a:lstStyle/>
          <a:p>
            <a:pPr lvl="3" algn="just" eaLnBrk="0" hangingPunct="0">
              <a:spcAft>
                <a:spcPts val="600"/>
              </a:spcAft>
              <a:tabLst>
                <a:tab pos="638175" algn="l"/>
              </a:tabLst>
            </a:pPr>
            <a:r>
              <a:rPr lang="ru-RU" b="1">
                <a:solidFill>
                  <a:srgbClr val="C00000"/>
                </a:solidFill>
                <a:latin typeface="Times New Roman" pitchFamily="18" charset="0"/>
                <a:cs typeface="Times New Roman" pitchFamily="18" charset="0"/>
              </a:rPr>
              <a:t>Подсистема «Управление запасами»:</a:t>
            </a:r>
            <a:endParaRPr lang="ru-RU">
              <a:solidFill>
                <a:srgbClr val="C00000"/>
              </a:solidFill>
              <a:latin typeface="Times New Roman" pitchFamily="18" charset="0"/>
              <a:cs typeface="Times New Roman" pitchFamily="18" charset="0"/>
            </a:endParaRPr>
          </a:p>
          <a:p>
            <a:pPr lvl="3" algn="just" eaLnBrk="0" hangingPunct="0">
              <a:buFontTx/>
              <a:buChar char="•"/>
              <a:tabLst>
                <a:tab pos="638175" algn="l"/>
              </a:tabLst>
            </a:pPr>
            <a:r>
              <a:rPr lang="en-US">
                <a:solidFill>
                  <a:srgbClr val="C00000"/>
                </a:solidFill>
                <a:latin typeface="Times New Roman" pitchFamily="18" charset="0"/>
                <a:cs typeface="Times New Roman" pitchFamily="18" charset="0"/>
              </a:rPr>
              <a:t> </a:t>
            </a:r>
            <a:r>
              <a:rPr lang="ru-RU">
                <a:solidFill>
                  <a:srgbClr val="C00000"/>
                </a:solidFill>
                <a:latin typeface="Times New Roman" pitchFamily="18" charset="0"/>
                <a:cs typeface="Times New Roman" pitchFamily="18" charset="0"/>
              </a:rPr>
              <a:t>Оприходование материалов по ранее сформированным заказам;</a:t>
            </a:r>
          </a:p>
          <a:p>
            <a:pPr lvl="3" algn="just" eaLnBrk="0" hangingPunct="0">
              <a:buFontTx/>
              <a:buChar char="•"/>
              <a:tabLst>
                <a:tab pos="638175" algn="l"/>
              </a:tabLst>
            </a:pPr>
            <a:r>
              <a:rPr lang="en-US">
                <a:solidFill>
                  <a:srgbClr val="C00000"/>
                </a:solidFill>
                <a:latin typeface="Times New Roman" pitchFamily="18" charset="0"/>
                <a:cs typeface="Times New Roman" pitchFamily="18" charset="0"/>
              </a:rPr>
              <a:t> </a:t>
            </a:r>
            <a:r>
              <a:rPr lang="ru-RU">
                <a:solidFill>
                  <a:srgbClr val="C00000"/>
                </a:solidFill>
                <a:latin typeface="Times New Roman" pitchFamily="18" charset="0"/>
                <a:cs typeface="Times New Roman" pitchFamily="18" charset="0"/>
              </a:rPr>
              <a:t>Инвентаризация материалов с возможностью формирования возвратных </a:t>
            </a:r>
            <a:r>
              <a:rPr lang="en-US">
                <a:solidFill>
                  <a:srgbClr val="C00000"/>
                </a:solidFill>
                <a:latin typeface="Times New Roman" pitchFamily="18" charset="0"/>
                <a:cs typeface="Times New Roman" pitchFamily="18" charset="0"/>
              </a:rPr>
              <a:t> </a:t>
            </a:r>
            <a:r>
              <a:rPr lang="ru-RU">
                <a:solidFill>
                  <a:srgbClr val="C00000"/>
                </a:solidFill>
                <a:latin typeface="Times New Roman" pitchFamily="18" charset="0"/>
                <a:cs typeface="Times New Roman" pitchFamily="18" charset="0"/>
              </a:rPr>
              <a:t>тар;</a:t>
            </a:r>
          </a:p>
          <a:p>
            <a:pPr algn="just" eaLnBrk="0" hangingPunct="0">
              <a:buFontTx/>
              <a:buChar char="•"/>
              <a:tabLst>
                <a:tab pos="638175" algn="l"/>
              </a:tabLst>
            </a:pPr>
            <a:r>
              <a:rPr lang="en-US">
                <a:solidFill>
                  <a:srgbClr val="C00000"/>
                </a:solidFill>
                <a:latin typeface="Times New Roman" pitchFamily="18" charset="0"/>
                <a:cs typeface="Times New Roman" pitchFamily="18" charset="0"/>
              </a:rPr>
              <a:t> </a:t>
            </a:r>
            <a:r>
              <a:rPr lang="ru-RU">
                <a:solidFill>
                  <a:srgbClr val="C00000"/>
                </a:solidFill>
                <a:latin typeface="Times New Roman" pitchFamily="18" charset="0"/>
                <a:cs typeface="Times New Roman" pitchFamily="18" charset="0"/>
              </a:rPr>
              <a:t>Определение материалов, необходимых для выполнения работ в рамках   </a:t>
            </a:r>
          </a:p>
          <a:p>
            <a:pPr algn="just" eaLnBrk="0" hangingPunct="0">
              <a:tabLst>
                <a:tab pos="638175" algn="l"/>
              </a:tabLst>
            </a:pPr>
            <a:r>
              <a:rPr lang="ru-RU">
                <a:solidFill>
                  <a:srgbClr val="C00000"/>
                </a:solidFill>
                <a:latin typeface="Times New Roman" pitchFamily="18" charset="0"/>
                <a:cs typeface="Times New Roman" pitchFamily="18" charset="0"/>
              </a:rPr>
              <a:t>  календарного плана;</a:t>
            </a:r>
          </a:p>
          <a:p>
            <a:pPr algn="just" eaLnBrk="0" hangingPunct="0">
              <a:buFontTx/>
              <a:buChar char="•"/>
              <a:tabLst>
                <a:tab pos="638175" algn="l"/>
              </a:tabLst>
            </a:pPr>
            <a:r>
              <a:rPr lang="en-US">
                <a:solidFill>
                  <a:srgbClr val="C00000"/>
                </a:solidFill>
                <a:latin typeface="Times New Roman" pitchFamily="18" charset="0"/>
                <a:cs typeface="Times New Roman" pitchFamily="18" charset="0"/>
              </a:rPr>
              <a:t> </a:t>
            </a:r>
            <a:r>
              <a:rPr lang="ru-RU">
                <a:solidFill>
                  <a:srgbClr val="C00000"/>
                </a:solidFill>
                <a:latin typeface="Times New Roman" pitchFamily="18" charset="0"/>
                <a:cs typeface="Times New Roman" pitchFamily="18" charset="0"/>
              </a:rPr>
              <a:t>Анализ расходования материалов по работам календарного </a:t>
            </a:r>
            <a:endParaRPr lang="en-US">
              <a:solidFill>
                <a:srgbClr val="C00000"/>
              </a:solidFill>
              <a:latin typeface="Times New Roman" pitchFamily="18" charset="0"/>
              <a:cs typeface="Times New Roman" pitchFamily="18" charset="0"/>
            </a:endParaRPr>
          </a:p>
          <a:p>
            <a:pPr algn="just" eaLnBrk="0" hangingPunct="0">
              <a:tabLst>
                <a:tab pos="638175" algn="l"/>
              </a:tabLst>
            </a:pPr>
            <a:r>
              <a:rPr lang="en-US">
                <a:solidFill>
                  <a:srgbClr val="C00000"/>
                </a:solidFill>
                <a:latin typeface="Times New Roman" pitchFamily="18" charset="0"/>
                <a:cs typeface="Times New Roman" pitchFamily="18" charset="0"/>
              </a:rPr>
              <a:t>  </a:t>
            </a:r>
            <a:r>
              <a:rPr lang="ru-RU">
                <a:solidFill>
                  <a:srgbClr val="C00000"/>
                </a:solidFill>
                <a:latin typeface="Times New Roman" pitchFamily="18" charset="0"/>
                <a:cs typeface="Times New Roman" pitchFamily="18" charset="0"/>
              </a:rPr>
              <a:t>плана и по объекту строительства в целом;</a:t>
            </a:r>
          </a:p>
          <a:p>
            <a:pPr algn="just" eaLnBrk="0" hangingPunct="0">
              <a:buFontTx/>
              <a:buChar char="•"/>
              <a:tabLst>
                <a:tab pos="638175" algn="l"/>
              </a:tabLst>
            </a:pPr>
            <a:r>
              <a:rPr lang="en-US">
                <a:solidFill>
                  <a:srgbClr val="C00000"/>
                </a:solidFill>
                <a:latin typeface="Times New Roman" pitchFamily="18" charset="0"/>
                <a:cs typeface="Times New Roman" pitchFamily="18" charset="0"/>
              </a:rPr>
              <a:t> </a:t>
            </a:r>
            <a:r>
              <a:rPr lang="ru-RU">
                <a:solidFill>
                  <a:srgbClr val="C00000"/>
                </a:solidFill>
                <a:latin typeface="Times New Roman" pitchFamily="18" charset="0"/>
                <a:cs typeface="Times New Roman" pitchFamily="18" charset="0"/>
              </a:rPr>
              <a:t>Анализ остатков материалов по материально-ответственным лицам, по</a:t>
            </a:r>
            <a:endParaRPr lang="en-US">
              <a:solidFill>
                <a:srgbClr val="C00000"/>
              </a:solidFill>
              <a:latin typeface="Times New Roman" pitchFamily="18" charset="0"/>
              <a:cs typeface="Times New Roman" pitchFamily="18" charset="0"/>
            </a:endParaRPr>
          </a:p>
          <a:p>
            <a:pPr algn="just" eaLnBrk="0" hangingPunct="0">
              <a:spcAft>
                <a:spcPts val="600"/>
              </a:spcAft>
              <a:tabLst>
                <a:tab pos="638175" algn="l"/>
              </a:tabLst>
            </a:pPr>
            <a:r>
              <a:rPr lang="en-US">
                <a:solidFill>
                  <a:srgbClr val="C00000"/>
                </a:solidFill>
                <a:latin typeface="Times New Roman" pitchFamily="18" charset="0"/>
                <a:cs typeface="Times New Roman" pitchFamily="18" charset="0"/>
              </a:rPr>
              <a:t>  </a:t>
            </a:r>
            <a:r>
              <a:rPr lang="ru-RU">
                <a:solidFill>
                  <a:srgbClr val="C00000"/>
                </a:solidFill>
                <a:latin typeface="Times New Roman" pitchFamily="18" charset="0"/>
                <a:cs typeface="Times New Roman" pitchFamily="18" charset="0"/>
              </a:rPr>
              <a:t>складам и по организациям;</a:t>
            </a:r>
            <a:r>
              <a:rPr lang="ru-RU" b="1">
                <a:solidFill>
                  <a:srgbClr val="C00000"/>
                </a:solidFill>
                <a:latin typeface="Times New Roman" pitchFamily="18" charset="0"/>
                <a:cs typeface="Times New Roman" pitchFamily="18" charset="0"/>
              </a:rPr>
              <a:t> </a:t>
            </a:r>
          </a:p>
          <a:p>
            <a:pPr lvl="2" algn="just" eaLnBrk="0" hangingPunct="0">
              <a:spcAft>
                <a:spcPts val="600"/>
              </a:spcAft>
              <a:tabLst>
                <a:tab pos="638175" algn="l"/>
              </a:tabLst>
            </a:pPr>
            <a:endParaRPr lang="ru-RU" b="1">
              <a:solidFill>
                <a:srgbClr val="C00000"/>
              </a:solidFill>
              <a:latin typeface="Times New Roman" pitchFamily="18" charset="0"/>
              <a:cs typeface="Times New Roman" pitchFamily="18" charset="0"/>
            </a:endParaRPr>
          </a:p>
          <a:p>
            <a:pPr lvl="2" algn="just" eaLnBrk="0" hangingPunct="0">
              <a:spcAft>
                <a:spcPts val="600"/>
              </a:spcAft>
              <a:tabLst>
                <a:tab pos="638175" algn="l"/>
              </a:tabLst>
            </a:pPr>
            <a:endParaRPr lang="ru-RU" b="1">
              <a:solidFill>
                <a:srgbClr val="C00000"/>
              </a:solidFill>
              <a:latin typeface="Times New Roman" pitchFamily="18" charset="0"/>
              <a:cs typeface="Times New Roman" pitchFamily="18" charset="0"/>
            </a:endParaRPr>
          </a:p>
          <a:p>
            <a:pPr lvl="2" algn="just" eaLnBrk="0" hangingPunct="0">
              <a:spcAft>
                <a:spcPts val="600"/>
              </a:spcAft>
              <a:tabLst>
                <a:tab pos="638175" algn="l"/>
              </a:tabLst>
            </a:pPr>
            <a:r>
              <a:rPr lang="ru-RU" b="1">
                <a:solidFill>
                  <a:srgbClr val="C00000"/>
                </a:solidFill>
                <a:latin typeface="Times New Roman" pitchFamily="18" charset="0"/>
                <a:cs typeface="Times New Roman" pitchFamily="18" charset="0"/>
              </a:rPr>
              <a:t>Подсистема «СМиМ»:</a:t>
            </a:r>
          </a:p>
          <a:p>
            <a:pPr lvl="2" algn="just" eaLnBrk="0" hangingPunct="0">
              <a:buFontTx/>
              <a:buChar char="•"/>
              <a:tabLst>
                <a:tab pos="638175" algn="l"/>
              </a:tabLst>
            </a:pPr>
            <a:r>
              <a:rPr lang="en-US">
                <a:solidFill>
                  <a:srgbClr val="C00000"/>
                </a:solidFill>
                <a:latin typeface="Times New Roman" pitchFamily="18" charset="0"/>
                <a:cs typeface="Times New Roman" pitchFamily="18" charset="0"/>
              </a:rPr>
              <a:t> </a:t>
            </a:r>
            <a:r>
              <a:rPr lang="ru-RU">
                <a:solidFill>
                  <a:srgbClr val="C00000"/>
                </a:solidFill>
                <a:latin typeface="Times New Roman" pitchFamily="18" charset="0"/>
                <a:cs typeface="Times New Roman" pitchFamily="18" charset="0"/>
              </a:rPr>
              <a:t>Ведение учета машин и механизмов;</a:t>
            </a:r>
          </a:p>
          <a:p>
            <a:pPr lvl="2" algn="just" eaLnBrk="0" hangingPunct="0">
              <a:buFontTx/>
              <a:buChar char="•"/>
              <a:tabLst>
                <a:tab pos="638175" algn="l"/>
              </a:tabLst>
            </a:pPr>
            <a:r>
              <a:rPr lang="en-US">
                <a:solidFill>
                  <a:srgbClr val="C00000"/>
                </a:solidFill>
                <a:latin typeface="Times New Roman" pitchFamily="18" charset="0"/>
                <a:cs typeface="Times New Roman" pitchFamily="18" charset="0"/>
              </a:rPr>
              <a:t> </a:t>
            </a:r>
            <a:r>
              <a:rPr lang="ru-RU">
                <a:solidFill>
                  <a:srgbClr val="C00000"/>
                </a:solidFill>
                <a:latin typeface="Times New Roman" pitchFamily="18" charset="0"/>
                <a:cs typeface="Times New Roman" pitchFamily="18" charset="0"/>
              </a:rPr>
              <a:t>Назначение машин и механизмов на работы календарного </a:t>
            </a:r>
            <a:endParaRPr lang="en-US">
              <a:solidFill>
                <a:srgbClr val="C00000"/>
              </a:solidFill>
              <a:latin typeface="Times New Roman" pitchFamily="18" charset="0"/>
              <a:cs typeface="Times New Roman" pitchFamily="18" charset="0"/>
            </a:endParaRPr>
          </a:p>
          <a:p>
            <a:pPr lvl="2" algn="just" eaLnBrk="0" hangingPunct="0">
              <a:tabLst>
                <a:tab pos="638175" algn="l"/>
              </a:tabLst>
            </a:pPr>
            <a:r>
              <a:rPr lang="en-US">
                <a:solidFill>
                  <a:srgbClr val="C00000"/>
                </a:solidFill>
                <a:latin typeface="Times New Roman" pitchFamily="18" charset="0"/>
                <a:cs typeface="Times New Roman" pitchFamily="18" charset="0"/>
              </a:rPr>
              <a:t>  </a:t>
            </a:r>
            <a:r>
              <a:rPr lang="ru-RU">
                <a:solidFill>
                  <a:srgbClr val="C00000"/>
                </a:solidFill>
                <a:latin typeface="Times New Roman" pitchFamily="18" charset="0"/>
                <a:cs typeface="Times New Roman" pitchFamily="18" charset="0"/>
              </a:rPr>
              <a:t>плана;</a:t>
            </a:r>
          </a:p>
          <a:p>
            <a:pPr lvl="2" algn="just" eaLnBrk="0" hangingPunct="0">
              <a:buFontTx/>
              <a:buChar char="•"/>
              <a:tabLst>
                <a:tab pos="638175" algn="l"/>
              </a:tabLst>
            </a:pPr>
            <a:r>
              <a:rPr lang="en-US">
                <a:solidFill>
                  <a:srgbClr val="C00000"/>
                </a:solidFill>
                <a:latin typeface="Times New Roman" pitchFamily="18" charset="0"/>
                <a:cs typeface="Times New Roman" pitchFamily="18" charset="0"/>
              </a:rPr>
              <a:t> </a:t>
            </a:r>
            <a:r>
              <a:rPr lang="ru-RU">
                <a:solidFill>
                  <a:srgbClr val="C00000"/>
                </a:solidFill>
                <a:latin typeface="Times New Roman" pitchFamily="18" charset="0"/>
                <a:cs typeface="Times New Roman" pitchFamily="18" charset="0"/>
              </a:rPr>
              <a:t>Фактический учет применения машин и механизмов;</a:t>
            </a:r>
          </a:p>
          <a:p>
            <a:pPr lvl="2" algn="just" eaLnBrk="0" hangingPunct="0">
              <a:buFontTx/>
              <a:buChar char="•"/>
              <a:tabLst>
                <a:tab pos="638175" algn="l"/>
              </a:tabLst>
            </a:pPr>
            <a:r>
              <a:rPr lang="en-US">
                <a:solidFill>
                  <a:srgbClr val="C00000"/>
                </a:solidFill>
                <a:latin typeface="Times New Roman" pitchFamily="18" charset="0"/>
                <a:cs typeface="Times New Roman" pitchFamily="18" charset="0"/>
              </a:rPr>
              <a:t> </a:t>
            </a:r>
            <a:r>
              <a:rPr lang="ru-RU">
                <a:solidFill>
                  <a:srgbClr val="C00000"/>
                </a:solidFill>
                <a:latin typeface="Times New Roman" pitchFamily="18" charset="0"/>
                <a:cs typeface="Times New Roman" pitchFamily="18" charset="0"/>
              </a:rPr>
              <a:t>Построение графиков использования машин и механизмов.</a:t>
            </a:r>
            <a:r>
              <a:rPr lang="ru-RU">
                <a:solidFill>
                  <a:srgbClr val="C00000"/>
                </a:solidFill>
                <a:cs typeface="Times New Roman" pitchFamily="18" charset="0"/>
              </a:rPr>
              <a:t> </a:t>
            </a:r>
            <a:endParaRPr lang="ru-RU" b="1">
              <a:solidFill>
                <a:srgbClr val="C00000"/>
              </a:solidFill>
              <a:cs typeface="Times New Roman" pitchFamily="18" charset="0"/>
            </a:endParaRPr>
          </a:p>
        </p:txBody>
      </p:sp>
      <p:pic>
        <p:nvPicPr>
          <p:cNvPr id="50177" name="Picture 1"/>
          <p:cNvPicPr>
            <a:picLocks noChangeAspect="1" noChangeArrowheads="1"/>
          </p:cNvPicPr>
          <p:nvPr/>
        </p:nvPicPr>
        <p:blipFill>
          <a:blip r:embed="rId3"/>
          <a:srcRect/>
          <a:stretch>
            <a:fillRect/>
          </a:stretch>
        </p:blipFill>
        <p:spPr bwMode="auto">
          <a:xfrm>
            <a:off x="439738" y="1416050"/>
            <a:ext cx="981075" cy="847725"/>
          </a:xfrm>
          <a:prstGeom prst="rect">
            <a:avLst/>
          </a:prstGeom>
          <a:ln w="19050" cap="sq">
            <a:solidFill>
              <a:srgbClr val="C00000"/>
            </a:solidFill>
            <a:prstDash val="solid"/>
            <a:miter lim="800000"/>
          </a:ln>
          <a:effectLst>
            <a:outerShdw blurRad="50800" dist="38100" dir="2700000" algn="tl" rotWithShape="0">
              <a:srgbClr val="000000">
                <a:alpha val="43000"/>
              </a:srgbClr>
            </a:outerShdw>
          </a:effectLst>
        </p:spPr>
      </p:pic>
      <p:pic>
        <p:nvPicPr>
          <p:cNvPr id="7" name="Picture 3"/>
          <p:cNvPicPr>
            <a:picLocks noChangeAspect="1" noChangeArrowheads="1"/>
          </p:cNvPicPr>
          <p:nvPr/>
        </p:nvPicPr>
        <p:blipFill>
          <a:blip r:embed="rId4"/>
          <a:srcRect/>
          <a:stretch>
            <a:fillRect/>
          </a:stretch>
        </p:blipFill>
        <p:spPr bwMode="auto">
          <a:xfrm>
            <a:off x="7342188" y="4972050"/>
            <a:ext cx="973137" cy="884238"/>
          </a:xfrm>
          <a:prstGeom prst="rect">
            <a:avLst/>
          </a:prstGeom>
          <a:ln w="19050" cap="sq">
            <a:solidFill>
              <a:srgbClr val="C00000"/>
            </a:solidFill>
            <a:prstDash val="solid"/>
            <a:miter lim="800000"/>
          </a:ln>
          <a:effectLst>
            <a:outerShdw blurRad="50800" dist="38100" dir="2700000" algn="tl" rotWithShape="0">
              <a:srgbClr val="000000">
                <a:alpha val="43000"/>
              </a:srgbClr>
            </a:outerShdw>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50177"/>
                                        </p:tgtEl>
                                        <p:attrNameLst>
                                          <p:attrName>style.visibility</p:attrName>
                                        </p:attrNameLst>
                                      </p:cBhvr>
                                      <p:to>
                                        <p:strVal val="visible"/>
                                      </p:to>
                                    </p:set>
                                    <p:animEffect transition="in" filter="fade">
                                      <p:cBhvr>
                                        <p:cTn id="7" dur="1000"/>
                                        <p:tgtEl>
                                          <p:spTgt spid="50177"/>
                                        </p:tgtEl>
                                      </p:cBhvr>
                                    </p:animEffect>
                                    <p:anim calcmode="lin" valueType="num">
                                      <p:cBhvr>
                                        <p:cTn id="8" dur="1000" fill="hold"/>
                                        <p:tgtEl>
                                          <p:spTgt spid="50177"/>
                                        </p:tgtEl>
                                        <p:attrNameLst>
                                          <p:attrName>ppt_x</p:attrName>
                                        </p:attrNameLst>
                                      </p:cBhvr>
                                      <p:tavLst>
                                        <p:tav tm="0">
                                          <p:val>
                                            <p:strVal val="#ppt_x"/>
                                          </p:val>
                                        </p:tav>
                                        <p:tav tm="100000">
                                          <p:val>
                                            <p:strVal val="#ppt_x"/>
                                          </p:val>
                                        </p:tav>
                                      </p:tavLst>
                                    </p:anim>
                                    <p:anim calcmode="lin" valueType="num">
                                      <p:cBhvr>
                                        <p:cTn id="9" dur="1000" fill="hold"/>
                                        <p:tgtEl>
                                          <p:spTgt spid="5017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7" presetClass="entr" presetSubtype="0" fill="hold" nodeType="afterEffect">
                                  <p:stCondLst>
                                    <p:cond delay="0"/>
                                  </p:stCondLst>
                                  <p:childTnLst>
                                    <p:set>
                                      <p:cBhvr>
                                        <p:cTn id="12" dur="1" fill="hold">
                                          <p:stCondLst>
                                            <p:cond delay="0"/>
                                          </p:stCondLst>
                                        </p:cTn>
                                        <p:tgtEl>
                                          <p:spTgt spid="124929">
                                            <p:txEl>
                                              <p:pRg st="0" end="0"/>
                                            </p:txEl>
                                          </p:spTgt>
                                        </p:tgtEl>
                                        <p:attrNameLst>
                                          <p:attrName>style.visibility</p:attrName>
                                        </p:attrNameLst>
                                      </p:cBhvr>
                                      <p:to>
                                        <p:strVal val="visible"/>
                                      </p:to>
                                    </p:set>
                                    <p:animEffect transition="in" filter="fade">
                                      <p:cBhvr>
                                        <p:cTn id="13" dur="1000"/>
                                        <p:tgtEl>
                                          <p:spTgt spid="124929">
                                            <p:txEl>
                                              <p:pRg st="0" end="0"/>
                                            </p:txEl>
                                          </p:spTgt>
                                        </p:tgtEl>
                                      </p:cBhvr>
                                    </p:animEffect>
                                    <p:anim calcmode="lin" valueType="num">
                                      <p:cBhvr>
                                        <p:cTn id="14" dur="1000" fill="hold"/>
                                        <p:tgtEl>
                                          <p:spTgt spid="124929">
                                            <p:txEl>
                                              <p:pRg st="0" end="0"/>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124929">
                                            <p:txEl>
                                              <p:pRg st="0" end="0"/>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24929">
                                            <p:txEl>
                                              <p:pRg st="0" end="0"/>
                                            </p:txEl>
                                          </p:spTgt>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124929">
                                            <p:txEl>
                                              <p:pRg st="1" end="1"/>
                                            </p:txEl>
                                          </p:spTgt>
                                        </p:tgtEl>
                                        <p:attrNameLst>
                                          <p:attrName>style.visibility</p:attrName>
                                        </p:attrNameLst>
                                      </p:cBhvr>
                                      <p:to>
                                        <p:strVal val="visible"/>
                                      </p:to>
                                    </p:set>
                                    <p:animEffect transition="in" filter="fade">
                                      <p:cBhvr>
                                        <p:cTn id="19" dur="1000"/>
                                        <p:tgtEl>
                                          <p:spTgt spid="124929">
                                            <p:txEl>
                                              <p:pRg st="1" end="1"/>
                                            </p:txEl>
                                          </p:spTgt>
                                        </p:tgtEl>
                                      </p:cBhvr>
                                    </p:animEffect>
                                    <p:anim calcmode="lin" valueType="num">
                                      <p:cBhvr>
                                        <p:cTn id="20" dur="1000" fill="hold"/>
                                        <p:tgtEl>
                                          <p:spTgt spid="124929">
                                            <p:txEl>
                                              <p:pRg st="1" end="1"/>
                                            </p:txEl>
                                          </p:spTgt>
                                        </p:tgtEl>
                                        <p:attrNameLst>
                                          <p:attrName>ppt_x</p:attrName>
                                        </p:attrNameLst>
                                      </p:cBhvr>
                                      <p:tavLst>
                                        <p:tav tm="0">
                                          <p:val>
                                            <p:strVal val="#ppt_x"/>
                                          </p:val>
                                        </p:tav>
                                        <p:tav tm="100000">
                                          <p:val>
                                            <p:strVal val="#ppt_x"/>
                                          </p:val>
                                        </p:tav>
                                      </p:tavLst>
                                    </p:anim>
                                    <p:anim calcmode="lin" valueType="num">
                                      <p:cBhvr>
                                        <p:cTn id="21" dur="900" decel="100000" fill="hold"/>
                                        <p:tgtEl>
                                          <p:spTgt spid="124929">
                                            <p:txEl>
                                              <p:pRg st="1" end="1"/>
                                            </p:txEl>
                                          </p:spTgt>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124929">
                                            <p:txEl>
                                              <p:pRg st="1" end="1"/>
                                            </p:txEl>
                                          </p:spTgt>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0"/>
                                  </p:stCondLst>
                                  <p:childTnLst>
                                    <p:set>
                                      <p:cBhvr>
                                        <p:cTn id="24" dur="1" fill="hold">
                                          <p:stCondLst>
                                            <p:cond delay="0"/>
                                          </p:stCondLst>
                                        </p:cTn>
                                        <p:tgtEl>
                                          <p:spTgt spid="124929">
                                            <p:txEl>
                                              <p:pRg st="2" end="2"/>
                                            </p:txEl>
                                          </p:spTgt>
                                        </p:tgtEl>
                                        <p:attrNameLst>
                                          <p:attrName>style.visibility</p:attrName>
                                        </p:attrNameLst>
                                      </p:cBhvr>
                                      <p:to>
                                        <p:strVal val="visible"/>
                                      </p:to>
                                    </p:set>
                                    <p:animEffect transition="in" filter="fade">
                                      <p:cBhvr>
                                        <p:cTn id="25" dur="1000"/>
                                        <p:tgtEl>
                                          <p:spTgt spid="124929">
                                            <p:txEl>
                                              <p:pRg st="2" end="2"/>
                                            </p:txEl>
                                          </p:spTgt>
                                        </p:tgtEl>
                                      </p:cBhvr>
                                    </p:animEffect>
                                    <p:anim calcmode="lin" valueType="num">
                                      <p:cBhvr>
                                        <p:cTn id="26" dur="1000" fill="hold"/>
                                        <p:tgtEl>
                                          <p:spTgt spid="124929">
                                            <p:txEl>
                                              <p:pRg st="2" end="2"/>
                                            </p:txEl>
                                          </p:spTgt>
                                        </p:tgtEl>
                                        <p:attrNameLst>
                                          <p:attrName>ppt_x</p:attrName>
                                        </p:attrNameLst>
                                      </p:cBhvr>
                                      <p:tavLst>
                                        <p:tav tm="0">
                                          <p:val>
                                            <p:strVal val="#ppt_x"/>
                                          </p:val>
                                        </p:tav>
                                        <p:tav tm="100000">
                                          <p:val>
                                            <p:strVal val="#ppt_x"/>
                                          </p:val>
                                        </p:tav>
                                      </p:tavLst>
                                    </p:anim>
                                    <p:anim calcmode="lin" valueType="num">
                                      <p:cBhvr>
                                        <p:cTn id="27" dur="900" decel="100000" fill="hold"/>
                                        <p:tgtEl>
                                          <p:spTgt spid="124929">
                                            <p:txEl>
                                              <p:pRg st="2" end="2"/>
                                            </p:txEl>
                                          </p:spTgt>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124929">
                                            <p:txEl>
                                              <p:pRg st="2" end="2"/>
                                            </p:txEl>
                                          </p:spTgt>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0"/>
                                  </p:stCondLst>
                                  <p:childTnLst>
                                    <p:set>
                                      <p:cBhvr>
                                        <p:cTn id="30" dur="1" fill="hold">
                                          <p:stCondLst>
                                            <p:cond delay="0"/>
                                          </p:stCondLst>
                                        </p:cTn>
                                        <p:tgtEl>
                                          <p:spTgt spid="124929">
                                            <p:txEl>
                                              <p:pRg st="3" end="3"/>
                                            </p:txEl>
                                          </p:spTgt>
                                        </p:tgtEl>
                                        <p:attrNameLst>
                                          <p:attrName>style.visibility</p:attrName>
                                        </p:attrNameLst>
                                      </p:cBhvr>
                                      <p:to>
                                        <p:strVal val="visible"/>
                                      </p:to>
                                    </p:set>
                                    <p:animEffect transition="in" filter="fade">
                                      <p:cBhvr>
                                        <p:cTn id="31" dur="1000"/>
                                        <p:tgtEl>
                                          <p:spTgt spid="124929">
                                            <p:txEl>
                                              <p:pRg st="3" end="3"/>
                                            </p:txEl>
                                          </p:spTgt>
                                        </p:tgtEl>
                                      </p:cBhvr>
                                    </p:animEffect>
                                    <p:anim calcmode="lin" valueType="num">
                                      <p:cBhvr>
                                        <p:cTn id="32" dur="1000" fill="hold"/>
                                        <p:tgtEl>
                                          <p:spTgt spid="124929">
                                            <p:txEl>
                                              <p:pRg st="3" end="3"/>
                                            </p:txEl>
                                          </p:spTgt>
                                        </p:tgtEl>
                                        <p:attrNameLst>
                                          <p:attrName>ppt_x</p:attrName>
                                        </p:attrNameLst>
                                      </p:cBhvr>
                                      <p:tavLst>
                                        <p:tav tm="0">
                                          <p:val>
                                            <p:strVal val="#ppt_x"/>
                                          </p:val>
                                        </p:tav>
                                        <p:tav tm="100000">
                                          <p:val>
                                            <p:strVal val="#ppt_x"/>
                                          </p:val>
                                        </p:tav>
                                      </p:tavLst>
                                    </p:anim>
                                    <p:anim calcmode="lin" valueType="num">
                                      <p:cBhvr>
                                        <p:cTn id="33" dur="900" decel="100000" fill="hold"/>
                                        <p:tgtEl>
                                          <p:spTgt spid="124929">
                                            <p:txEl>
                                              <p:pRg st="3" end="3"/>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124929">
                                            <p:txEl>
                                              <p:pRg st="3" end="3"/>
                                            </p:txEl>
                                          </p:spTgt>
                                        </p:tgtEl>
                                        <p:attrNameLst>
                                          <p:attrName>ppt_y</p:attrName>
                                        </p:attrNameLst>
                                      </p:cBhvr>
                                      <p:tavLst>
                                        <p:tav tm="0">
                                          <p:val>
                                            <p:strVal val="#ppt_y-.03"/>
                                          </p:val>
                                        </p:tav>
                                        <p:tav tm="100000">
                                          <p:val>
                                            <p:strVal val="#ppt_y"/>
                                          </p:val>
                                        </p:tav>
                                      </p:tavLst>
                                    </p:anim>
                                  </p:childTnLst>
                                </p:cTn>
                              </p:par>
                              <p:par>
                                <p:cTn id="35" presetID="37" presetClass="entr" presetSubtype="0" fill="hold" nodeType="withEffect">
                                  <p:stCondLst>
                                    <p:cond delay="0"/>
                                  </p:stCondLst>
                                  <p:childTnLst>
                                    <p:set>
                                      <p:cBhvr>
                                        <p:cTn id="36" dur="1" fill="hold">
                                          <p:stCondLst>
                                            <p:cond delay="0"/>
                                          </p:stCondLst>
                                        </p:cTn>
                                        <p:tgtEl>
                                          <p:spTgt spid="124929">
                                            <p:txEl>
                                              <p:pRg st="4" end="4"/>
                                            </p:txEl>
                                          </p:spTgt>
                                        </p:tgtEl>
                                        <p:attrNameLst>
                                          <p:attrName>style.visibility</p:attrName>
                                        </p:attrNameLst>
                                      </p:cBhvr>
                                      <p:to>
                                        <p:strVal val="visible"/>
                                      </p:to>
                                    </p:set>
                                    <p:animEffect transition="in" filter="fade">
                                      <p:cBhvr>
                                        <p:cTn id="37" dur="1000"/>
                                        <p:tgtEl>
                                          <p:spTgt spid="124929">
                                            <p:txEl>
                                              <p:pRg st="4" end="4"/>
                                            </p:txEl>
                                          </p:spTgt>
                                        </p:tgtEl>
                                      </p:cBhvr>
                                    </p:animEffect>
                                    <p:anim calcmode="lin" valueType="num">
                                      <p:cBhvr>
                                        <p:cTn id="38" dur="1000" fill="hold"/>
                                        <p:tgtEl>
                                          <p:spTgt spid="124929">
                                            <p:txEl>
                                              <p:pRg st="4" end="4"/>
                                            </p:txEl>
                                          </p:spTgt>
                                        </p:tgtEl>
                                        <p:attrNameLst>
                                          <p:attrName>ppt_x</p:attrName>
                                        </p:attrNameLst>
                                      </p:cBhvr>
                                      <p:tavLst>
                                        <p:tav tm="0">
                                          <p:val>
                                            <p:strVal val="#ppt_x"/>
                                          </p:val>
                                        </p:tav>
                                        <p:tav tm="100000">
                                          <p:val>
                                            <p:strVal val="#ppt_x"/>
                                          </p:val>
                                        </p:tav>
                                      </p:tavLst>
                                    </p:anim>
                                    <p:anim calcmode="lin" valueType="num">
                                      <p:cBhvr>
                                        <p:cTn id="39" dur="900" decel="100000" fill="hold"/>
                                        <p:tgtEl>
                                          <p:spTgt spid="124929">
                                            <p:txEl>
                                              <p:pRg st="4" end="4"/>
                                            </p:txEl>
                                          </p:spTgt>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124929">
                                            <p:txEl>
                                              <p:pRg st="4" end="4"/>
                                            </p:txEl>
                                          </p:spTgt>
                                        </p:tgtEl>
                                        <p:attrNameLst>
                                          <p:attrName>ppt_y</p:attrName>
                                        </p:attrNameLst>
                                      </p:cBhvr>
                                      <p:tavLst>
                                        <p:tav tm="0">
                                          <p:val>
                                            <p:strVal val="#ppt_y-.03"/>
                                          </p:val>
                                        </p:tav>
                                        <p:tav tm="100000">
                                          <p:val>
                                            <p:strVal val="#ppt_y"/>
                                          </p:val>
                                        </p:tav>
                                      </p:tavLst>
                                    </p:anim>
                                  </p:childTnLst>
                                </p:cTn>
                              </p:par>
                              <p:par>
                                <p:cTn id="41" presetID="37" presetClass="entr" presetSubtype="0" fill="hold" nodeType="withEffect">
                                  <p:stCondLst>
                                    <p:cond delay="0"/>
                                  </p:stCondLst>
                                  <p:childTnLst>
                                    <p:set>
                                      <p:cBhvr>
                                        <p:cTn id="42" dur="1" fill="hold">
                                          <p:stCondLst>
                                            <p:cond delay="0"/>
                                          </p:stCondLst>
                                        </p:cTn>
                                        <p:tgtEl>
                                          <p:spTgt spid="124929">
                                            <p:txEl>
                                              <p:pRg st="5" end="5"/>
                                            </p:txEl>
                                          </p:spTgt>
                                        </p:tgtEl>
                                        <p:attrNameLst>
                                          <p:attrName>style.visibility</p:attrName>
                                        </p:attrNameLst>
                                      </p:cBhvr>
                                      <p:to>
                                        <p:strVal val="visible"/>
                                      </p:to>
                                    </p:set>
                                    <p:animEffect transition="in" filter="fade">
                                      <p:cBhvr>
                                        <p:cTn id="43" dur="1000"/>
                                        <p:tgtEl>
                                          <p:spTgt spid="124929">
                                            <p:txEl>
                                              <p:pRg st="5" end="5"/>
                                            </p:txEl>
                                          </p:spTgt>
                                        </p:tgtEl>
                                      </p:cBhvr>
                                    </p:animEffect>
                                    <p:anim calcmode="lin" valueType="num">
                                      <p:cBhvr>
                                        <p:cTn id="44" dur="1000" fill="hold"/>
                                        <p:tgtEl>
                                          <p:spTgt spid="124929">
                                            <p:txEl>
                                              <p:pRg st="5" end="5"/>
                                            </p:txEl>
                                          </p:spTgt>
                                        </p:tgtEl>
                                        <p:attrNameLst>
                                          <p:attrName>ppt_x</p:attrName>
                                        </p:attrNameLst>
                                      </p:cBhvr>
                                      <p:tavLst>
                                        <p:tav tm="0">
                                          <p:val>
                                            <p:strVal val="#ppt_x"/>
                                          </p:val>
                                        </p:tav>
                                        <p:tav tm="100000">
                                          <p:val>
                                            <p:strVal val="#ppt_x"/>
                                          </p:val>
                                        </p:tav>
                                      </p:tavLst>
                                    </p:anim>
                                    <p:anim calcmode="lin" valueType="num">
                                      <p:cBhvr>
                                        <p:cTn id="45" dur="900" decel="100000" fill="hold"/>
                                        <p:tgtEl>
                                          <p:spTgt spid="124929">
                                            <p:txEl>
                                              <p:pRg st="5" end="5"/>
                                            </p:txEl>
                                          </p:spTgt>
                                        </p:tgtEl>
                                        <p:attrNameLst>
                                          <p:attrName>ppt_y</p:attrName>
                                        </p:attrNameLst>
                                      </p:cBhvr>
                                      <p:tavLst>
                                        <p:tav tm="0">
                                          <p:val>
                                            <p:strVal val="#ppt_y+1"/>
                                          </p:val>
                                        </p:tav>
                                        <p:tav tm="100000">
                                          <p:val>
                                            <p:strVal val="#ppt_y-.03"/>
                                          </p:val>
                                        </p:tav>
                                      </p:tavLst>
                                    </p:anim>
                                    <p:anim calcmode="lin" valueType="num">
                                      <p:cBhvr>
                                        <p:cTn id="46" dur="100" accel="100000" fill="hold">
                                          <p:stCondLst>
                                            <p:cond delay="900"/>
                                          </p:stCondLst>
                                        </p:cTn>
                                        <p:tgtEl>
                                          <p:spTgt spid="124929">
                                            <p:txEl>
                                              <p:pRg st="5" end="5"/>
                                            </p:txEl>
                                          </p:spTgt>
                                        </p:tgtEl>
                                        <p:attrNameLst>
                                          <p:attrName>ppt_y</p:attrName>
                                        </p:attrNameLst>
                                      </p:cBhvr>
                                      <p:tavLst>
                                        <p:tav tm="0">
                                          <p:val>
                                            <p:strVal val="#ppt_y-.03"/>
                                          </p:val>
                                        </p:tav>
                                        <p:tav tm="100000">
                                          <p:val>
                                            <p:strVal val="#ppt_y"/>
                                          </p:val>
                                        </p:tav>
                                      </p:tavLst>
                                    </p:anim>
                                  </p:childTnLst>
                                </p:cTn>
                              </p:par>
                              <p:par>
                                <p:cTn id="47" presetID="37" presetClass="entr" presetSubtype="0" fill="hold" nodeType="withEffect">
                                  <p:stCondLst>
                                    <p:cond delay="0"/>
                                  </p:stCondLst>
                                  <p:childTnLst>
                                    <p:set>
                                      <p:cBhvr>
                                        <p:cTn id="48" dur="1" fill="hold">
                                          <p:stCondLst>
                                            <p:cond delay="0"/>
                                          </p:stCondLst>
                                        </p:cTn>
                                        <p:tgtEl>
                                          <p:spTgt spid="124929">
                                            <p:txEl>
                                              <p:pRg st="6" end="6"/>
                                            </p:txEl>
                                          </p:spTgt>
                                        </p:tgtEl>
                                        <p:attrNameLst>
                                          <p:attrName>style.visibility</p:attrName>
                                        </p:attrNameLst>
                                      </p:cBhvr>
                                      <p:to>
                                        <p:strVal val="visible"/>
                                      </p:to>
                                    </p:set>
                                    <p:animEffect transition="in" filter="fade">
                                      <p:cBhvr>
                                        <p:cTn id="49" dur="1000"/>
                                        <p:tgtEl>
                                          <p:spTgt spid="124929">
                                            <p:txEl>
                                              <p:pRg st="6" end="6"/>
                                            </p:txEl>
                                          </p:spTgt>
                                        </p:tgtEl>
                                      </p:cBhvr>
                                    </p:animEffect>
                                    <p:anim calcmode="lin" valueType="num">
                                      <p:cBhvr>
                                        <p:cTn id="50" dur="1000" fill="hold"/>
                                        <p:tgtEl>
                                          <p:spTgt spid="124929">
                                            <p:txEl>
                                              <p:pRg st="6" end="6"/>
                                            </p:txEl>
                                          </p:spTgt>
                                        </p:tgtEl>
                                        <p:attrNameLst>
                                          <p:attrName>ppt_x</p:attrName>
                                        </p:attrNameLst>
                                      </p:cBhvr>
                                      <p:tavLst>
                                        <p:tav tm="0">
                                          <p:val>
                                            <p:strVal val="#ppt_x"/>
                                          </p:val>
                                        </p:tav>
                                        <p:tav tm="100000">
                                          <p:val>
                                            <p:strVal val="#ppt_x"/>
                                          </p:val>
                                        </p:tav>
                                      </p:tavLst>
                                    </p:anim>
                                    <p:anim calcmode="lin" valueType="num">
                                      <p:cBhvr>
                                        <p:cTn id="51" dur="900" decel="100000" fill="hold"/>
                                        <p:tgtEl>
                                          <p:spTgt spid="124929">
                                            <p:txEl>
                                              <p:pRg st="6" end="6"/>
                                            </p:txEl>
                                          </p:spTgt>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124929">
                                            <p:txEl>
                                              <p:pRg st="6" end="6"/>
                                            </p:txEl>
                                          </p:spTgt>
                                        </p:tgtEl>
                                        <p:attrNameLst>
                                          <p:attrName>ppt_y</p:attrName>
                                        </p:attrNameLst>
                                      </p:cBhvr>
                                      <p:tavLst>
                                        <p:tav tm="0">
                                          <p:val>
                                            <p:strVal val="#ppt_y-.03"/>
                                          </p:val>
                                        </p:tav>
                                        <p:tav tm="100000">
                                          <p:val>
                                            <p:strVal val="#ppt_y"/>
                                          </p:val>
                                        </p:tav>
                                      </p:tavLst>
                                    </p:anim>
                                  </p:childTnLst>
                                </p:cTn>
                              </p:par>
                              <p:par>
                                <p:cTn id="53" presetID="37" presetClass="entr" presetSubtype="0" fill="hold" nodeType="withEffect">
                                  <p:stCondLst>
                                    <p:cond delay="0"/>
                                  </p:stCondLst>
                                  <p:childTnLst>
                                    <p:set>
                                      <p:cBhvr>
                                        <p:cTn id="54" dur="1" fill="hold">
                                          <p:stCondLst>
                                            <p:cond delay="0"/>
                                          </p:stCondLst>
                                        </p:cTn>
                                        <p:tgtEl>
                                          <p:spTgt spid="124929">
                                            <p:txEl>
                                              <p:pRg st="7" end="7"/>
                                            </p:txEl>
                                          </p:spTgt>
                                        </p:tgtEl>
                                        <p:attrNameLst>
                                          <p:attrName>style.visibility</p:attrName>
                                        </p:attrNameLst>
                                      </p:cBhvr>
                                      <p:to>
                                        <p:strVal val="visible"/>
                                      </p:to>
                                    </p:set>
                                    <p:animEffect transition="in" filter="fade">
                                      <p:cBhvr>
                                        <p:cTn id="55" dur="1000"/>
                                        <p:tgtEl>
                                          <p:spTgt spid="124929">
                                            <p:txEl>
                                              <p:pRg st="7" end="7"/>
                                            </p:txEl>
                                          </p:spTgt>
                                        </p:tgtEl>
                                      </p:cBhvr>
                                    </p:animEffect>
                                    <p:anim calcmode="lin" valueType="num">
                                      <p:cBhvr>
                                        <p:cTn id="56" dur="1000" fill="hold"/>
                                        <p:tgtEl>
                                          <p:spTgt spid="124929">
                                            <p:txEl>
                                              <p:pRg st="7" end="7"/>
                                            </p:txEl>
                                          </p:spTgt>
                                        </p:tgtEl>
                                        <p:attrNameLst>
                                          <p:attrName>ppt_x</p:attrName>
                                        </p:attrNameLst>
                                      </p:cBhvr>
                                      <p:tavLst>
                                        <p:tav tm="0">
                                          <p:val>
                                            <p:strVal val="#ppt_x"/>
                                          </p:val>
                                        </p:tav>
                                        <p:tav tm="100000">
                                          <p:val>
                                            <p:strVal val="#ppt_x"/>
                                          </p:val>
                                        </p:tav>
                                      </p:tavLst>
                                    </p:anim>
                                    <p:anim calcmode="lin" valueType="num">
                                      <p:cBhvr>
                                        <p:cTn id="57" dur="900" decel="100000" fill="hold"/>
                                        <p:tgtEl>
                                          <p:spTgt spid="124929">
                                            <p:txEl>
                                              <p:pRg st="7" end="7"/>
                                            </p:txEl>
                                          </p:spTgt>
                                        </p:tgtEl>
                                        <p:attrNameLst>
                                          <p:attrName>ppt_y</p:attrName>
                                        </p:attrNameLst>
                                      </p:cBhvr>
                                      <p:tavLst>
                                        <p:tav tm="0">
                                          <p:val>
                                            <p:strVal val="#ppt_y+1"/>
                                          </p:val>
                                        </p:tav>
                                        <p:tav tm="100000">
                                          <p:val>
                                            <p:strVal val="#ppt_y-.03"/>
                                          </p:val>
                                        </p:tav>
                                      </p:tavLst>
                                    </p:anim>
                                    <p:anim calcmode="lin" valueType="num">
                                      <p:cBhvr>
                                        <p:cTn id="58" dur="100" accel="100000" fill="hold">
                                          <p:stCondLst>
                                            <p:cond delay="900"/>
                                          </p:stCondLst>
                                        </p:cTn>
                                        <p:tgtEl>
                                          <p:spTgt spid="124929">
                                            <p:txEl>
                                              <p:pRg st="7" end="7"/>
                                            </p:txEl>
                                          </p:spTgt>
                                        </p:tgtEl>
                                        <p:attrNameLst>
                                          <p:attrName>ppt_y</p:attrName>
                                        </p:attrNameLst>
                                      </p:cBhvr>
                                      <p:tavLst>
                                        <p:tav tm="0">
                                          <p:val>
                                            <p:strVal val="#ppt_y-.03"/>
                                          </p:val>
                                        </p:tav>
                                        <p:tav tm="100000">
                                          <p:val>
                                            <p:strVal val="#ppt_y"/>
                                          </p:val>
                                        </p:tav>
                                      </p:tavLst>
                                    </p:anim>
                                  </p:childTnLst>
                                </p:cTn>
                              </p:par>
                              <p:par>
                                <p:cTn id="59" presetID="37" presetClass="entr" presetSubtype="0" fill="hold" nodeType="withEffect">
                                  <p:stCondLst>
                                    <p:cond delay="0"/>
                                  </p:stCondLst>
                                  <p:childTnLst>
                                    <p:set>
                                      <p:cBhvr>
                                        <p:cTn id="60" dur="1" fill="hold">
                                          <p:stCondLst>
                                            <p:cond delay="0"/>
                                          </p:stCondLst>
                                        </p:cTn>
                                        <p:tgtEl>
                                          <p:spTgt spid="124929">
                                            <p:txEl>
                                              <p:pRg st="8" end="8"/>
                                            </p:txEl>
                                          </p:spTgt>
                                        </p:tgtEl>
                                        <p:attrNameLst>
                                          <p:attrName>style.visibility</p:attrName>
                                        </p:attrNameLst>
                                      </p:cBhvr>
                                      <p:to>
                                        <p:strVal val="visible"/>
                                      </p:to>
                                    </p:set>
                                    <p:animEffect transition="in" filter="fade">
                                      <p:cBhvr>
                                        <p:cTn id="61" dur="1000"/>
                                        <p:tgtEl>
                                          <p:spTgt spid="124929">
                                            <p:txEl>
                                              <p:pRg st="8" end="8"/>
                                            </p:txEl>
                                          </p:spTgt>
                                        </p:tgtEl>
                                      </p:cBhvr>
                                    </p:animEffect>
                                    <p:anim calcmode="lin" valueType="num">
                                      <p:cBhvr>
                                        <p:cTn id="62" dur="1000" fill="hold"/>
                                        <p:tgtEl>
                                          <p:spTgt spid="124929">
                                            <p:txEl>
                                              <p:pRg st="8" end="8"/>
                                            </p:txEl>
                                          </p:spTgt>
                                        </p:tgtEl>
                                        <p:attrNameLst>
                                          <p:attrName>ppt_x</p:attrName>
                                        </p:attrNameLst>
                                      </p:cBhvr>
                                      <p:tavLst>
                                        <p:tav tm="0">
                                          <p:val>
                                            <p:strVal val="#ppt_x"/>
                                          </p:val>
                                        </p:tav>
                                        <p:tav tm="100000">
                                          <p:val>
                                            <p:strVal val="#ppt_x"/>
                                          </p:val>
                                        </p:tav>
                                      </p:tavLst>
                                    </p:anim>
                                    <p:anim calcmode="lin" valueType="num">
                                      <p:cBhvr>
                                        <p:cTn id="63" dur="900" decel="100000" fill="hold"/>
                                        <p:tgtEl>
                                          <p:spTgt spid="124929">
                                            <p:txEl>
                                              <p:pRg st="8" end="8"/>
                                            </p:txEl>
                                          </p:spTgt>
                                        </p:tgtEl>
                                        <p:attrNameLst>
                                          <p:attrName>ppt_y</p:attrName>
                                        </p:attrNameLst>
                                      </p:cBhvr>
                                      <p:tavLst>
                                        <p:tav tm="0">
                                          <p:val>
                                            <p:strVal val="#ppt_y+1"/>
                                          </p:val>
                                        </p:tav>
                                        <p:tav tm="100000">
                                          <p:val>
                                            <p:strVal val="#ppt_y-.03"/>
                                          </p:val>
                                        </p:tav>
                                      </p:tavLst>
                                    </p:anim>
                                    <p:anim calcmode="lin" valueType="num">
                                      <p:cBhvr>
                                        <p:cTn id="64" dur="100" accel="100000" fill="hold">
                                          <p:stCondLst>
                                            <p:cond delay="900"/>
                                          </p:stCondLst>
                                        </p:cTn>
                                        <p:tgtEl>
                                          <p:spTgt spid="124929">
                                            <p:txEl>
                                              <p:pRg st="8" end="8"/>
                                            </p:txEl>
                                          </p:spTgt>
                                        </p:tgtEl>
                                        <p:attrNameLst>
                                          <p:attrName>ppt_y</p:attrName>
                                        </p:attrNameLst>
                                      </p:cBhvr>
                                      <p:tavLst>
                                        <p:tav tm="0">
                                          <p:val>
                                            <p:strVal val="#ppt_y-.03"/>
                                          </p:val>
                                        </p:tav>
                                        <p:tav tm="100000">
                                          <p:val>
                                            <p:strVal val="#ppt_y"/>
                                          </p:val>
                                        </p:tav>
                                      </p:tavLst>
                                    </p:anim>
                                  </p:childTnLst>
                                </p:cTn>
                              </p:par>
                              <p:par>
                                <p:cTn id="65" presetID="37" presetClass="entr" presetSubtype="0" fill="hold" nodeType="withEffect">
                                  <p:stCondLst>
                                    <p:cond delay="0"/>
                                  </p:stCondLst>
                                  <p:childTnLst>
                                    <p:set>
                                      <p:cBhvr>
                                        <p:cTn id="66" dur="1" fill="hold">
                                          <p:stCondLst>
                                            <p:cond delay="0"/>
                                          </p:stCondLst>
                                        </p:cTn>
                                        <p:tgtEl>
                                          <p:spTgt spid="124929">
                                            <p:txEl>
                                              <p:pRg st="11" end="11"/>
                                            </p:txEl>
                                          </p:spTgt>
                                        </p:tgtEl>
                                        <p:attrNameLst>
                                          <p:attrName>style.visibility</p:attrName>
                                        </p:attrNameLst>
                                      </p:cBhvr>
                                      <p:to>
                                        <p:strVal val="visible"/>
                                      </p:to>
                                    </p:set>
                                    <p:animEffect transition="in" filter="fade">
                                      <p:cBhvr>
                                        <p:cTn id="67" dur="1000"/>
                                        <p:tgtEl>
                                          <p:spTgt spid="124929">
                                            <p:txEl>
                                              <p:pRg st="11" end="11"/>
                                            </p:txEl>
                                          </p:spTgt>
                                        </p:tgtEl>
                                      </p:cBhvr>
                                    </p:animEffect>
                                    <p:anim calcmode="lin" valueType="num">
                                      <p:cBhvr>
                                        <p:cTn id="68" dur="1000" fill="hold"/>
                                        <p:tgtEl>
                                          <p:spTgt spid="124929">
                                            <p:txEl>
                                              <p:pRg st="11" end="11"/>
                                            </p:txEl>
                                          </p:spTgt>
                                        </p:tgtEl>
                                        <p:attrNameLst>
                                          <p:attrName>ppt_x</p:attrName>
                                        </p:attrNameLst>
                                      </p:cBhvr>
                                      <p:tavLst>
                                        <p:tav tm="0">
                                          <p:val>
                                            <p:strVal val="#ppt_x"/>
                                          </p:val>
                                        </p:tav>
                                        <p:tav tm="100000">
                                          <p:val>
                                            <p:strVal val="#ppt_x"/>
                                          </p:val>
                                        </p:tav>
                                      </p:tavLst>
                                    </p:anim>
                                    <p:anim calcmode="lin" valueType="num">
                                      <p:cBhvr>
                                        <p:cTn id="69" dur="900" decel="100000" fill="hold"/>
                                        <p:tgtEl>
                                          <p:spTgt spid="124929">
                                            <p:txEl>
                                              <p:pRg st="11" end="11"/>
                                            </p:txEl>
                                          </p:spTgt>
                                        </p:tgtEl>
                                        <p:attrNameLst>
                                          <p:attrName>ppt_y</p:attrName>
                                        </p:attrNameLst>
                                      </p:cBhvr>
                                      <p:tavLst>
                                        <p:tav tm="0">
                                          <p:val>
                                            <p:strVal val="#ppt_y+1"/>
                                          </p:val>
                                        </p:tav>
                                        <p:tav tm="100000">
                                          <p:val>
                                            <p:strVal val="#ppt_y-.03"/>
                                          </p:val>
                                        </p:tav>
                                      </p:tavLst>
                                    </p:anim>
                                    <p:anim calcmode="lin" valueType="num">
                                      <p:cBhvr>
                                        <p:cTn id="70" dur="100" accel="100000" fill="hold">
                                          <p:stCondLst>
                                            <p:cond delay="900"/>
                                          </p:stCondLst>
                                        </p:cTn>
                                        <p:tgtEl>
                                          <p:spTgt spid="124929">
                                            <p:txEl>
                                              <p:pRg st="11" end="11"/>
                                            </p:txEl>
                                          </p:spTgt>
                                        </p:tgtEl>
                                        <p:attrNameLst>
                                          <p:attrName>ppt_y</p:attrName>
                                        </p:attrNameLst>
                                      </p:cBhvr>
                                      <p:tavLst>
                                        <p:tav tm="0">
                                          <p:val>
                                            <p:strVal val="#ppt_y-.03"/>
                                          </p:val>
                                        </p:tav>
                                        <p:tav tm="100000">
                                          <p:val>
                                            <p:strVal val="#ppt_y"/>
                                          </p:val>
                                        </p:tav>
                                      </p:tavLst>
                                    </p:anim>
                                  </p:childTnLst>
                                </p:cTn>
                              </p:par>
                              <p:par>
                                <p:cTn id="71" presetID="37" presetClass="entr" presetSubtype="0" fill="hold" nodeType="withEffect">
                                  <p:stCondLst>
                                    <p:cond delay="0"/>
                                  </p:stCondLst>
                                  <p:childTnLst>
                                    <p:set>
                                      <p:cBhvr>
                                        <p:cTn id="72" dur="1" fill="hold">
                                          <p:stCondLst>
                                            <p:cond delay="0"/>
                                          </p:stCondLst>
                                        </p:cTn>
                                        <p:tgtEl>
                                          <p:spTgt spid="124929">
                                            <p:txEl>
                                              <p:pRg st="12" end="12"/>
                                            </p:txEl>
                                          </p:spTgt>
                                        </p:tgtEl>
                                        <p:attrNameLst>
                                          <p:attrName>style.visibility</p:attrName>
                                        </p:attrNameLst>
                                      </p:cBhvr>
                                      <p:to>
                                        <p:strVal val="visible"/>
                                      </p:to>
                                    </p:set>
                                    <p:animEffect transition="in" filter="fade">
                                      <p:cBhvr>
                                        <p:cTn id="73" dur="1000"/>
                                        <p:tgtEl>
                                          <p:spTgt spid="124929">
                                            <p:txEl>
                                              <p:pRg st="12" end="12"/>
                                            </p:txEl>
                                          </p:spTgt>
                                        </p:tgtEl>
                                      </p:cBhvr>
                                    </p:animEffect>
                                    <p:anim calcmode="lin" valueType="num">
                                      <p:cBhvr>
                                        <p:cTn id="74" dur="1000" fill="hold"/>
                                        <p:tgtEl>
                                          <p:spTgt spid="124929">
                                            <p:txEl>
                                              <p:pRg st="12" end="12"/>
                                            </p:txEl>
                                          </p:spTgt>
                                        </p:tgtEl>
                                        <p:attrNameLst>
                                          <p:attrName>ppt_x</p:attrName>
                                        </p:attrNameLst>
                                      </p:cBhvr>
                                      <p:tavLst>
                                        <p:tav tm="0">
                                          <p:val>
                                            <p:strVal val="#ppt_x"/>
                                          </p:val>
                                        </p:tav>
                                        <p:tav tm="100000">
                                          <p:val>
                                            <p:strVal val="#ppt_x"/>
                                          </p:val>
                                        </p:tav>
                                      </p:tavLst>
                                    </p:anim>
                                    <p:anim calcmode="lin" valueType="num">
                                      <p:cBhvr>
                                        <p:cTn id="75" dur="900" decel="100000" fill="hold"/>
                                        <p:tgtEl>
                                          <p:spTgt spid="124929">
                                            <p:txEl>
                                              <p:pRg st="12" end="12"/>
                                            </p:txEl>
                                          </p:spTgt>
                                        </p:tgtEl>
                                        <p:attrNameLst>
                                          <p:attrName>ppt_y</p:attrName>
                                        </p:attrNameLst>
                                      </p:cBhvr>
                                      <p:tavLst>
                                        <p:tav tm="0">
                                          <p:val>
                                            <p:strVal val="#ppt_y+1"/>
                                          </p:val>
                                        </p:tav>
                                        <p:tav tm="100000">
                                          <p:val>
                                            <p:strVal val="#ppt_y-.03"/>
                                          </p:val>
                                        </p:tav>
                                      </p:tavLst>
                                    </p:anim>
                                    <p:anim calcmode="lin" valueType="num">
                                      <p:cBhvr>
                                        <p:cTn id="76" dur="100" accel="100000" fill="hold">
                                          <p:stCondLst>
                                            <p:cond delay="900"/>
                                          </p:stCondLst>
                                        </p:cTn>
                                        <p:tgtEl>
                                          <p:spTgt spid="124929">
                                            <p:txEl>
                                              <p:pRg st="12" end="12"/>
                                            </p:txEl>
                                          </p:spTgt>
                                        </p:tgtEl>
                                        <p:attrNameLst>
                                          <p:attrName>ppt_y</p:attrName>
                                        </p:attrNameLst>
                                      </p:cBhvr>
                                      <p:tavLst>
                                        <p:tav tm="0">
                                          <p:val>
                                            <p:strVal val="#ppt_y-.03"/>
                                          </p:val>
                                        </p:tav>
                                        <p:tav tm="100000">
                                          <p:val>
                                            <p:strVal val="#ppt_y"/>
                                          </p:val>
                                        </p:tav>
                                      </p:tavLst>
                                    </p:anim>
                                  </p:childTnLst>
                                </p:cTn>
                              </p:par>
                              <p:par>
                                <p:cTn id="77" presetID="37" presetClass="entr" presetSubtype="0" fill="hold" nodeType="withEffect">
                                  <p:stCondLst>
                                    <p:cond delay="0"/>
                                  </p:stCondLst>
                                  <p:childTnLst>
                                    <p:set>
                                      <p:cBhvr>
                                        <p:cTn id="78" dur="1" fill="hold">
                                          <p:stCondLst>
                                            <p:cond delay="0"/>
                                          </p:stCondLst>
                                        </p:cTn>
                                        <p:tgtEl>
                                          <p:spTgt spid="124929">
                                            <p:txEl>
                                              <p:pRg st="13" end="13"/>
                                            </p:txEl>
                                          </p:spTgt>
                                        </p:tgtEl>
                                        <p:attrNameLst>
                                          <p:attrName>style.visibility</p:attrName>
                                        </p:attrNameLst>
                                      </p:cBhvr>
                                      <p:to>
                                        <p:strVal val="visible"/>
                                      </p:to>
                                    </p:set>
                                    <p:animEffect transition="in" filter="fade">
                                      <p:cBhvr>
                                        <p:cTn id="79" dur="1000"/>
                                        <p:tgtEl>
                                          <p:spTgt spid="124929">
                                            <p:txEl>
                                              <p:pRg st="13" end="13"/>
                                            </p:txEl>
                                          </p:spTgt>
                                        </p:tgtEl>
                                      </p:cBhvr>
                                    </p:animEffect>
                                    <p:anim calcmode="lin" valueType="num">
                                      <p:cBhvr>
                                        <p:cTn id="80" dur="1000" fill="hold"/>
                                        <p:tgtEl>
                                          <p:spTgt spid="124929">
                                            <p:txEl>
                                              <p:pRg st="13" end="13"/>
                                            </p:txEl>
                                          </p:spTgt>
                                        </p:tgtEl>
                                        <p:attrNameLst>
                                          <p:attrName>ppt_x</p:attrName>
                                        </p:attrNameLst>
                                      </p:cBhvr>
                                      <p:tavLst>
                                        <p:tav tm="0">
                                          <p:val>
                                            <p:strVal val="#ppt_x"/>
                                          </p:val>
                                        </p:tav>
                                        <p:tav tm="100000">
                                          <p:val>
                                            <p:strVal val="#ppt_x"/>
                                          </p:val>
                                        </p:tav>
                                      </p:tavLst>
                                    </p:anim>
                                    <p:anim calcmode="lin" valueType="num">
                                      <p:cBhvr>
                                        <p:cTn id="81" dur="900" decel="100000" fill="hold"/>
                                        <p:tgtEl>
                                          <p:spTgt spid="124929">
                                            <p:txEl>
                                              <p:pRg st="13" end="13"/>
                                            </p:txEl>
                                          </p:spTgt>
                                        </p:tgtEl>
                                        <p:attrNameLst>
                                          <p:attrName>ppt_y</p:attrName>
                                        </p:attrNameLst>
                                      </p:cBhvr>
                                      <p:tavLst>
                                        <p:tav tm="0">
                                          <p:val>
                                            <p:strVal val="#ppt_y+1"/>
                                          </p:val>
                                        </p:tav>
                                        <p:tav tm="100000">
                                          <p:val>
                                            <p:strVal val="#ppt_y-.03"/>
                                          </p:val>
                                        </p:tav>
                                      </p:tavLst>
                                    </p:anim>
                                    <p:anim calcmode="lin" valueType="num">
                                      <p:cBhvr>
                                        <p:cTn id="82" dur="100" accel="100000" fill="hold">
                                          <p:stCondLst>
                                            <p:cond delay="900"/>
                                          </p:stCondLst>
                                        </p:cTn>
                                        <p:tgtEl>
                                          <p:spTgt spid="124929">
                                            <p:txEl>
                                              <p:pRg st="13" end="13"/>
                                            </p:txEl>
                                          </p:spTgt>
                                        </p:tgtEl>
                                        <p:attrNameLst>
                                          <p:attrName>ppt_y</p:attrName>
                                        </p:attrNameLst>
                                      </p:cBhvr>
                                      <p:tavLst>
                                        <p:tav tm="0">
                                          <p:val>
                                            <p:strVal val="#ppt_y-.03"/>
                                          </p:val>
                                        </p:tav>
                                        <p:tav tm="100000">
                                          <p:val>
                                            <p:strVal val="#ppt_y"/>
                                          </p:val>
                                        </p:tav>
                                      </p:tavLst>
                                    </p:anim>
                                  </p:childTnLst>
                                </p:cTn>
                              </p:par>
                              <p:par>
                                <p:cTn id="83" presetID="37" presetClass="entr" presetSubtype="0" fill="hold" nodeType="withEffect">
                                  <p:stCondLst>
                                    <p:cond delay="0"/>
                                  </p:stCondLst>
                                  <p:childTnLst>
                                    <p:set>
                                      <p:cBhvr>
                                        <p:cTn id="84" dur="1" fill="hold">
                                          <p:stCondLst>
                                            <p:cond delay="0"/>
                                          </p:stCondLst>
                                        </p:cTn>
                                        <p:tgtEl>
                                          <p:spTgt spid="124929">
                                            <p:txEl>
                                              <p:pRg st="14" end="14"/>
                                            </p:txEl>
                                          </p:spTgt>
                                        </p:tgtEl>
                                        <p:attrNameLst>
                                          <p:attrName>style.visibility</p:attrName>
                                        </p:attrNameLst>
                                      </p:cBhvr>
                                      <p:to>
                                        <p:strVal val="visible"/>
                                      </p:to>
                                    </p:set>
                                    <p:animEffect transition="in" filter="fade">
                                      <p:cBhvr>
                                        <p:cTn id="85" dur="1000"/>
                                        <p:tgtEl>
                                          <p:spTgt spid="124929">
                                            <p:txEl>
                                              <p:pRg st="14" end="14"/>
                                            </p:txEl>
                                          </p:spTgt>
                                        </p:tgtEl>
                                      </p:cBhvr>
                                    </p:animEffect>
                                    <p:anim calcmode="lin" valueType="num">
                                      <p:cBhvr>
                                        <p:cTn id="86" dur="1000" fill="hold"/>
                                        <p:tgtEl>
                                          <p:spTgt spid="124929">
                                            <p:txEl>
                                              <p:pRg st="14" end="14"/>
                                            </p:txEl>
                                          </p:spTgt>
                                        </p:tgtEl>
                                        <p:attrNameLst>
                                          <p:attrName>ppt_x</p:attrName>
                                        </p:attrNameLst>
                                      </p:cBhvr>
                                      <p:tavLst>
                                        <p:tav tm="0">
                                          <p:val>
                                            <p:strVal val="#ppt_x"/>
                                          </p:val>
                                        </p:tav>
                                        <p:tav tm="100000">
                                          <p:val>
                                            <p:strVal val="#ppt_x"/>
                                          </p:val>
                                        </p:tav>
                                      </p:tavLst>
                                    </p:anim>
                                    <p:anim calcmode="lin" valueType="num">
                                      <p:cBhvr>
                                        <p:cTn id="87" dur="900" decel="100000" fill="hold"/>
                                        <p:tgtEl>
                                          <p:spTgt spid="124929">
                                            <p:txEl>
                                              <p:pRg st="14" end="14"/>
                                            </p:txEl>
                                          </p:spTgt>
                                        </p:tgtEl>
                                        <p:attrNameLst>
                                          <p:attrName>ppt_y</p:attrName>
                                        </p:attrNameLst>
                                      </p:cBhvr>
                                      <p:tavLst>
                                        <p:tav tm="0">
                                          <p:val>
                                            <p:strVal val="#ppt_y+1"/>
                                          </p:val>
                                        </p:tav>
                                        <p:tav tm="100000">
                                          <p:val>
                                            <p:strVal val="#ppt_y-.03"/>
                                          </p:val>
                                        </p:tav>
                                      </p:tavLst>
                                    </p:anim>
                                    <p:anim calcmode="lin" valueType="num">
                                      <p:cBhvr>
                                        <p:cTn id="88" dur="100" accel="100000" fill="hold">
                                          <p:stCondLst>
                                            <p:cond delay="900"/>
                                          </p:stCondLst>
                                        </p:cTn>
                                        <p:tgtEl>
                                          <p:spTgt spid="124929">
                                            <p:txEl>
                                              <p:pRg st="14" end="14"/>
                                            </p:txEl>
                                          </p:spTgt>
                                        </p:tgtEl>
                                        <p:attrNameLst>
                                          <p:attrName>ppt_y</p:attrName>
                                        </p:attrNameLst>
                                      </p:cBhvr>
                                      <p:tavLst>
                                        <p:tav tm="0">
                                          <p:val>
                                            <p:strVal val="#ppt_y-.03"/>
                                          </p:val>
                                        </p:tav>
                                        <p:tav tm="100000">
                                          <p:val>
                                            <p:strVal val="#ppt_y"/>
                                          </p:val>
                                        </p:tav>
                                      </p:tavLst>
                                    </p:anim>
                                  </p:childTnLst>
                                </p:cTn>
                              </p:par>
                              <p:par>
                                <p:cTn id="89" presetID="37" presetClass="entr" presetSubtype="0" fill="hold" nodeType="withEffect">
                                  <p:stCondLst>
                                    <p:cond delay="0"/>
                                  </p:stCondLst>
                                  <p:childTnLst>
                                    <p:set>
                                      <p:cBhvr>
                                        <p:cTn id="90" dur="1" fill="hold">
                                          <p:stCondLst>
                                            <p:cond delay="0"/>
                                          </p:stCondLst>
                                        </p:cTn>
                                        <p:tgtEl>
                                          <p:spTgt spid="124929">
                                            <p:txEl>
                                              <p:pRg st="15" end="15"/>
                                            </p:txEl>
                                          </p:spTgt>
                                        </p:tgtEl>
                                        <p:attrNameLst>
                                          <p:attrName>style.visibility</p:attrName>
                                        </p:attrNameLst>
                                      </p:cBhvr>
                                      <p:to>
                                        <p:strVal val="visible"/>
                                      </p:to>
                                    </p:set>
                                    <p:animEffect transition="in" filter="fade">
                                      <p:cBhvr>
                                        <p:cTn id="91" dur="1000"/>
                                        <p:tgtEl>
                                          <p:spTgt spid="124929">
                                            <p:txEl>
                                              <p:pRg st="15" end="15"/>
                                            </p:txEl>
                                          </p:spTgt>
                                        </p:tgtEl>
                                      </p:cBhvr>
                                    </p:animEffect>
                                    <p:anim calcmode="lin" valueType="num">
                                      <p:cBhvr>
                                        <p:cTn id="92" dur="1000" fill="hold"/>
                                        <p:tgtEl>
                                          <p:spTgt spid="124929">
                                            <p:txEl>
                                              <p:pRg st="15" end="15"/>
                                            </p:txEl>
                                          </p:spTgt>
                                        </p:tgtEl>
                                        <p:attrNameLst>
                                          <p:attrName>ppt_x</p:attrName>
                                        </p:attrNameLst>
                                      </p:cBhvr>
                                      <p:tavLst>
                                        <p:tav tm="0">
                                          <p:val>
                                            <p:strVal val="#ppt_x"/>
                                          </p:val>
                                        </p:tav>
                                        <p:tav tm="100000">
                                          <p:val>
                                            <p:strVal val="#ppt_x"/>
                                          </p:val>
                                        </p:tav>
                                      </p:tavLst>
                                    </p:anim>
                                    <p:anim calcmode="lin" valueType="num">
                                      <p:cBhvr>
                                        <p:cTn id="93" dur="900" decel="100000" fill="hold"/>
                                        <p:tgtEl>
                                          <p:spTgt spid="124929">
                                            <p:txEl>
                                              <p:pRg st="15" end="15"/>
                                            </p:txEl>
                                          </p:spTgt>
                                        </p:tgtEl>
                                        <p:attrNameLst>
                                          <p:attrName>ppt_y</p:attrName>
                                        </p:attrNameLst>
                                      </p:cBhvr>
                                      <p:tavLst>
                                        <p:tav tm="0">
                                          <p:val>
                                            <p:strVal val="#ppt_y+1"/>
                                          </p:val>
                                        </p:tav>
                                        <p:tav tm="100000">
                                          <p:val>
                                            <p:strVal val="#ppt_y-.03"/>
                                          </p:val>
                                        </p:tav>
                                      </p:tavLst>
                                    </p:anim>
                                    <p:anim calcmode="lin" valueType="num">
                                      <p:cBhvr>
                                        <p:cTn id="94" dur="100" accel="100000" fill="hold">
                                          <p:stCondLst>
                                            <p:cond delay="900"/>
                                          </p:stCondLst>
                                        </p:cTn>
                                        <p:tgtEl>
                                          <p:spTgt spid="124929">
                                            <p:txEl>
                                              <p:pRg st="15" end="15"/>
                                            </p:txEl>
                                          </p:spTgt>
                                        </p:tgtEl>
                                        <p:attrNameLst>
                                          <p:attrName>ppt_y</p:attrName>
                                        </p:attrNameLst>
                                      </p:cBhvr>
                                      <p:tavLst>
                                        <p:tav tm="0">
                                          <p:val>
                                            <p:strVal val="#ppt_y-.03"/>
                                          </p:val>
                                        </p:tav>
                                        <p:tav tm="100000">
                                          <p:val>
                                            <p:strVal val="#ppt_y"/>
                                          </p:val>
                                        </p:tav>
                                      </p:tavLst>
                                    </p:anim>
                                  </p:childTnLst>
                                </p:cTn>
                              </p:par>
                              <p:par>
                                <p:cTn id="95" presetID="37" presetClass="entr" presetSubtype="0" fill="hold" nodeType="withEffect">
                                  <p:stCondLst>
                                    <p:cond delay="0"/>
                                  </p:stCondLst>
                                  <p:childTnLst>
                                    <p:set>
                                      <p:cBhvr>
                                        <p:cTn id="96" dur="1" fill="hold">
                                          <p:stCondLst>
                                            <p:cond delay="0"/>
                                          </p:stCondLst>
                                        </p:cTn>
                                        <p:tgtEl>
                                          <p:spTgt spid="124929">
                                            <p:txEl>
                                              <p:pRg st="16" end="16"/>
                                            </p:txEl>
                                          </p:spTgt>
                                        </p:tgtEl>
                                        <p:attrNameLst>
                                          <p:attrName>style.visibility</p:attrName>
                                        </p:attrNameLst>
                                      </p:cBhvr>
                                      <p:to>
                                        <p:strVal val="visible"/>
                                      </p:to>
                                    </p:set>
                                    <p:animEffect transition="in" filter="fade">
                                      <p:cBhvr>
                                        <p:cTn id="97" dur="1000"/>
                                        <p:tgtEl>
                                          <p:spTgt spid="124929">
                                            <p:txEl>
                                              <p:pRg st="16" end="16"/>
                                            </p:txEl>
                                          </p:spTgt>
                                        </p:tgtEl>
                                      </p:cBhvr>
                                    </p:animEffect>
                                    <p:anim calcmode="lin" valueType="num">
                                      <p:cBhvr>
                                        <p:cTn id="98" dur="1000" fill="hold"/>
                                        <p:tgtEl>
                                          <p:spTgt spid="124929">
                                            <p:txEl>
                                              <p:pRg st="16" end="16"/>
                                            </p:txEl>
                                          </p:spTgt>
                                        </p:tgtEl>
                                        <p:attrNameLst>
                                          <p:attrName>ppt_x</p:attrName>
                                        </p:attrNameLst>
                                      </p:cBhvr>
                                      <p:tavLst>
                                        <p:tav tm="0">
                                          <p:val>
                                            <p:strVal val="#ppt_x"/>
                                          </p:val>
                                        </p:tav>
                                        <p:tav tm="100000">
                                          <p:val>
                                            <p:strVal val="#ppt_x"/>
                                          </p:val>
                                        </p:tav>
                                      </p:tavLst>
                                    </p:anim>
                                    <p:anim calcmode="lin" valueType="num">
                                      <p:cBhvr>
                                        <p:cTn id="99" dur="900" decel="100000" fill="hold"/>
                                        <p:tgtEl>
                                          <p:spTgt spid="124929">
                                            <p:txEl>
                                              <p:pRg st="16" end="16"/>
                                            </p:txEl>
                                          </p:spTgt>
                                        </p:tgtEl>
                                        <p:attrNameLst>
                                          <p:attrName>ppt_y</p:attrName>
                                        </p:attrNameLst>
                                      </p:cBhvr>
                                      <p:tavLst>
                                        <p:tav tm="0">
                                          <p:val>
                                            <p:strVal val="#ppt_y+1"/>
                                          </p:val>
                                        </p:tav>
                                        <p:tav tm="100000">
                                          <p:val>
                                            <p:strVal val="#ppt_y-.03"/>
                                          </p:val>
                                        </p:tav>
                                      </p:tavLst>
                                    </p:anim>
                                    <p:anim calcmode="lin" valueType="num">
                                      <p:cBhvr>
                                        <p:cTn id="100" dur="100" accel="100000" fill="hold">
                                          <p:stCondLst>
                                            <p:cond delay="900"/>
                                          </p:stCondLst>
                                        </p:cTn>
                                        <p:tgtEl>
                                          <p:spTgt spid="124929">
                                            <p:txEl>
                                              <p:pRg st="16" end="16"/>
                                            </p:txEl>
                                          </p:spTgt>
                                        </p:tgtEl>
                                        <p:attrNameLst>
                                          <p:attrName>ppt_y</p:attrName>
                                        </p:attrNameLst>
                                      </p:cBhvr>
                                      <p:tavLst>
                                        <p:tav tm="0">
                                          <p:val>
                                            <p:strVal val="#ppt_y-.03"/>
                                          </p:val>
                                        </p:tav>
                                        <p:tav tm="100000">
                                          <p:val>
                                            <p:strVal val="#ppt_y"/>
                                          </p:val>
                                        </p:tav>
                                      </p:tavLst>
                                    </p:anim>
                                  </p:childTnLst>
                                </p:cTn>
                              </p:par>
                            </p:childTnLst>
                          </p:cTn>
                        </p:par>
                        <p:par>
                          <p:cTn id="101" fill="hold">
                            <p:stCondLst>
                              <p:cond delay="2000"/>
                            </p:stCondLst>
                            <p:childTnLst>
                              <p:par>
                                <p:cTn id="102" presetID="42" presetClass="entr" presetSubtype="0" fill="hold" nodeType="afterEffect">
                                  <p:stCondLst>
                                    <p:cond delay="0"/>
                                  </p:stCondLst>
                                  <p:childTnLst>
                                    <p:set>
                                      <p:cBhvr>
                                        <p:cTn id="103" dur="1" fill="hold">
                                          <p:stCondLst>
                                            <p:cond delay="0"/>
                                          </p:stCondLst>
                                        </p:cTn>
                                        <p:tgtEl>
                                          <p:spTgt spid="7"/>
                                        </p:tgtEl>
                                        <p:attrNameLst>
                                          <p:attrName>style.visibility</p:attrName>
                                        </p:attrNameLst>
                                      </p:cBhvr>
                                      <p:to>
                                        <p:strVal val="visible"/>
                                      </p:to>
                                    </p:set>
                                    <p:animEffect transition="in" filter="fade">
                                      <p:cBhvr>
                                        <p:cTn id="104" dur="1000"/>
                                        <p:tgtEl>
                                          <p:spTgt spid="7"/>
                                        </p:tgtEl>
                                      </p:cBhvr>
                                    </p:animEffect>
                                    <p:anim calcmode="lin" valueType="num">
                                      <p:cBhvr>
                                        <p:cTn id="105" dur="1000" fill="hold"/>
                                        <p:tgtEl>
                                          <p:spTgt spid="7"/>
                                        </p:tgtEl>
                                        <p:attrNameLst>
                                          <p:attrName>ppt_x</p:attrName>
                                        </p:attrNameLst>
                                      </p:cBhvr>
                                      <p:tavLst>
                                        <p:tav tm="0">
                                          <p:val>
                                            <p:strVal val="#ppt_x"/>
                                          </p:val>
                                        </p:tav>
                                        <p:tav tm="100000">
                                          <p:val>
                                            <p:strVal val="#ppt_x"/>
                                          </p:val>
                                        </p:tav>
                                      </p:tavLst>
                                    </p:anim>
                                    <p:anim calcmode="lin" valueType="num">
                                      <p:cBhvr>
                                        <p:cTn id="10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1181100" y="144463"/>
            <a:ext cx="7829550" cy="515937"/>
          </a:xfrm>
          <a:prstGeom prst="rect">
            <a:avLst/>
          </a:prstGeom>
          <a:noFill/>
          <a:ln w="9525">
            <a:noFill/>
            <a:miter lim="800000"/>
            <a:headEnd/>
            <a:tailEnd/>
          </a:ln>
        </p:spPr>
        <p:txBody>
          <a:bodyPr anchor="ctr"/>
          <a:lstStyle/>
          <a:p>
            <a:pPr algn="r">
              <a:lnSpc>
                <a:spcPct val="90000"/>
              </a:lnSpc>
              <a:defRPr/>
            </a:pPr>
            <a:r>
              <a:rPr lang="ru-RU" sz="2000" b="1" dirty="0">
                <a:solidFill>
                  <a:srgbClr val="CC0000"/>
                </a:solidFill>
                <a:latin typeface="+mj-lt"/>
                <a:cs typeface="Times New Roman" pitchFamily="18" charset="0"/>
              </a:rPr>
              <a:t>«1С:Управление строительным производством»</a:t>
            </a:r>
            <a:endParaRPr lang="ru-RU" sz="2000" b="1" dirty="0">
              <a:solidFill>
                <a:srgbClr val="CC0000"/>
              </a:solidFill>
              <a:latin typeface="+mj-lt"/>
              <a:cs typeface="Times New Roman" pitchFamily="18" charset="0"/>
            </a:endParaRPr>
          </a:p>
        </p:txBody>
      </p:sp>
      <p:sp>
        <p:nvSpPr>
          <p:cNvPr id="105473" name="Rectangle 1"/>
          <p:cNvSpPr>
            <a:spLocks noChangeArrowheads="1"/>
          </p:cNvSpPr>
          <p:nvPr/>
        </p:nvSpPr>
        <p:spPr bwMode="auto">
          <a:xfrm>
            <a:off x="315913" y="1100138"/>
            <a:ext cx="8496300" cy="5286375"/>
          </a:xfrm>
          <a:prstGeom prst="rect">
            <a:avLst/>
          </a:prstGeom>
          <a:noFill/>
          <a:ln w="9525">
            <a:noFill/>
            <a:miter lim="800000"/>
            <a:headEnd/>
            <a:tailEnd/>
          </a:ln>
          <a:effectLst/>
        </p:spPr>
        <p:txBody>
          <a:bodyPr anchor="ctr">
            <a:spAutoFit/>
          </a:bodyPr>
          <a:lstStyle/>
          <a:p>
            <a:pPr marL="1258888" algn="just" eaLnBrk="0" hangingPunct="0">
              <a:spcAft>
                <a:spcPts val="600"/>
              </a:spcAft>
              <a:tabLst>
                <a:tab pos="638175" algn="l"/>
              </a:tabLst>
            </a:pPr>
            <a:r>
              <a:rPr lang="ru-RU" b="1">
                <a:solidFill>
                  <a:srgbClr val="C00000"/>
                </a:solidFill>
                <a:cs typeface="Times New Roman" pitchFamily="18" charset="0"/>
              </a:rPr>
              <a:t>Подсистема «Управление персоналом»:	</a:t>
            </a:r>
            <a:endParaRPr lang="ru-RU" sz="1100">
              <a:solidFill>
                <a:srgbClr val="C00000"/>
              </a:solidFill>
            </a:endParaRPr>
          </a:p>
          <a:p>
            <a:pPr marL="1258888" algn="just" eaLnBrk="0" hangingPunct="0">
              <a:buFontTx/>
              <a:buChar char="•"/>
              <a:tabLst>
                <a:tab pos="638175" algn="l"/>
              </a:tabLst>
            </a:pPr>
            <a:r>
              <a:rPr lang="en-US">
                <a:solidFill>
                  <a:srgbClr val="C00000"/>
                </a:solidFill>
                <a:cs typeface="Times New Roman" pitchFamily="18" charset="0"/>
              </a:rPr>
              <a:t> </a:t>
            </a:r>
            <a:r>
              <a:rPr lang="ru-RU">
                <a:solidFill>
                  <a:srgbClr val="C00000"/>
                </a:solidFill>
                <a:cs typeface="Times New Roman" pitchFamily="18" charset="0"/>
              </a:rPr>
              <a:t>Ведение кадрового учета;</a:t>
            </a:r>
            <a:endParaRPr lang="ru-RU" sz="1100">
              <a:solidFill>
                <a:srgbClr val="C00000"/>
              </a:solidFill>
            </a:endParaRPr>
          </a:p>
          <a:p>
            <a:pPr marL="1258888" algn="just" eaLnBrk="0" hangingPunct="0">
              <a:buFontTx/>
              <a:buChar char="•"/>
              <a:tabLst>
                <a:tab pos="638175" algn="l"/>
              </a:tabLst>
            </a:pPr>
            <a:r>
              <a:rPr lang="en-US">
                <a:solidFill>
                  <a:srgbClr val="C00000"/>
                </a:solidFill>
                <a:cs typeface="Times New Roman" pitchFamily="18" charset="0"/>
              </a:rPr>
              <a:t> </a:t>
            </a:r>
            <a:r>
              <a:rPr lang="ru-RU">
                <a:solidFill>
                  <a:srgbClr val="C00000"/>
                </a:solidFill>
                <a:cs typeface="Times New Roman" pitchFamily="18" charset="0"/>
              </a:rPr>
              <a:t>Назначение непосредственных исполнителей сотрудников для </a:t>
            </a:r>
            <a:r>
              <a:rPr lang="en-US">
                <a:solidFill>
                  <a:srgbClr val="C00000"/>
                </a:solidFill>
                <a:cs typeface="Times New Roman" pitchFamily="18" charset="0"/>
              </a:rPr>
              <a:t> </a:t>
            </a:r>
          </a:p>
          <a:p>
            <a:pPr marL="1258888" algn="just" eaLnBrk="0" hangingPunct="0">
              <a:tabLst>
                <a:tab pos="638175" algn="l"/>
              </a:tabLst>
            </a:pPr>
            <a:r>
              <a:rPr lang="en-US">
                <a:solidFill>
                  <a:srgbClr val="C00000"/>
                </a:solidFill>
                <a:cs typeface="Times New Roman" pitchFamily="18" charset="0"/>
              </a:rPr>
              <a:t>  </a:t>
            </a:r>
            <a:r>
              <a:rPr lang="ru-RU">
                <a:solidFill>
                  <a:srgbClr val="C00000"/>
                </a:solidFill>
                <a:cs typeface="Times New Roman" pitchFamily="18" charset="0"/>
              </a:rPr>
              <a:t>выполнения запланированных работ;</a:t>
            </a:r>
            <a:endParaRPr lang="ru-RU" sz="1100">
              <a:solidFill>
                <a:srgbClr val="C00000"/>
              </a:solidFill>
            </a:endParaRPr>
          </a:p>
          <a:p>
            <a:pPr marL="1258888" algn="just" eaLnBrk="0" hangingPunct="0">
              <a:buFontTx/>
              <a:buChar char="•"/>
              <a:tabLst>
                <a:tab pos="638175" algn="l"/>
              </a:tabLst>
            </a:pPr>
            <a:r>
              <a:rPr lang="en-US">
                <a:solidFill>
                  <a:srgbClr val="C00000"/>
                </a:solidFill>
                <a:cs typeface="Times New Roman" pitchFamily="18" charset="0"/>
              </a:rPr>
              <a:t> </a:t>
            </a:r>
            <a:r>
              <a:rPr lang="ru-RU">
                <a:solidFill>
                  <a:srgbClr val="C00000"/>
                </a:solidFill>
                <a:cs typeface="Times New Roman" pitchFamily="18" charset="0"/>
              </a:rPr>
              <a:t>Назначение персональной ответственности за выполнение работ</a:t>
            </a:r>
            <a:r>
              <a:rPr lang="en-US">
                <a:solidFill>
                  <a:srgbClr val="C00000"/>
                </a:solidFill>
                <a:cs typeface="Times New Roman" pitchFamily="18" charset="0"/>
              </a:rPr>
              <a:t> </a:t>
            </a:r>
            <a:r>
              <a:rPr lang="ru-RU">
                <a:solidFill>
                  <a:srgbClr val="C00000"/>
                </a:solidFill>
                <a:cs typeface="Times New Roman" pitchFamily="18" charset="0"/>
              </a:rPr>
              <a:t>календарного </a:t>
            </a:r>
            <a:r>
              <a:rPr lang="en-US">
                <a:solidFill>
                  <a:srgbClr val="C00000"/>
                </a:solidFill>
                <a:cs typeface="Times New Roman" pitchFamily="18" charset="0"/>
              </a:rPr>
              <a:t>  </a:t>
            </a:r>
          </a:p>
          <a:p>
            <a:pPr marL="1258888" algn="just" eaLnBrk="0" hangingPunct="0">
              <a:tabLst>
                <a:tab pos="638175" algn="l"/>
              </a:tabLst>
            </a:pPr>
            <a:r>
              <a:rPr lang="en-US">
                <a:solidFill>
                  <a:srgbClr val="C00000"/>
                </a:solidFill>
                <a:cs typeface="Times New Roman" pitchFamily="18" charset="0"/>
              </a:rPr>
              <a:t>  </a:t>
            </a:r>
            <a:r>
              <a:rPr lang="ru-RU">
                <a:solidFill>
                  <a:srgbClr val="C00000"/>
                </a:solidFill>
                <a:cs typeface="Times New Roman" pitchFamily="18" charset="0"/>
              </a:rPr>
              <a:t>плана;</a:t>
            </a:r>
            <a:endParaRPr lang="ru-RU" sz="1100">
              <a:solidFill>
                <a:srgbClr val="C00000"/>
              </a:solidFill>
            </a:endParaRPr>
          </a:p>
          <a:p>
            <a:pPr marL="1258888" algn="just" eaLnBrk="0" hangingPunct="0">
              <a:buFontTx/>
              <a:buChar char="•"/>
              <a:tabLst>
                <a:tab pos="638175" algn="l"/>
              </a:tabLst>
            </a:pPr>
            <a:r>
              <a:rPr lang="en-US">
                <a:solidFill>
                  <a:srgbClr val="C00000"/>
                </a:solidFill>
                <a:cs typeface="Times New Roman" pitchFamily="18" charset="0"/>
              </a:rPr>
              <a:t> </a:t>
            </a:r>
            <a:r>
              <a:rPr lang="ru-RU">
                <a:solidFill>
                  <a:srgbClr val="C00000"/>
                </a:solidFill>
                <a:cs typeface="Times New Roman" pitchFamily="18" charset="0"/>
              </a:rPr>
              <a:t>Ведение табеля исполнителей сотрудников, фактически участвовавших в работах;</a:t>
            </a:r>
            <a:endParaRPr lang="ru-RU" sz="1100">
              <a:solidFill>
                <a:srgbClr val="C00000"/>
              </a:solidFill>
            </a:endParaRPr>
          </a:p>
          <a:p>
            <a:pPr marL="1258888" algn="just" eaLnBrk="0" hangingPunct="0">
              <a:buFontTx/>
              <a:buChar char="•"/>
              <a:tabLst>
                <a:tab pos="638175" algn="l"/>
              </a:tabLst>
            </a:pPr>
            <a:r>
              <a:rPr lang="en-US">
                <a:solidFill>
                  <a:srgbClr val="C00000"/>
                </a:solidFill>
                <a:cs typeface="Times New Roman" pitchFamily="18" charset="0"/>
              </a:rPr>
              <a:t> </a:t>
            </a:r>
            <a:r>
              <a:rPr lang="ru-RU">
                <a:solidFill>
                  <a:srgbClr val="C00000"/>
                </a:solidFill>
                <a:cs typeface="Times New Roman" pitchFamily="18" charset="0"/>
              </a:rPr>
              <a:t>Построение графиков движения рабочей силы.</a:t>
            </a:r>
          </a:p>
          <a:p>
            <a:pPr marL="1258888" algn="just" eaLnBrk="0" hangingPunct="0">
              <a:spcAft>
                <a:spcPts val="600"/>
              </a:spcAft>
              <a:tabLst>
                <a:tab pos="638175" algn="l"/>
              </a:tabLst>
            </a:pPr>
            <a:endParaRPr lang="ru-RU" b="1">
              <a:solidFill>
                <a:srgbClr val="C00000"/>
              </a:solidFill>
              <a:cs typeface="Times New Roman" pitchFamily="18" charset="0"/>
            </a:endParaRPr>
          </a:p>
          <a:p>
            <a:pPr marL="1258888" algn="just" eaLnBrk="0" hangingPunct="0">
              <a:spcAft>
                <a:spcPts val="600"/>
              </a:spcAft>
              <a:tabLst>
                <a:tab pos="638175" algn="l"/>
              </a:tabLst>
            </a:pPr>
            <a:endParaRPr lang="ru-RU" b="1">
              <a:solidFill>
                <a:srgbClr val="C00000"/>
              </a:solidFill>
              <a:cs typeface="Times New Roman" pitchFamily="18" charset="0"/>
            </a:endParaRPr>
          </a:p>
          <a:p>
            <a:pPr marL="1258888" algn="just" eaLnBrk="0" hangingPunct="0">
              <a:spcAft>
                <a:spcPts val="600"/>
              </a:spcAft>
              <a:tabLst>
                <a:tab pos="638175" algn="l"/>
              </a:tabLst>
            </a:pPr>
            <a:r>
              <a:rPr lang="ru-RU" b="1">
                <a:solidFill>
                  <a:srgbClr val="C00000"/>
                </a:solidFill>
                <a:cs typeface="Times New Roman" pitchFamily="18" charset="0"/>
              </a:rPr>
              <a:t>Подсистема «Управление закупками»:</a:t>
            </a:r>
            <a:endParaRPr lang="ru-RU">
              <a:solidFill>
                <a:srgbClr val="C00000"/>
              </a:solidFill>
              <a:cs typeface="Times New Roman" pitchFamily="18" charset="0"/>
            </a:endParaRPr>
          </a:p>
          <a:p>
            <a:pPr marL="1258888" algn="just" eaLnBrk="0" hangingPunct="0">
              <a:buFontTx/>
              <a:buChar char="•"/>
              <a:tabLst>
                <a:tab pos="638175" algn="l"/>
              </a:tabLst>
            </a:pPr>
            <a:r>
              <a:rPr lang="en-US">
                <a:solidFill>
                  <a:srgbClr val="C00000"/>
                </a:solidFill>
                <a:cs typeface="Times New Roman" pitchFamily="18" charset="0"/>
              </a:rPr>
              <a:t> </a:t>
            </a:r>
            <a:r>
              <a:rPr lang="ru-RU">
                <a:solidFill>
                  <a:srgbClr val="C00000"/>
                </a:solidFill>
                <a:cs typeface="Times New Roman" pitchFamily="18" charset="0"/>
              </a:rPr>
              <a:t>Возможность управления закупками на основании потребностей;</a:t>
            </a:r>
          </a:p>
          <a:p>
            <a:pPr marL="1258888" algn="just" eaLnBrk="0" hangingPunct="0">
              <a:buFontTx/>
              <a:buChar char="•"/>
              <a:tabLst>
                <a:tab pos="638175" algn="l"/>
              </a:tabLst>
            </a:pPr>
            <a:r>
              <a:rPr lang="en-US">
                <a:solidFill>
                  <a:srgbClr val="C00000"/>
                </a:solidFill>
                <a:cs typeface="Times New Roman" pitchFamily="18" charset="0"/>
              </a:rPr>
              <a:t> </a:t>
            </a:r>
            <a:r>
              <a:rPr lang="ru-RU">
                <a:solidFill>
                  <a:srgbClr val="C00000"/>
                </a:solidFill>
                <a:cs typeface="Times New Roman" pitchFamily="18" charset="0"/>
              </a:rPr>
              <a:t>Формирование плана поставок материалов по объектам </a:t>
            </a:r>
            <a:r>
              <a:rPr lang="en-US">
                <a:solidFill>
                  <a:srgbClr val="C00000"/>
                </a:solidFill>
                <a:cs typeface="Times New Roman" pitchFamily="18" charset="0"/>
              </a:rPr>
              <a:t> </a:t>
            </a:r>
          </a:p>
          <a:p>
            <a:pPr marL="1258888" algn="just" eaLnBrk="0" hangingPunct="0">
              <a:tabLst>
                <a:tab pos="638175" algn="l"/>
              </a:tabLst>
            </a:pPr>
            <a:r>
              <a:rPr lang="en-US">
                <a:solidFill>
                  <a:srgbClr val="C00000"/>
                </a:solidFill>
                <a:cs typeface="Times New Roman" pitchFamily="18" charset="0"/>
              </a:rPr>
              <a:t>  </a:t>
            </a:r>
            <a:r>
              <a:rPr lang="ru-RU">
                <a:solidFill>
                  <a:srgbClr val="C00000"/>
                </a:solidFill>
                <a:cs typeface="Times New Roman" pitchFamily="18" charset="0"/>
              </a:rPr>
              <a:t>строительства на произвольный период времени;</a:t>
            </a:r>
          </a:p>
          <a:p>
            <a:pPr marL="1258888" algn="just" eaLnBrk="0" hangingPunct="0">
              <a:buFontTx/>
              <a:buChar char="•"/>
              <a:tabLst>
                <a:tab pos="638175" algn="l"/>
              </a:tabLst>
            </a:pPr>
            <a:r>
              <a:rPr lang="en-US">
                <a:solidFill>
                  <a:srgbClr val="C00000"/>
                </a:solidFill>
                <a:cs typeface="Times New Roman" pitchFamily="18" charset="0"/>
              </a:rPr>
              <a:t> </a:t>
            </a:r>
            <a:r>
              <a:rPr lang="ru-RU">
                <a:solidFill>
                  <a:srgbClr val="C00000"/>
                </a:solidFill>
                <a:cs typeface="Times New Roman" pitchFamily="18" charset="0"/>
              </a:rPr>
              <a:t>Формирование заявок на закупку неучтенных потребностей и</a:t>
            </a:r>
          </a:p>
          <a:p>
            <a:pPr marL="1258888" algn="just" eaLnBrk="0" hangingPunct="0">
              <a:tabLst>
                <a:tab pos="638175" algn="l"/>
              </a:tabLst>
            </a:pPr>
            <a:r>
              <a:rPr lang="ru-RU">
                <a:solidFill>
                  <a:srgbClr val="C00000"/>
                </a:solidFill>
                <a:cs typeface="Times New Roman" pitchFamily="18" charset="0"/>
              </a:rPr>
              <a:t> автоматическое </a:t>
            </a:r>
            <a:r>
              <a:rPr lang="en-US">
                <a:solidFill>
                  <a:srgbClr val="C00000"/>
                </a:solidFill>
                <a:cs typeface="Times New Roman" pitchFamily="18" charset="0"/>
              </a:rPr>
              <a:t> </a:t>
            </a:r>
            <a:r>
              <a:rPr lang="ru-RU">
                <a:solidFill>
                  <a:srgbClr val="C00000"/>
                </a:solidFill>
                <a:cs typeface="Times New Roman" pitchFamily="18" charset="0"/>
              </a:rPr>
              <a:t>формирование поступлений по ним;</a:t>
            </a:r>
          </a:p>
          <a:p>
            <a:pPr marL="1258888" algn="just" eaLnBrk="0" hangingPunct="0">
              <a:buFontTx/>
              <a:buChar char="•"/>
              <a:tabLst>
                <a:tab pos="638175" algn="l"/>
              </a:tabLst>
            </a:pPr>
            <a:r>
              <a:rPr lang="en-US">
                <a:solidFill>
                  <a:srgbClr val="C00000"/>
                </a:solidFill>
                <a:cs typeface="Times New Roman" pitchFamily="18" charset="0"/>
              </a:rPr>
              <a:t> </a:t>
            </a:r>
            <a:r>
              <a:rPr lang="ru-RU">
                <a:solidFill>
                  <a:srgbClr val="C00000"/>
                </a:solidFill>
                <a:cs typeface="Times New Roman" pitchFamily="18" charset="0"/>
              </a:rPr>
              <a:t>Анализ выполненных и просроченных заказов и их закрытие;  </a:t>
            </a:r>
          </a:p>
          <a:p>
            <a:pPr marL="1258888" algn="just" eaLnBrk="0" hangingPunct="0">
              <a:buFontTx/>
              <a:buChar char="•"/>
              <a:tabLst>
                <a:tab pos="638175" algn="l"/>
              </a:tabLst>
            </a:pPr>
            <a:r>
              <a:rPr lang="en-US">
                <a:solidFill>
                  <a:srgbClr val="C00000"/>
                </a:solidFill>
                <a:cs typeface="Times New Roman" pitchFamily="18" charset="0"/>
              </a:rPr>
              <a:t> </a:t>
            </a:r>
            <a:r>
              <a:rPr lang="ru-RU">
                <a:solidFill>
                  <a:srgbClr val="C00000"/>
                </a:solidFill>
                <a:cs typeface="Times New Roman" pitchFamily="18" charset="0"/>
              </a:rPr>
              <a:t>Формирование отчетов для получения информации по номенклатурным позициям отображенных в заказах.</a:t>
            </a:r>
          </a:p>
        </p:txBody>
      </p:sp>
      <p:pic>
        <p:nvPicPr>
          <p:cNvPr id="52225" name="Picture 1"/>
          <p:cNvPicPr>
            <a:picLocks noChangeAspect="1" noChangeArrowheads="1"/>
          </p:cNvPicPr>
          <p:nvPr/>
        </p:nvPicPr>
        <p:blipFill>
          <a:blip r:embed="rId3"/>
          <a:srcRect/>
          <a:stretch>
            <a:fillRect/>
          </a:stretch>
        </p:blipFill>
        <p:spPr bwMode="auto">
          <a:xfrm>
            <a:off x="519113" y="1373188"/>
            <a:ext cx="971550" cy="847725"/>
          </a:xfrm>
          <a:prstGeom prst="rect">
            <a:avLst/>
          </a:prstGeom>
          <a:ln w="19050" cap="sq">
            <a:solidFill>
              <a:srgbClr val="C00000"/>
            </a:solidFill>
            <a:prstDash val="solid"/>
            <a:miter lim="800000"/>
          </a:ln>
          <a:effectLst>
            <a:outerShdw blurRad="50800" dist="38100" dir="2700000" algn="tl" rotWithShape="0">
              <a:srgbClr val="000000">
                <a:alpha val="43000"/>
              </a:srgbClr>
            </a:outerShdw>
          </a:effectLst>
        </p:spPr>
      </p:pic>
      <p:pic>
        <p:nvPicPr>
          <p:cNvPr id="8" name="Picture 2"/>
          <p:cNvPicPr>
            <a:picLocks noChangeAspect="1" noChangeArrowheads="1"/>
          </p:cNvPicPr>
          <p:nvPr/>
        </p:nvPicPr>
        <p:blipFill>
          <a:blip r:embed="rId4"/>
          <a:srcRect/>
          <a:stretch>
            <a:fillRect/>
          </a:stretch>
        </p:blipFill>
        <p:spPr bwMode="auto">
          <a:xfrm>
            <a:off x="7064375" y="4632325"/>
            <a:ext cx="1028700" cy="847725"/>
          </a:xfrm>
          <a:prstGeom prst="rect">
            <a:avLst/>
          </a:prstGeom>
          <a:ln w="19050" cap="sq">
            <a:solidFill>
              <a:srgbClr val="C00000"/>
            </a:solidFill>
            <a:prstDash val="solid"/>
            <a:miter lim="800000"/>
          </a:ln>
          <a:effectLst>
            <a:outerShdw blurRad="50800" dist="38100" dir="2700000" algn="tl" rotWithShape="0">
              <a:srgbClr val="000000">
                <a:alpha val="43000"/>
              </a:srgbClr>
            </a:outerShdw>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52225"/>
                                        </p:tgtEl>
                                        <p:attrNameLst>
                                          <p:attrName>style.visibility</p:attrName>
                                        </p:attrNameLst>
                                      </p:cBhvr>
                                      <p:to>
                                        <p:strVal val="visible"/>
                                      </p:to>
                                    </p:set>
                                    <p:animEffect transition="in" filter="fade">
                                      <p:cBhvr>
                                        <p:cTn id="7" dur="1000"/>
                                        <p:tgtEl>
                                          <p:spTgt spid="52225"/>
                                        </p:tgtEl>
                                      </p:cBhvr>
                                    </p:animEffect>
                                    <p:anim calcmode="lin" valueType="num">
                                      <p:cBhvr>
                                        <p:cTn id="8" dur="1000" fill="hold"/>
                                        <p:tgtEl>
                                          <p:spTgt spid="52225"/>
                                        </p:tgtEl>
                                        <p:attrNameLst>
                                          <p:attrName>ppt_x</p:attrName>
                                        </p:attrNameLst>
                                      </p:cBhvr>
                                      <p:tavLst>
                                        <p:tav tm="0">
                                          <p:val>
                                            <p:strVal val="#ppt_x"/>
                                          </p:val>
                                        </p:tav>
                                        <p:tav tm="100000">
                                          <p:val>
                                            <p:strVal val="#ppt_x"/>
                                          </p:val>
                                        </p:tav>
                                      </p:tavLst>
                                    </p:anim>
                                    <p:anim calcmode="lin" valueType="num">
                                      <p:cBhvr>
                                        <p:cTn id="9" dur="1000" fill="hold"/>
                                        <p:tgtEl>
                                          <p:spTgt spid="5222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7" presetClass="entr" presetSubtype="0" fill="hold" nodeType="afterEffect">
                                  <p:stCondLst>
                                    <p:cond delay="0"/>
                                  </p:stCondLst>
                                  <p:childTnLst>
                                    <p:set>
                                      <p:cBhvr>
                                        <p:cTn id="12" dur="1" fill="hold">
                                          <p:stCondLst>
                                            <p:cond delay="0"/>
                                          </p:stCondLst>
                                        </p:cTn>
                                        <p:tgtEl>
                                          <p:spTgt spid="105473">
                                            <p:txEl>
                                              <p:pRg st="0" end="0"/>
                                            </p:txEl>
                                          </p:spTgt>
                                        </p:tgtEl>
                                        <p:attrNameLst>
                                          <p:attrName>style.visibility</p:attrName>
                                        </p:attrNameLst>
                                      </p:cBhvr>
                                      <p:to>
                                        <p:strVal val="visible"/>
                                      </p:to>
                                    </p:set>
                                    <p:animEffect transition="in" filter="fade">
                                      <p:cBhvr>
                                        <p:cTn id="13" dur="1000"/>
                                        <p:tgtEl>
                                          <p:spTgt spid="105473">
                                            <p:txEl>
                                              <p:pRg st="0" end="0"/>
                                            </p:txEl>
                                          </p:spTgt>
                                        </p:tgtEl>
                                      </p:cBhvr>
                                    </p:animEffect>
                                    <p:anim calcmode="lin" valueType="num">
                                      <p:cBhvr>
                                        <p:cTn id="14" dur="1000" fill="hold"/>
                                        <p:tgtEl>
                                          <p:spTgt spid="105473">
                                            <p:txEl>
                                              <p:pRg st="0" end="0"/>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105473">
                                            <p:txEl>
                                              <p:pRg st="0" end="0"/>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05473">
                                            <p:txEl>
                                              <p:pRg st="0" end="0"/>
                                            </p:txEl>
                                          </p:spTgt>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105473">
                                            <p:txEl>
                                              <p:pRg st="1" end="1"/>
                                            </p:txEl>
                                          </p:spTgt>
                                        </p:tgtEl>
                                        <p:attrNameLst>
                                          <p:attrName>style.visibility</p:attrName>
                                        </p:attrNameLst>
                                      </p:cBhvr>
                                      <p:to>
                                        <p:strVal val="visible"/>
                                      </p:to>
                                    </p:set>
                                    <p:animEffect transition="in" filter="fade">
                                      <p:cBhvr>
                                        <p:cTn id="19" dur="1000"/>
                                        <p:tgtEl>
                                          <p:spTgt spid="105473">
                                            <p:txEl>
                                              <p:pRg st="1" end="1"/>
                                            </p:txEl>
                                          </p:spTgt>
                                        </p:tgtEl>
                                      </p:cBhvr>
                                    </p:animEffect>
                                    <p:anim calcmode="lin" valueType="num">
                                      <p:cBhvr>
                                        <p:cTn id="20" dur="1000" fill="hold"/>
                                        <p:tgtEl>
                                          <p:spTgt spid="105473">
                                            <p:txEl>
                                              <p:pRg st="1" end="1"/>
                                            </p:txEl>
                                          </p:spTgt>
                                        </p:tgtEl>
                                        <p:attrNameLst>
                                          <p:attrName>ppt_x</p:attrName>
                                        </p:attrNameLst>
                                      </p:cBhvr>
                                      <p:tavLst>
                                        <p:tav tm="0">
                                          <p:val>
                                            <p:strVal val="#ppt_x"/>
                                          </p:val>
                                        </p:tav>
                                        <p:tav tm="100000">
                                          <p:val>
                                            <p:strVal val="#ppt_x"/>
                                          </p:val>
                                        </p:tav>
                                      </p:tavLst>
                                    </p:anim>
                                    <p:anim calcmode="lin" valueType="num">
                                      <p:cBhvr>
                                        <p:cTn id="21" dur="900" decel="100000" fill="hold"/>
                                        <p:tgtEl>
                                          <p:spTgt spid="105473">
                                            <p:txEl>
                                              <p:pRg st="1" end="1"/>
                                            </p:txEl>
                                          </p:spTgt>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105473">
                                            <p:txEl>
                                              <p:pRg st="1" end="1"/>
                                            </p:txEl>
                                          </p:spTgt>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0"/>
                                  </p:stCondLst>
                                  <p:childTnLst>
                                    <p:set>
                                      <p:cBhvr>
                                        <p:cTn id="24" dur="1" fill="hold">
                                          <p:stCondLst>
                                            <p:cond delay="0"/>
                                          </p:stCondLst>
                                        </p:cTn>
                                        <p:tgtEl>
                                          <p:spTgt spid="105473">
                                            <p:txEl>
                                              <p:pRg st="2" end="2"/>
                                            </p:txEl>
                                          </p:spTgt>
                                        </p:tgtEl>
                                        <p:attrNameLst>
                                          <p:attrName>style.visibility</p:attrName>
                                        </p:attrNameLst>
                                      </p:cBhvr>
                                      <p:to>
                                        <p:strVal val="visible"/>
                                      </p:to>
                                    </p:set>
                                    <p:animEffect transition="in" filter="fade">
                                      <p:cBhvr>
                                        <p:cTn id="25" dur="1000"/>
                                        <p:tgtEl>
                                          <p:spTgt spid="105473">
                                            <p:txEl>
                                              <p:pRg st="2" end="2"/>
                                            </p:txEl>
                                          </p:spTgt>
                                        </p:tgtEl>
                                      </p:cBhvr>
                                    </p:animEffect>
                                    <p:anim calcmode="lin" valueType="num">
                                      <p:cBhvr>
                                        <p:cTn id="26" dur="1000" fill="hold"/>
                                        <p:tgtEl>
                                          <p:spTgt spid="105473">
                                            <p:txEl>
                                              <p:pRg st="2" end="2"/>
                                            </p:txEl>
                                          </p:spTgt>
                                        </p:tgtEl>
                                        <p:attrNameLst>
                                          <p:attrName>ppt_x</p:attrName>
                                        </p:attrNameLst>
                                      </p:cBhvr>
                                      <p:tavLst>
                                        <p:tav tm="0">
                                          <p:val>
                                            <p:strVal val="#ppt_x"/>
                                          </p:val>
                                        </p:tav>
                                        <p:tav tm="100000">
                                          <p:val>
                                            <p:strVal val="#ppt_x"/>
                                          </p:val>
                                        </p:tav>
                                      </p:tavLst>
                                    </p:anim>
                                    <p:anim calcmode="lin" valueType="num">
                                      <p:cBhvr>
                                        <p:cTn id="27" dur="900" decel="100000" fill="hold"/>
                                        <p:tgtEl>
                                          <p:spTgt spid="105473">
                                            <p:txEl>
                                              <p:pRg st="2" end="2"/>
                                            </p:txEl>
                                          </p:spTgt>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105473">
                                            <p:txEl>
                                              <p:pRg st="2" end="2"/>
                                            </p:txEl>
                                          </p:spTgt>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0"/>
                                  </p:stCondLst>
                                  <p:childTnLst>
                                    <p:set>
                                      <p:cBhvr>
                                        <p:cTn id="30" dur="1" fill="hold">
                                          <p:stCondLst>
                                            <p:cond delay="0"/>
                                          </p:stCondLst>
                                        </p:cTn>
                                        <p:tgtEl>
                                          <p:spTgt spid="105473">
                                            <p:txEl>
                                              <p:pRg st="3" end="3"/>
                                            </p:txEl>
                                          </p:spTgt>
                                        </p:tgtEl>
                                        <p:attrNameLst>
                                          <p:attrName>style.visibility</p:attrName>
                                        </p:attrNameLst>
                                      </p:cBhvr>
                                      <p:to>
                                        <p:strVal val="visible"/>
                                      </p:to>
                                    </p:set>
                                    <p:animEffect transition="in" filter="fade">
                                      <p:cBhvr>
                                        <p:cTn id="31" dur="1000"/>
                                        <p:tgtEl>
                                          <p:spTgt spid="105473">
                                            <p:txEl>
                                              <p:pRg st="3" end="3"/>
                                            </p:txEl>
                                          </p:spTgt>
                                        </p:tgtEl>
                                      </p:cBhvr>
                                    </p:animEffect>
                                    <p:anim calcmode="lin" valueType="num">
                                      <p:cBhvr>
                                        <p:cTn id="32" dur="1000" fill="hold"/>
                                        <p:tgtEl>
                                          <p:spTgt spid="105473">
                                            <p:txEl>
                                              <p:pRg st="3" end="3"/>
                                            </p:txEl>
                                          </p:spTgt>
                                        </p:tgtEl>
                                        <p:attrNameLst>
                                          <p:attrName>ppt_x</p:attrName>
                                        </p:attrNameLst>
                                      </p:cBhvr>
                                      <p:tavLst>
                                        <p:tav tm="0">
                                          <p:val>
                                            <p:strVal val="#ppt_x"/>
                                          </p:val>
                                        </p:tav>
                                        <p:tav tm="100000">
                                          <p:val>
                                            <p:strVal val="#ppt_x"/>
                                          </p:val>
                                        </p:tav>
                                      </p:tavLst>
                                    </p:anim>
                                    <p:anim calcmode="lin" valueType="num">
                                      <p:cBhvr>
                                        <p:cTn id="33" dur="900" decel="100000" fill="hold"/>
                                        <p:tgtEl>
                                          <p:spTgt spid="105473">
                                            <p:txEl>
                                              <p:pRg st="3" end="3"/>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105473">
                                            <p:txEl>
                                              <p:pRg st="3" end="3"/>
                                            </p:txEl>
                                          </p:spTgt>
                                        </p:tgtEl>
                                        <p:attrNameLst>
                                          <p:attrName>ppt_y</p:attrName>
                                        </p:attrNameLst>
                                      </p:cBhvr>
                                      <p:tavLst>
                                        <p:tav tm="0">
                                          <p:val>
                                            <p:strVal val="#ppt_y-.03"/>
                                          </p:val>
                                        </p:tav>
                                        <p:tav tm="100000">
                                          <p:val>
                                            <p:strVal val="#ppt_y"/>
                                          </p:val>
                                        </p:tav>
                                      </p:tavLst>
                                    </p:anim>
                                  </p:childTnLst>
                                </p:cTn>
                              </p:par>
                              <p:par>
                                <p:cTn id="35" presetID="37" presetClass="entr" presetSubtype="0" fill="hold" nodeType="withEffect">
                                  <p:stCondLst>
                                    <p:cond delay="0"/>
                                  </p:stCondLst>
                                  <p:childTnLst>
                                    <p:set>
                                      <p:cBhvr>
                                        <p:cTn id="36" dur="1" fill="hold">
                                          <p:stCondLst>
                                            <p:cond delay="0"/>
                                          </p:stCondLst>
                                        </p:cTn>
                                        <p:tgtEl>
                                          <p:spTgt spid="105473">
                                            <p:txEl>
                                              <p:pRg st="4" end="4"/>
                                            </p:txEl>
                                          </p:spTgt>
                                        </p:tgtEl>
                                        <p:attrNameLst>
                                          <p:attrName>style.visibility</p:attrName>
                                        </p:attrNameLst>
                                      </p:cBhvr>
                                      <p:to>
                                        <p:strVal val="visible"/>
                                      </p:to>
                                    </p:set>
                                    <p:animEffect transition="in" filter="fade">
                                      <p:cBhvr>
                                        <p:cTn id="37" dur="1000"/>
                                        <p:tgtEl>
                                          <p:spTgt spid="105473">
                                            <p:txEl>
                                              <p:pRg st="4" end="4"/>
                                            </p:txEl>
                                          </p:spTgt>
                                        </p:tgtEl>
                                      </p:cBhvr>
                                    </p:animEffect>
                                    <p:anim calcmode="lin" valueType="num">
                                      <p:cBhvr>
                                        <p:cTn id="38" dur="1000" fill="hold"/>
                                        <p:tgtEl>
                                          <p:spTgt spid="105473">
                                            <p:txEl>
                                              <p:pRg st="4" end="4"/>
                                            </p:txEl>
                                          </p:spTgt>
                                        </p:tgtEl>
                                        <p:attrNameLst>
                                          <p:attrName>ppt_x</p:attrName>
                                        </p:attrNameLst>
                                      </p:cBhvr>
                                      <p:tavLst>
                                        <p:tav tm="0">
                                          <p:val>
                                            <p:strVal val="#ppt_x"/>
                                          </p:val>
                                        </p:tav>
                                        <p:tav tm="100000">
                                          <p:val>
                                            <p:strVal val="#ppt_x"/>
                                          </p:val>
                                        </p:tav>
                                      </p:tavLst>
                                    </p:anim>
                                    <p:anim calcmode="lin" valueType="num">
                                      <p:cBhvr>
                                        <p:cTn id="39" dur="900" decel="100000" fill="hold"/>
                                        <p:tgtEl>
                                          <p:spTgt spid="105473">
                                            <p:txEl>
                                              <p:pRg st="4" end="4"/>
                                            </p:txEl>
                                          </p:spTgt>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105473">
                                            <p:txEl>
                                              <p:pRg st="4" end="4"/>
                                            </p:txEl>
                                          </p:spTgt>
                                        </p:tgtEl>
                                        <p:attrNameLst>
                                          <p:attrName>ppt_y</p:attrName>
                                        </p:attrNameLst>
                                      </p:cBhvr>
                                      <p:tavLst>
                                        <p:tav tm="0">
                                          <p:val>
                                            <p:strVal val="#ppt_y-.03"/>
                                          </p:val>
                                        </p:tav>
                                        <p:tav tm="100000">
                                          <p:val>
                                            <p:strVal val="#ppt_y"/>
                                          </p:val>
                                        </p:tav>
                                      </p:tavLst>
                                    </p:anim>
                                  </p:childTnLst>
                                </p:cTn>
                              </p:par>
                              <p:par>
                                <p:cTn id="41" presetID="37" presetClass="entr" presetSubtype="0" fill="hold" nodeType="withEffect">
                                  <p:stCondLst>
                                    <p:cond delay="0"/>
                                  </p:stCondLst>
                                  <p:childTnLst>
                                    <p:set>
                                      <p:cBhvr>
                                        <p:cTn id="42" dur="1" fill="hold">
                                          <p:stCondLst>
                                            <p:cond delay="0"/>
                                          </p:stCondLst>
                                        </p:cTn>
                                        <p:tgtEl>
                                          <p:spTgt spid="105473">
                                            <p:txEl>
                                              <p:pRg st="5" end="5"/>
                                            </p:txEl>
                                          </p:spTgt>
                                        </p:tgtEl>
                                        <p:attrNameLst>
                                          <p:attrName>style.visibility</p:attrName>
                                        </p:attrNameLst>
                                      </p:cBhvr>
                                      <p:to>
                                        <p:strVal val="visible"/>
                                      </p:to>
                                    </p:set>
                                    <p:animEffect transition="in" filter="fade">
                                      <p:cBhvr>
                                        <p:cTn id="43" dur="1000"/>
                                        <p:tgtEl>
                                          <p:spTgt spid="105473">
                                            <p:txEl>
                                              <p:pRg st="5" end="5"/>
                                            </p:txEl>
                                          </p:spTgt>
                                        </p:tgtEl>
                                      </p:cBhvr>
                                    </p:animEffect>
                                    <p:anim calcmode="lin" valueType="num">
                                      <p:cBhvr>
                                        <p:cTn id="44" dur="1000" fill="hold"/>
                                        <p:tgtEl>
                                          <p:spTgt spid="105473">
                                            <p:txEl>
                                              <p:pRg st="5" end="5"/>
                                            </p:txEl>
                                          </p:spTgt>
                                        </p:tgtEl>
                                        <p:attrNameLst>
                                          <p:attrName>ppt_x</p:attrName>
                                        </p:attrNameLst>
                                      </p:cBhvr>
                                      <p:tavLst>
                                        <p:tav tm="0">
                                          <p:val>
                                            <p:strVal val="#ppt_x"/>
                                          </p:val>
                                        </p:tav>
                                        <p:tav tm="100000">
                                          <p:val>
                                            <p:strVal val="#ppt_x"/>
                                          </p:val>
                                        </p:tav>
                                      </p:tavLst>
                                    </p:anim>
                                    <p:anim calcmode="lin" valueType="num">
                                      <p:cBhvr>
                                        <p:cTn id="45" dur="900" decel="100000" fill="hold"/>
                                        <p:tgtEl>
                                          <p:spTgt spid="105473">
                                            <p:txEl>
                                              <p:pRg st="5" end="5"/>
                                            </p:txEl>
                                          </p:spTgt>
                                        </p:tgtEl>
                                        <p:attrNameLst>
                                          <p:attrName>ppt_y</p:attrName>
                                        </p:attrNameLst>
                                      </p:cBhvr>
                                      <p:tavLst>
                                        <p:tav tm="0">
                                          <p:val>
                                            <p:strVal val="#ppt_y+1"/>
                                          </p:val>
                                        </p:tav>
                                        <p:tav tm="100000">
                                          <p:val>
                                            <p:strVal val="#ppt_y-.03"/>
                                          </p:val>
                                        </p:tav>
                                      </p:tavLst>
                                    </p:anim>
                                    <p:anim calcmode="lin" valueType="num">
                                      <p:cBhvr>
                                        <p:cTn id="46" dur="100" accel="100000" fill="hold">
                                          <p:stCondLst>
                                            <p:cond delay="900"/>
                                          </p:stCondLst>
                                        </p:cTn>
                                        <p:tgtEl>
                                          <p:spTgt spid="105473">
                                            <p:txEl>
                                              <p:pRg st="5" end="5"/>
                                            </p:txEl>
                                          </p:spTgt>
                                        </p:tgtEl>
                                        <p:attrNameLst>
                                          <p:attrName>ppt_y</p:attrName>
                                        </p:attrNameLst>
                                      </p:cBhvr>
                                      <p:tavLst>
                                        <p:tav tm="0">
                                          <p:val>
                                            <p:strVal val="#ppt_y-.03"/>
                                          </p:val>
                                        </p:tav>
                                        <p:tav tm="100000">
                                          <p:val>
                                            <p:strVal val="#ppt_y"/>
                                          </p:val>
                                        </p:tav>
                                      </p:tavLst>
                                    </p:anim>
                                  </p:childTnLst>
                                </p:cTn>
                              </p:par>
                              <p:par>
                                <p:cTn id="47" presetID="37" presetClass="entr" presetSubtype="0" fill="hold" nodeType="withEffect">
                                  <p:stCondLst>
                                    <p:cond delay="0"/>
                                  </p:stCondLst>
                                  <p:childTnLst>
                                    <p:set>
                                      <p:cBhvr>
                                        <p:cTn id="48" dur="1" fill="hold">
                                          <p:stCondLst>
                                            <p:cond delay="0"/>
                                          </p:stCondLst>
                                        </p:cTn>
                                        <p:tgtEl>
                                          <p:spTgt spid="105473">
                                            <p:txEl>
                                              <p:pRg st="6" end="6"/>
                                            </p:txEl>
                                          </p:spTgt>
                                        </p:tgtEl>
                                        <p:attrNameLst>
                                          <p:attrName>style.visibility</p:attrName>
                                        </p:attrNameLst>
                                      </p:cBhvr>
                                      <p:to>
                                        <p:strVal val="visible"/>
                                      </p:to>
                                    </p:set>
                                    <p:animEffect transition="in" filter="fade">
                                      <p:cBhvr>
                                        <p:cTn id="49" dur="1000"/>
                                        <p:tgtEl>
                                          <p:spTgt spid="105473">
                                            <p:txEl>
                                              <p:pRg st="6" end="6"/>
                                            </p:txEl>
                                          </p:spTgt>
                                        </p:tgtEl>
                                      </p:cBhvr>
                                    </p:animEffect>
                                    <p:anim calcmode="lin" valueType="num">
                                      <p:cBhvr>
                                        <p:cTn id="50" dur="1000" fill="hold"/>
                                        <p:tgtEl>
                                          <p:spTgt spid="105473">
                                            <p:txEl>
                                              <p:pRg st="6" end="6"/>
                                            </p:txEl>
                                          </p:spTgt>
                                        </p:tgtEl>
                                        <p:attrNameLst>
                                          <p:attrName>ppt_x</p:attrName>
                                        </p:attrNameLst>
                                      </p:cBhvr>
                                      <p:tavLst>
                                        <p:tav tm="0">
                                          <p:val>
                                            <p:strVal val="#ppt_x"/>
                                          </p:val>
                                        </p:tav>
                                        <p:tav tm="100000">
                                          <p:val>
                                            <p:strVal val="#ppt_x"/>
                                          </p:val>
                                        </p:tav>
                                      </p:tavLst>
                                    </p:anim>
                                    <p:anim calcmode="lin" valueType="num">
                                      <p:cBhvr>
                                        <p:cTn id="51" dur="900" decel="100000" fill="hold"/>
                                        <p:tgtEl>
                                          <p:spTgt spid="105473">
                                            <p:txEl>
                                              <p:pRg st="6" end="6"/>
                                            </p:txEl>
                                          </p:spTgt>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105473">
                                            <p:txEl>
                                              <p:pRg st="6" end="6"/>
                                            </p:txEl>
                                          </p:spTgt>
                                        </p:tgtEl>
                                        <p:attrNameLst>
                                          <p:attrName>ppt_y</p:attrName>
                                        </p:attrNameLst>
                                      </p:cBhvr>
                                      <p:tavLst>
                                        <p:tav tm="0">
                                          <p:val>
                                            <p:strVal val="#ppt_y-.03"/>
                                          </p:val>
                                        </p:tav>
                                        <p:tav tm="100000">
                                          <p:val>
                                            <p:strVal val="#ppt_y"/>
                                          </p:val>
                                        </p:tav>
                                      </p:tavLst>
                                    </p:anim>
                                  </p:childTnLst>
                                </p:cTn>
                              </p:par>
                              <p:par>
                                <p:cTn id="53" presetID="37" presetClass="entr" presetSubtype="0" fill="hold" nodeType="withEffect">
                                  <p:stCondLst>
                                    <p:cond delay="0"/>
                                  </p:stCondLst>
                                  <p:childTnLst>
                                    <p:set>
                                      <p:cBhvr>
                                        <p:cTn id="54" dur="1" fill="hold">
                                          <p:stCondLst>
                                            <p:cond delay="0"/>
                                          </p:stCondLst>
                                        </p:cTn>
                                        <p:tgtEl>
                                          <p:spTgt spid="105473">
                                            <p:txEl>
                                              <p:pRg st="7" end="7"/>
                                            </p:txEl>
                                          </p:spTgt>
                                        </p:tgtEl>
                                        <p:attrNameLst>
                                          <p:attrName>style.visibility</p:attrName>
                                        </p:attrNameLst>
                                      </p:cBhvr>
                                      <p:to>
                                        <p:strVal val="visible"/>
                                      </p:to>
                                    </p:set>
                                    <p:animEffect transition="in" filter="fade">
                                      <p:cBhvr>
                                        <p:cTn id="55" dur="1000"/>
                                        <p:tgtEl>
                                          <p:spTgt spid="105473">
                                            <p:txEl>
                                              <p:pRg st="7" end="7"/>
                                            </p:txEl>
                                          </p:spTgt>
                                        </p:tgtEl>
                                      </p:cBhvr>
                                    </p:animEffect>
                                    <p:anim calcmode="lin" valueType="num">
                                      <p:cBhvr>
                                        <p:cTn id="56" dur="1000" fill="hold"/>
                                        <p:tgtEl>
                                          <p:spTgt spid="105473">
                                            <p:txEl>
                                              <p:pRg st="7" end="7"/>
                                            </p:txEl>
                                          </p:spTgt>
                                        </p:tgtEl>
                                        <p:attrNameLst>
                                          <p:attrName>ppt_x</p:attrName>
                                        </p:attrNameLst>
                                      </p:cBhvr>
                                      <p:tavLst>
                                        <p:tav tm="0">
                                          <p:val>
                                            <p:strVal val="#ppt_x"/>
                                          </p:val>
                                        </p:tav>
                                        <p:tav tm="100000">
                                          <p:val>
                                            <p:strVal val="#ppt_x"/>
                                          </p:val>
                                        </p:tav>
                                      </p:tavLst>
                                    </p:anim>
                                    <p:anim calcmode="lin" valueType="num">
                                      <p:cBhvr>
                                        <p:cTn id="57" dur="900" decel="100000" fill="hold"/>
                                        <p:tgtEl>
                                          <p:spTgt spid="105473">
                                            <p:txEl>
                                              <p:pRg st="7" end="7"/>
                                            </p:txEl>
                                          </p:spTgt>
                                        </p:tgtEl>
                                        <p:attrNameLst>
                                          <p:attrName>ppt_y</p:attrName>
                                        </p:attrNameLst>
                                      </p:cBhvr>
                                      <p:tavLst>
                                        <p:tav tm="0">
                                          <p:val>
                                            <p:strVal val="#ppt_y+1"/>
                                          </p:val>
                                        </p:tav>
                                        <p:tav tm="100000">
                                          <p:val>
                                            <p:strVal val="#ppt_y-.03"/>
                                          </p:val>
                                        </p:tav>
                                      </p:tavLst>
                                    </p:anim>
                                    <p:anim calcmode="lin" valueType="num">
                                      <p:cBhvr>
                                        <p:cTn id="58" dur="100" accel="100000" fill="hold">
                                          <p:stCondLst>
                                            <p:cond delay="900"/>
                                          </p:stCondLst>
                                        </p:cTn>
                                        <p:tgtEl>
                                          <p:spTgt spid="105473">
                                            <p:txEl>
                                              <p:pRg st="7" end="7"/>
                                            </p:txEl>
                                          </p:spTgt>
                                        </p:tgtEl>
                                        <p:attrNameLst>
                                          <p:attrName>ppt_y</p:attrName>
                                        </p:attrNameLst>
                                      </p:cBhvr>
                                      <p:tavLst>
                                        <p:tav tm="0">
                                          <p:val>
                                            <p:strVal val="#ppt_y-.03"/>
                                          </p:val>
                                        </p:tav>
                                        <p:tav tm="100000">
                                          <p:val>
                                            <p:strVal val="#ppt_y"/>
                                          </p:val>
                                        </p:tav>
                                      </p:tavLst>
                                    </p:anim>
                                  </p:childTnLst>
                                </p:cTn>
                              </p:par>
                              <p:par>
                                <p:cTn id="59" presetID="37" presetClass="entr" presetSubtype="0" fill="hold" nodeType="withEffect">
                                  <p:stCondLst>
                                    <p:cond delay="0"/>
                                  </p:stCondLst>
                                  <p:childTnLst>
                                    <p:set>
                                      <p:cBhvr>
                                        <p:cTn id="60" dur="1" fill="hold">
                                          <p:stCondLst>
                                            <p:cond delay="0"/>
                                          </p:stCondLst>
                                        </p:cTn>
                                        <p:tgtEl>
                                          <p:spTgt spid="105473">
                                            <p:txEl>
                                              <p:pRg st="10" end="10"/>
                                            </p:txEl>
                                          </p:spTgt>
                                        </p:tgtEl>
                                        <p:attrNameLst>
                                          <p:attrName>style.visibility</p:attrName>
                                        </p:attrNameLst>
                                      </p:cBhvr>
                                      <p:to>
                                        <p:strVal val="visible"/>
                                      </p:to>
                                    </p:set>
                                    <p:animEffect transition="in" filter="fade">
                                      <p:cBhvr>
                                        <p:cTn id="61" dur="1000"/>
                                        <p:tgtEl>
                                          <p:spTgt spid="105473">
                                            <p:txEl>
                                              <p:pRg st="10" end="10"/>
                                            </p:txEl>
                                          </p:spTgt>
                                        </p:tgtEl>
                                      </p:cBhvr>
                                    </p:animEffect>
                                    <p:anim calcmode="lin" valueType="num">
                                      <p:cBhvr>
                                        <p:cTn id="62" dur="1000" fill="hold"/>
                                        <p:tgtEl>
                                          <p:spTgt spid="105473">
                                            <p:txEl>
                                              <p:pRg st="10" end="10"/>
                                            </p:txEl>
                                          </p:spTgt>
                                        </p:tgtEl>
                                        <p:attrNameLst>
                                          <p:attrName>ppt_x</p:attrName>
                                        </p:attrNameLst>
                                      </p:cBhvr>
                                      <p:tavLst>
                                        <p:tav tm="0">
                                          <p:val>
                                            <p:strVal val="#ppt_x"/>
                                          </p:val>
                                        </p:tav>
                                        <p:tav tm="100000">
                                          <p:val>
                                            <p:strVal val="#ppt_x"/>
                                          </p:val>
                                        </p:tav>
                                      </p:tavLst>
                                    </p:anim>
                                    <p:anim calcmode="lin" valueType="num">
                                      <p:cBhvr>
                                        <p:cTn id="63" dur="900" decel="100000" fill="hold"/>
                                        <p:tgtEl>
                                          <p:spTgt spid="105473">
                                            <p:txEl>
                                              <p:pRg st="10" end="10"/>
                                            </p:txEl>
                                          </p:spTgt>
                                        </p:tgtEl>
                                        <p:attrNameLst>
                                          <p:attrName>ppt_y</p:attrName>
                                        </p:attrNameLst>
                                      </p:cBhvr>
                                      <p:tavLst>
                                        <p:tav tm="0">
                                          <p:val>
                                            <p:strVal val="#ppt_y+1"/>
                                          </p:val>
                                        </p:tav>
                                        <p:tav tm="100000">
                                          <p:val>
                                            <p:strVal val="#ppt_y-.03"/>
                                          </p:val>
                                        </p:tav>
                                      </p:tavLst>
                                    </p:anim>
                                    <p:anim calcmode="lin" valueType="num">
                                      <p:cBhvr>
                                        <p:cTn id="64" dur="100" accel="100000" fill="hold">
                                          <p:stCondLst>
                                            <p:cond delay="900"/>
                                          </p:stCondLst>
                                        </p:cTn>
                                        <p:tgtEl>
                                          <p:spTgt spid="105473">
                                            <p:txEl>
                                              <p:pRg st="10" end="10"/>
                                            </p:txEl>
                                          </p:spTgt>
                                        </p:tgtEl>
                                        <p:attrNameLst>
                                          <p:attrName>ppt_y</p:attrName>
                                        </p:attrNameLst>
                                      </p:cBhvr>
                                      <p:tavLst>
                                        <p:tav tm="0">
                                          <p:val>
                                            <p:strVal val="#ppt_y-.03"/>
                                          </p:val>
                                        </p:tav>
                                        <p:tav tm="100000">
                                          <p:val>
                                            <p:strVal val="#ppt_y"/>
                                          </p:val>
                                        </p:tav>
                                      </p:tavLst>
                                    </p:anim>
                                  </p:childTnLst>
                                </p:cTn>
                              </p:par>
                              <p:par>
                                <p:cTn id="65" presetID="37" presetClass="entr" presetSubtype="0" fill="hold" nodeType="withEffect">
                                  <p:stCondLst>
                                    <p:cond delay="0"/>
                                  </p:stCondLst>
                                  <p:childTnLst>
                                    <p:set>
                                      <p:cBhvr>
                                        <p:cTn id="66" dur="1" fill="hold">
                                          <p:stCondLst>
                                            <p:cond delay="0"/>
                                          </p:stCondLst>
                                        </p:cTn>
                                        <p:tgtEl>
                                          <p:spTgt spid="105473">
                                            <p:txEl>
                                              <p:pRg st="11" end="11"/>
                                            </p:txEl>
                                          </p:spTgt>
                                        </p:tgtEl>
                                        <p:attrNameLst>
                                          <p:attrName>style.visibility</p:attrName>
                                        </p:attrNameLst>
                                      </p:cBhvr>
                                      <p:to>
                                        <p:strVal val="visible"/>
                                      </p:to>
                                    </p:set>
                                    <p:animEffect transition="in" filter="fade">
                                      <p:cBhvr>
                                        <p:cTn id="67" dur="1000"/>
                                        <p:tgtEl>
                                          <p:spTgt spid="105473">
                                            <p:txEl>
                                              <p:pRg st="11" end="11"/>
                                            </p:txEl>
                                          </p:spTgt>
                                        </p:tgtEl>
                                      </p:cBhvr>
                                    </p:animEffect>
                                    <p:anim calcmode="lin" valueType="num">
                                      <p:cBhvr>
                                        <p:cTn id="68" dur="1000" fill="hold"/>
                                        <p:tgtEl>
                                          <p:spTgt spid="105473">
                                            <p:txEl>
                                              <p:pRg st="11" end="11"/>
                                            </p:txEl>
                                          </p:spTgt>
                                        </p:tgtEl>
                                        <p:attrNameLst>
                                          <p:attrName>ppt_x</p:attrName>
                                        </p:attrNameLst>
                                      </p:cBhvr>
                                      <p:tavLst>
                                        <p:tav tm="0">
                                          <p:val>
                                            <p:strVal val="#ppt_x"/>
                                          </p:val>
                                        </p:tav>
                                        <p:tav tm="100000">
                                          <p:val>
                                            <p:strVal val="#ppt_x"/>
                                          </p:val>
                                        </p:tav>
                                      </p:tavLst>
                                    </p:anim>
                                    <p:anim calcmode="lin" valueType="num">
                                      <p:cBhvr>
                                        <p:cTn id="69" dur="900" decel="100000" fill="hold"/>
                                        <p:tgtEl>
                                          <p:spTgt spid="105473">
                                            <p:txEl>
                                              <p:pRg st="11" end="11"/>
                                            </p:txEl>
                                          </p:spTgt>
                                        </p:tgtEl>
                                        <p:attrNameLst>
                                          <p:attrName>ppt_y</p:attrName>
                                        </p:attrNameLst>
                                      </p:cBhvr>
                                      <p:tavLst>
                                        <p:tav tm="0">
                                          <p:val>
                                            <p:strVal val="#ppt_y+1"/>
                                          </p:val>
                                        </p:tav>
                                        <p:tav tm="100000">
                                          <p:val>
                                            <p:strVal val="#ppt_y-.03"/>
                                          </p:val>
                                        </p:tav>
                                      </p:tavLst>
                                    </p:anim>
                                    <p:anim calcmode="lin" valueType="num">
                                      <p:cBhvr>
                                        <p:cTn id="70" dur="100" accel="100000" fill="hold">
                                          <p:stCondLst>
                                            <p:cond delay="900"/>
                                          </p:stCondLst>
                                        </p:cTn>
                                        <p:tgtEl>
                                          <p:spTgt spid="105473">
                                            <p:txEl>
                                              <p:pRg st="11" end="11"/>
                                            </p:txEl>
                                          </p:spTgt>
                                        </p:tgtEl>
                                        <p:attrNameLst>
                                          <p:attrName>ppt_y</p:attrName>
                                        </p:attrNameLst>
                                      </p:cBhvr>
                                      <p:tavLst>
                                        <p:tav tm="0">
                                          <p:val>
                                            <p:strVal val="#ppt_y-.03"/>
                                          </p:val>
                                        </p:tav>
                                        <p:tav tm="100000">
                                          <p:val>
                                            <p:strVal val="#ppt_y"/>
                                          </p:val>
                                        </p:tav>
                                      </p:tavLst>
                                    </p:anim>
                                  </p:childTnLst>
                                </p:cTn>
                              </p:par>
                              <p:par>
                                <p:cTn id="71" presetID="37" presetClass="entr" presetSubtype="0" fill="hold" nodeType="withEffect">
                                  <p:stCondLst>
                                    <p:cond delay="0"/>
                                  </p:stCondLst>
                                  <p:childTnLst>
                                    <p:set>
                                      <p:cBhvr>
                                        <p:cTn id="72" dur="1" fill="hold">
                                          <p:stCondLst>
                                            <p:cond delay="0"/>
                                          </p:stCondLst>
                                        </p:cTn>
                                        <p:tgtEl>
                                          <p:spTgt spid="105473">
                                            <p:txEl>
                                              <p:pRg st="12" end="12"/>
                                            </p:txEl>
                                          </p:spTgt>
                                        </p:tgtEl>
                                        <p:attrNameLst>
                                          <p:attrName>style.visibility</p:attrName>
                                        </p:attrNameLst>
                                      </p:cBhvr>
                                      <p:to>
                                        <p:strVal val="visible"/>
                                      </p:to>
                                    </p:set>
                                    <p:animEffect transition="in" filter="fade">
                                      <p:cBhvr>
                                        <p:cTn id="73" dur="1000"/>
                                        <p:tgtEl>
                                          <p:spTgt spid="105473">
                                            <p:txEl>
                                              <p:pRg st="12" end="12"/>
                                            </p:txEl>
                                          </p:spTgt>
                                        </p:tgtEl>
                                      </p:cBhvr>
                                    </p:animEffect>
                                    <p:anim calcmode="lin" valueType="num">
                                      <p:cBhvr>
                                        <p:cTn id="74" dur="1000" fill="hold"/>
                                        <p:tgtEl>
                                          <p:spTgt spid="105473">
                                            <p:txEl>
                                              <p:pRg st="12" end="12"/>
                                            </p:txEl>
                                          </p:spTgt>
                                        </p:tgtEl>
                                        <p:attrNameLst>
                                          <p:attrName>ppt_x</p:attrName>
                                        </p:attrNameLst>
                                      </p:cBhvr>
                                      <p:tavLst>
                                        <p:tav tm="0">
                                          <p:val>
                                            <p:strVal val="#ppt_x"/>
                                          </p:val>
                                        </p:tav>
                                        <p:tav tm="100000">
                                          <p:val>
                                            <p:strVal val="#ppt_x"/>
                                          </p:val>
                                        </p:tav>
                                      </p:tavLst>
                                    </p:anim>
                                    <p:anim calcmode="lin" valueType="num">
                                      <p:cBhvr>
                                        <p:cTn id="75" dur="900" decel="100000" fill="hold"/>
                                        <p:tgtEl>
                                          <p:spTgt spid="105473">
                                            <p:txEl>
                                              <p:pRg st="12" end="12"/>
                                            </p:txEl>
                                          </p:spTgt>
                                        </p:tgtEl>
                                        <p:attrNameLst>
                                          <p:attrName>ppt_y</p:attrName>
                                        </p:attrNameLst>
                                      </p:cBhvr>
                                      <p:tavLst>
                                        <p:tav tm="0">
                                          <p:val>
                                            <p:strVal val="#ppt_y+1"/>
                                          </p:val>
                                        </p:tav>
                                        <p:tav tm="100000">
                                          <p:val>
                                            <p:strVal val="#ppt_y-.03"/>
                                          </p:val>
                                        </p:tav>
                                      </p:tavLst>
                                    </p:anim>
                                    <p:anim calcmode="lin" valueType="num">
                                      <p:cBhvr>
                                        <p:cTn id="76" dur="100" accel="100000" fill="hold">
                                          <p:stCondLst>
                                            <p:cond delay="900"/>
                                          </p:stCondLst>
                                        </p:cTn>
                                        <p:tgtEl>
                                          <p:spTgt spid="105473">
                                            <p:txEl>
                                              <p:pRg st="12" end="12"/>
                                            </p:txEl>
                                          </p:spTgt>
                                        </p:tgtEl>
                                        <p:attrNameLst>
                                          <p:attrName>ppt_y</p:attrName>
                                        </p:attrNameLst>
                                      </p:cBhvr>
                                      <p:tavLst>
                                        <p:tav tm="0">
                                          <p:val>
                                            <p:strVal val="#ppt_y-.03"/>
                                          </p:val>
                                        </p:tav>
                                        <p:tav tm="100000">
                                          <p:val>
                                            <p:strVal val="#ppt_y"/>
                                          </p:val>
                                        </p:tav>
                                      </p:tavLst>
                                    </p:anim>
                                  </p:childTnLst>
                                </p:cTn>
                              </p:par>
                              <p:par>
                                <p:cTn id="77" presetID="37" presetClass="entr" presetSubtype="0" fill="hold" nodeType="withEffect">
                                  <p:stCondLst>
                                    <p:cond delay="0"/>
                                  </p:stCondLst>
                                  <p:childTnLst>
                                    <p:set>
                                      <p:cBhvr>
                                        <p:cTn id="78" dur="1" fill="hold">
                                          <p:stCondLst>
                                            <p:cond delay="0"/>
                                          </p:stCondLst>
                                        </p:cTn>
                                        <p:tgtEl>
                                          <p:spTgt spid="105473">
                                            <p:txEl>
                                              <p:pRg st="13" end="13"/>
                                            </p:txEl>
                                          </p:spTgt>
                                        </p:tgtEl>
                                        <p:attrNameLst>
                                          <p:attrName>style.visibility</p:attrName>
                                        </p:attrNameLst>
                                      </p:cBhvr>
                                      <p:to>
                                        <p:strVal val="visible"/>
                                      </p:to>
                                    </p:set>
                                    <p:animEffect transition="in" filter="fade">
                                      <p:cBhvr>
                                        <p:cTn id="79" dur="1000"/>
                                        <p:tgtEl>
                                          <p:spTgt spid="105473">
                                            <p:txEl>
                                              <p:pRg st="13" end="13"/>
                                            </p:txEl>
                                          </p:spTgt>
                                        </p:tgtEl>
                                      </p:cBhvr>
                                    </p:animEffect>
                                    <p:anim calcmode="lin" valueType="num">
                                      <p:cBhvr>
                                        <p:cTn id="80" dur="1000" fill="hold"/>
                                        <p:tgtEl>
                                          <p:spTgt spid="105473">
                                            <p:txEl>
                                              <p:pRg st="13" end="13"/>
                                            </p:txEl>
                                          </p:spTgt>
                                        </p:tgtEl>
                                        <p:attrNameLst>
                                          <p:attrName>ppt_x</p:attrName>
                                        </p:attrNameLst>
                                      </p:cBhvr>
                                      <p:tavLst>
                                        <p:tav tm="0">
                                          <p:val>
                                            <p:strVal val="#ppt_x"/>
                                          </p:val>
                                        </p:tav>
                                        <p:tav tm="100000">
                                          <p:val>
                                            <p:strVal val="#ppt_x"/>
                                          </p:val>
                                        </p:tav>
                                      </p:tavLst>
                                    </p:anim>
                                    <p:anim calcmode="lin" valueType="num">
                                      <p:cBhvr>
                                        <p:cTn id="81" dur="900" decel="100000" fill="hold"/>
                                        <p:tgtEl>
                                          <p:spTgt spid="105473">
                                            <p:txEl>
                                              <p:pRg st="13" end="13"/>
                                            </p:txEl>
                                          </p:spTgt>
                                        </p:tgtEl>
                                        <p:attrNameLst>
                                          <p:attrName>ppt_y</p:attrName>
                                        </p:attrNameLst>
                                      </p:cBhvr>
                                      <p:tavLst>
                                        <p:tav tm="0">
                                          <p:val>
                                            <p:strVal val="#ppt_y+1"/>
                                          </p:val>
                                        </p:tav>
                                        <p:tav tm="100000">
                                          <p:val>
                                            <p:strVal val="#ppt_y-.03"/>
                                          </p:val>
                                        </p:tav>
                                      </p:tavLst>
                                    </p:anim>
                                    <p:anim calcmode="lin" valueType="num">
                                      <p:cBhvr>
                                        <p:cTn id="82" dur="100" accel="100000" fill="hold">
                                          <p:stCondLst>
                                            <p:cond delay="900"/>
                                          </p:stCondLst>
                                        </p:cTn>
                                        <p:tgtEl>
                                          <p:spTgt spid="105473">
                                            <p:txEl>
                                              <p:pRg st="13" end="13"/>
                                            </p:txEl>
                                          </p:spTgt>
                                        </p:tgtEl>
                                        <p:attrNameLst>
                                          <p:attrName>ppt_y</p:attrName>
                                        </p:attrNameLst>
                                      </p:cBhvr>
                                      <p:tavLst>
                                        <p:tav tm="0">
                                          <p:val>
                                            <p:strVal val="#ppt_y-.03"/>
                                          </p:val>
                                        </p:tav>
                                        <p:tav tm="100000">
                                          <p:val>
                                            <p:strVal val="#ppt_y"/>
                                          </p:val>
                                        </p:tav>
                                      </p:tavLst>
                                    </p:anim>
                                  </p:childTnLst>
                                </p:cTn>
                              </p:par>
                              <p:par>
                                <p:cTn id="83" presetID="37" presetClass="entr" presetSubtype="0" fill="hold" nodeType="withEffect">
                                  <p:stCondLst>
                                    <p:cond delay="0"/>
                                  </p:stCondLst>
                                  <p:childTnLst>
                                    <p:set>
                                      <p:cBhvr>
                                        <p:cTn id="84" dur="1" fill="hold">
                                          <p:stCondLst>
                                            <p:cond delay="0"/>
                                          </p:stCondLst>
                                        </p:cTn>
                                        <p:tgtEl>
                                          <p:spTgt spid="105473">
                                            <p:txEl>
                                              <p:pRg st="14" end="14"/>
                                            </p:txEl>
                                          </p:spTgt>
                                        </p:tgtEl>
                                        <p:attrNameLst>
                                          <p:attrName>style.visibility</p:attrName>
                                        </p:attrNameLst>
                                      </p:cBhvr>
                                      <p:to>
                                        <p:strVal val="visible"/>
                                      </p:to>
                                    </p:set>
                                    <p:animEffect transition="in" filter="fade">
                                      <p:cBhvr>
                                        <p:cTn id="85" dur="1000"/>
                                        <p:tgtEl>
                                          <p:spTgt spid="105473">
                                            <p:txEl>
                                              <p:pRg st="14" end="14"/>
                                            </p:txEl>
                                          </p:spTgt>
                                        </p:tgtEl>
                                      </p:cBhvr>
                                    </p:animEffect>
                                    <p:anim calcmode="lin" valueType="num">
                                      <p:cBhvr>
                                        <p:cTn id="86" dur="1000" fill="hold"/>
                                        <p:tgtEl>
                                          <p:spTgt spid="105473">
                                            <p:txEl>
                                              <p:pRg st="14" end="14"/>
                                            </p:txEl>
                                          </p:spTgt>
                                        </p:tgtEl>
                                        <p:attrNameLst>
                                          <p:attrName>ppt_x</p:attrName>
                                        </p:attrNameLst>
                                      </p:cBhvr>
                                      <p:tavLst>
                                        <p:tav tm="0">
                                          <p:val>
                                            <p:strVal val="#ppt_x"/>
                                          </p:val>
                                        </p:tav>
                                        <p:tav tm="100000">
                                          <p:val>
                                            <p:strVal val="#ppt_x"/>
                                          </p:val>
                                        </p:tav>
                                      </p:tavLst>
                                    </p:anim>
                                    <p:anim calcmode="lin" valueType="num">
                                      <p:cBhvr>
                                        <p:cTn id="87" dur="900" decel="100000" fill="hold"/>
                                        <p:tgtEl>
                                          <p:spTgt spid="105473">
                                            <p:txEl>
                                              <p:pRg st="14" end="14"/>
                                            </p:txEl>
                                          </p:spTgt>
                                        </p:tgtEl>
                                        <p:attrNameLst>
                                          <p:attrName>ppt_y</p:attrName>
                                        </p:attrNameLst>
                                      </p:cBhvr>
                                      <p:tavLst>
                                        <p:tav tm="0">
                                          <p:val>
                                            <p:strVal val="#ppt_y+1"/>
                                          </p:val>
                                        </p:tav>
                                        <p:tav tm="100000">
                                          <p:val>
                                            <p:strVal val="#ppt_y-.03"/>
                                          </p:val>
                                        </p:tav>
                                      </p:tavLst>
                                    </p:anim>
                                    <p:anim calcmode="lin" valueType="num">
                                      <p:cBhvr>
                                        <p:cTn id="88" dur="100" accel="100000" fill="hold">
                                          <p:stCondLst>
                                            <p:cond delay="900"/>
                                          </p:stCondLst>
                                        </p:cTn>
                                        <p:tgtEl>
                                          <p:spTgt spid="105473">
                                            <p:txEl>
                                              <p:pRg st="14" end="14"/>
                                            </p:txEl>
                                          </p:spTgt>
                                        </p:tgtEl>
                                        <p:attrNameLst>
                                          <p:attrName>ppt_y</p:attrName>
                                        </p:attrNameLst>
                                      </p:cBhvr>
                                      <p:tavLst>
                                        <p:tav tm="0">
                                          <p:val>
                                            <p:strVal val="#ppt_y-.03"/>
                                          </p:val>
                                        </p:tav>
                                        <p:tav tm="100000">
                                          <p:val>
                                            <p:strVal val="#ppt_y"/>
                                          </p:val>
                                        </p:tav>
                                      </p:tavLst>
                                    </p:anim>
                                  </p:childTnLst>
                                </p:cTn>
                              </p:par>
                              <p:par>
                                <p:cTn id="89" presetID="37" presetClass="entr" presetSubtype="0" fill="hold" nodeType="withEffect">
                                  <p:stCondLst>
                                    <p:cond delay="0"/>
                                  </p:stCondLst>
                                  <p:childTnLst>
                                    <p:set>
                                      <p:cBhvr>
                                        <p:cTn id="90" dur="1" fill="hold">
                                          <p:stCondLst>
                                            <p:cond delay="0"/>
                                          </p:stCondLst>
                                        </p:cTn>
                                        <p:tgtEl>
                                          <p:spTgt spid="105473">
                                            <p:txEl>
                                              <p:pRg st="15" end="15"/>
                                            </p:txEl>
                                          </p:spTgt>
                                        </p:tgtEl>
                                        <p:attrNameLst>
                                          <p:attrName>style.visibility</p:attrName>
                                        </p:attrNameLst>
                                      </p:cBhvr>
                                      <p:to>
                                        <p:strVal val="visible"/>
                                      </p:to>
                                    </p:set>
                                    <p:animEffect transition="in" filter="fade">
                                      <p:cBhvr>
                                        <p:cTn id="91" dur="1000"/>
                                        <p:tgtEl>
                                          <p:spTgt spid="105473">
                                            <p:txEl>
                                              <p:pRg st="15" end="15"/>
                                            </p:txEl>
                                          </p:spTgt>
                                        </p:tgtEl>
                                      </p:cBhvr>
                                    </p:animEffect>
                                    <p:anim calcmode="lin" valueType="num">
                                      <p:cBhvr>
                                        <p:cTn id="92" dur="1000" fill="hold"/>
                                        <p:tgtEl>
                                          <p:spTgt spid="105473">
                                            <p:txEl>
                                              <p:pRg st="15" end="15"/>
                                            </p:txEl>
                                          </p:spTgt>
                                        </p:tgtEl>
                                        <p:attrNameLst>
                                          <p:attrName>ppt_x</p:attrName>
                                        </p:attrNameLst>
                                      </p:cBhvr>
                                      <p:tavLst>
                                        <p:tav tm="0">
                                          <p:val>
                                            <p:strVal val="#ppt_x"/>
                                          </p:val>
                                        </p:tav>
                                        <p:tav tm="100000">
                                          <p:val>
                                            <p:strVal val="#ppt_x"/>
                                          </p:val>
                                        </p:tav>
                                      </p:tavLst>
                                    </p:anim>
                                    <p:anim calcmode="lin" valueType="num">
                                      <p:cBhvr>
                                        <p:cTn id="93" dur="900" decel="100000" fill="hold"/>
                                        <p:tgtEl>
                                          <p:spTgt spid="105473">
                                            <p:txEl>
                                              <p:pRg st="15" end="15"/>
                                            </p:txEl>
                                          </p:spTgt>
                                        </p:tgtEl>
                                        <p:attrNameLst>
                                          <p:attrName>ppt_y</p:attrName>
                                        </p:attrNameLst>
                                      </p:cBhvr>
                                      <p:tavLst>
                                        <p:tav tm="0">
                                          <p:val>
                                            <p:strVal val="#ppt_y+1"/>
                                          </p:val>
                                        </p:tav>
                                        <p:tav tm="100000">
                                          <p:val>
                                            <p:strVal val="#ppt_y-.03"/>
                                          </p:val>
                                        </p:tav>
                                      </p:tavLst>
                                    </p:anim>
                                    <p:anim calcmode="lin" valueType="num">
                                      <p:cBhvr>
                                        <p:cTn id="94" dur="100" accel="100000" fill="hold">
                                          <p:stCondLst>
                                            <p:cond delay="900"/>
                                          </p:stCondLst>
                                        </p:cTn>
                                        <p:tgtEl>
                                          <p:spTgt spid="105473">
                                            <p:txEl>
                                              <p:pRg st="15" end="15"/>
                                            </p:txEl>
                                          </p:spTgt>
                                        </p:tgtEl>
                                        <p:attrNameLst>
                                          <p:attrName>ppt_y</p:attrName>
                                        </p:attrNameLst>
                                      </p:cBhvr>
                                      <p:tavLst>
                                        <p:tav tm="0">
                                          <p:val>
                                            <p:strVal val="#ppt_y-.03"/>
                                          </p:val>
                                        </p:tav>
                                        <p:tav tm="100000">
                                          <p:val>
                                            <p:strVal val="#ppt_y"/>
                                          </p:val>
                                        </p:tav>
                                      </p:tavLst>
                                    </p:anim>
                                  </p:childTnLst>
                                </p:cTn>
                              </p:par>
                              <p:par>
                                <p:cTn id="95" presetID="37" presetClass="entr" presetSubtype="0" fill="hold" nodeType="withEffect">
                                  <p:stCondLst>
                                    <p:cond delay="0"/>
                                  </p:stCondLst>
                                  <p:childTnLst>
                                    <p:set>
                                      <p:cBhvr>
                                        <p:cTn id="96" dur="1" fill="hold">
                                          <p:stCondLst>
                                            <p:cond delay="0"/>
                                          </p:stCondLst>
                                        </p:cTn>
                                        <p:tgtEl>
                                          <p:spTgt spid="105473">
                                            <p:txEl>
                                              <p:pRg st="16" end="16"/>
                                            </p:txEl>
                                          </p:spTgt>
                                        </p:tgtEl>
                                        <p:attrNameLst>
                                          <p:attrName>style.visibility</p:attrName>
                                        </p:attrNameLst>
                                      </p:cBhvr>
                                      <p:to>
                                        <p:strVal val="visible"/>
                                      </p:to>
                                    </p:set>
                                    <p:animEffect transition="in" filter="fade">
                                      <p:cBhvr>
                                        <p:cTn id="97" dur="1000"/>
                                        <p:tgtEl>
                                          <p:spTgt spid="105473">
                                            <p:txEl>
                                              <p:pRg st="16" end="16"/>
                                            </p:txEl>
                                          </p:spTgt>
                                        </p:tgtEl>
                                      </p:cBhvr>
                                    </p:animEffect>
                                    <p:anim calcmode="lin" valueType="num">
                                      <p:cBhvr>
                                        <p:cTn id="98" dur="1000" fill="hold"/>
                                        <p:tgtEl>
                                          <p:spTgt spid="105473">
                                            <p:txEl>
                                              <p:pRg st="16" end="16"/>
                                            </p:txEl>
                                          </p:spTgt>
                                        </p:tgtEl>
                                        <p:attrNameLst>
                                          <p:attrName>ppt_x</p:attrName>
                                        </p:attrNameLst>
                                      </p:cBhvr>
                                      <p:tavLst>
                                        <p:tav tm="0">
                                          <p:val>
                                            <p:strVal val="#ppt_x"/>
                                          </p:val>
                                        </p:tav>
                                        <p:tav tm="100000">
                                          <p:val>
                                            <p:strVal val="#ppt_x"/>
                                          </p:val>
                                        </p:tav>
                                      </p:tavLst>
                                    </p:anim>
                                    <p:anim calcmode="lin" valueType="num">
                                      <p:cBhvr>
                                        <p:cTn id="99" dur="900" decel="100000" fill="hold"/>
                                        <p:tgtEl>
                                          <p:spTgt spid="105473">
                                            <p:txEl>
                                              <p:pRg st="16" end="16"/>
                                            </p:txEl>
                                          </p:spTgt>
                                        </p:tgtEl>
                                        <p:attrNameLst>
                                          <p:attrName>ppt_y</p:attrName>
                                        </p:attrNameLst>
                                      </p:cBhvr>
                                      <p:tavLst>
                                        <p:tav tm="0">
                                          <p:val>
                                            <p:strVal val="#ppt_y+1"/>
                                          </p:val>
                                        </p:tav>
                                        <p:tav tm="100000">
                                          <p:val>
                                            <p:strVal val="#ppt_y-.03"/>
                                          </p:val>
                                        </p:tav>
                                      </p:tavLst>
                                    </p:anim>
                                    <p:anim calcmode="lin" valueType="num">
                                      <p:cBhvr>
                                        <p:cTn id="100" dur="100" accel="100000" fill="hold">
                                          <p:stCondLst>
                                            <p:cond delay="900"/>
                                          </p:stCondLst>
                                        </p:cTn>
                                        <p:tgtEl>
                                          <p:spTgt spid="105473">
                                            <p:txEl>
                                              <p:pRg st="16" end="16"/>
                                            </p:txEl>
                                          </p:spTgt>
                                        </p:tgtEl>
                                        <p:attrNameLst>
                                          <p:attrName>ppt_y</p:attrName>
                                        </p:attrNameLst>
                                      </p:cBhvr>
                                      <p:tavLst>
                                        <p:tav tm="0">
                                          <p:val>
                                            <p:strVal val="#ppt_y-.03"/>
                                          </p:val>
                                        </p:tav>
                                        <p:tav tm="100000">
                                          <p:val>
                                            <p:strVal val="#ppt_y"/>
                                          </p:val>
                                        </p:tav>
                                      </p:tavLst>
                                    </p:anim>
                                  </p:childTnLst>
                                </p:cTn>
                              </p:par>
                              <p:par>
                                <p:cTn id="101" presetID="37" presetClass="entr" presetSubtype="0" fill="hold" nodeType="withEffect">
                                  <p:stCondLst>
                                    <p:cond delay="0"/>
                                  </p:stCondLst>
                                  <p:childTnLst>
                                    <p:set>
                                      <p:cBhvr>
                                        <p:cTn id="102" dur="1" fill="hold">
                                          <p:stCondLst>
                                            <p:cond delay="0"/>
                                          </p:stCondLst>
                                        </p:cTn>
                                        <p:tgtEl>
                                          <p:spTgt spid="105473">
                                            <p:txEl>
                                              <p:pRg st="17" end="17"/>
                                            </p:txEl>
                                          </p:spTgt>
                                        </p:tgtEl>
                                        <p:attrNameLst>
                                          <p:attrName>style.visibility</p:attrName>
                                        </p:attrNameLst>
                                      </p:cBhvr>
                                      <p:to>
                                        <p:strVal val="visible"/>
                                      </p:to>
                                    </p:set>
                                    <p:animEffect transition="in" filter="fade">
                                      <p:cBhvr>
                                        <p:cTn id="103" dur="1000"/>
                                        <p:tgtEl>
                                          <p:spTgt spid="105473">
                                            <p:txEl>
                                              <p:pRg st="17" end="17"/>
                                            </p:txEl>
                                          </p:spTgt>
                                        </p:tgtEl>
                                      </p:cBhvr>
                                    </p:animEffect>
                                    <p:anim calcmode="lin" valueType="num">
                                      <p:cBhvr>
                                        <p:cTn id="104" dur="1000" fill="hold"/>
                                        <p:tgtEl>
                                          <p:spTgt spid="105473">
                                            <p:txEl>
                                              <p:pRg st="17" end="17"/>
                                            </p:txEl>
                                          </p:spTgt>
                                        </p:tgtEl>
                                        <p:attrNameLst>
                                          <p:attrName>ppt_x</p:attrName>
                                        </p:attrNameLst>
                                      </p:cBhvr>
                                      <p:tavLst>
                                        <p:tav tm="0">
                                          <p:val>
                                            <p:strVal val="#ppt_x"/>
                                          </p:val>
                                        </p:tav>
                                        <p:tav tm="100000">
                                          <p:val>
                                            <p:strVal val="#ppt_x"/>
                                          </p:val>
                                        </p:tav>
                                      </p:tavLst>
                                    </p:anim>
                                    <p:anim calcmode="lin" valueType="num">
                                      <p:cBhvr>
                                        <p:cTn id="105" dur="900" decel="100000" fill="hold"/>
                                        <p:tgtEl>
                                          <p:spTgt spid="105473">
                                            <p:txEl>
                                              <p:pRg st="17" end="17"/>
                                            </p:txEl>
                                          </p:spTgt>
                                        </p:tgtEl>
                                        <p:attrNameLst>
                                          <p:attrName>ppt_y</p:attrName>
                                        </p:attrNameLst>
                                      </p:cBhvr>
                                      <p:tavLst>
                                        <p:tav tm="0">
                                          <p:val>
                                            <p:strVal val="#ppt_y+1"/>
                                          </p:val>
                                        </p:tav>
                                        <p:tav tm="100000">
                                          <p:val>
                                            <p:strVal val="#ppt_y-.03"/>
                                          </p:val>
                                        </p:tav>
                                      </p:tavLst>
                                    </p:anim>
                                    <p:anim calcmode="lin" valueType="num">
                                      <p:cBhvr>
                                        <p:cTn id="106" dur="100" accel="100000" fill="hold">
                                          <p:stCondLst>
                                            <p:cond delay="900"/>
                                          </p:stCondLst>
                                        </p:cTn>
                                        <p:tgtEl>
                                          <p:spTgt spid="105473">
                                            <p:txEl>
                                              <p:pRg st="17" end="17"/>
                                            </p:txEl>
                                          </p:spTgt>
                                        </p:tgtEl>
                                        <p:attrNameLst>
                                          <p:attrName>ppt_y</p:attrName>
                                        </p:attrNameLst>
                                      </p:cBhvr>
                                      <p:tavLst>
                                        <p:tav tm="0">
                                          <p:val>
                                            <p:strVal val="#ppt_y-.03"/>
                                          </p:val>
                                        </p:tav>
                                        <p:tav tm="100000">
                                          <p:val>
                                            <p:strVal val="#ppt_y"/>
                                          </p:val>
                                        </p:tav>
                                      </p:tavLst>
                                    </p:anim>
                                  </p:childTnLst>
                                </p:cTn>
                              </p:par>
                            </p:childTnLst>
                          </p:cTn>
                        </p:par>
                        <p:par>
                          <p:cTn id="107" fill="hold">
                            <p:stCondLst>
                              <p:cond delay="2000"/>
                            </p:stCondLst>
                            <p:childTnLst>
                              <p:par>
                                <p:cTn id="108" presetID="42" presetClass="entr" presetSubtype="0" fill="hold" nodeType="afterEffect">
                                  <p:stCondLst>
                                    <p:cond delay="0"/>
                                  </p:stCondLst>
                                  <p:childTnLst>
                                    <p:set>
                                      <p:cBhvr>
                                        <p:cTn id="109" dur="1" fill="hold">
                                          <p:stCondLst>
                                            <p:cond delay="0"/>
                                          </p:stCondLst>
                                        </p:cTn>
                                        <p:tgtEl>
                                          <p:spTgt spid="8"/>
                                        </p:tgtEl>
                                        <p:attrNameLst>
                                          <p:attrName>style.visibility</p:attrName>
                                        </p:attrNameLst>
                                      </p:cBhvr>
                                      <p:to>
                                        <p:strVal val="visible"/>
                                      </p:to>
                                    </p:set>
                                    <p:animEffect transition="in" filter="fade">
                                      <p:cBhvr>
                                        <p:cTn id="110" dur="1000"/>
                                        <p:tgtEl>
                                          <p:spTgt spid="8"/>
                                        </p:tgtEl>
                                      </p:cBhvr>
                                    </p:animEffect>
                                    <p:anim calcmode="lin" valueType="num">
                                      <p:cBhvr>
                                        <p:cTn id="111" dur="1000" fill="hold"/>
                                        <p:tgtEl>
                                          <p:spTgt spid="8"/>
                                        </p:tgtEl>
                                        <p:attrNameLst>
                                          <p:attrName>ppt_x</p:attrName>
                                        </p:attrNameLst>
                                      </p:cBhvr>
                                      <p:tavLst>
                                        <p:tav tm="0">
                                          <p:val>
                                            <p:strVal val="#ppt_x"/>
                                          </p:val>
                                        </p:tav>
                                        <p:tav tm="100000">
                                          <p:val>
                                            <p:strVal val="#ppt_x"/>
                                          </p:val>
                                        </p:tav>
                                      </p:tavLst>
                                    </p:anim>
                                    <p:anim calcmode="lin" valueType="num">
                                      <p:cBhvr>
                                        <p:cTn id="112"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1181100" y="144463"/>
            <a:ext cx="7829550" cy="515937"/>
          </a:xfrm>
          <a:prstGeom prst="rect">
            <a:avLst/>
          </a:prstGeom>
          <a:noFill/>
          <a:ln w="9525">
            <a:noFill/>
            <a:miter lim="800000"/>
            <a:headEnd/>
            <a:tailEnd/>
          </a:ln>
        </p:spPr>
        <p:txBody>
          <a:bodyPr anchor="ctr"/>
          <a:lstStyle/>
          <a:p>
            <a:pPr algn="r">
              <a:lnSpc>
                <a:spcPct val="90000"/>
              </a:lnSpc>
              <a:defRPr/>
            </a:pPr>
            <a:r>
              <a:rPr lang="ru-RU" sz="2000" b="1" dirty="0">
                <a:solidFill>
                  <a:srgbClr val="CC0000"/>
                </a:solidFill>
                <a:latin typeface="+mj-lt"/>
                <a:cs typeface="Times New Roman" pitchFamily="18" charset="0"/>
              </a:rPr>
              <a:t>Планирование строительного производства</a:t>
            </a:r>
            <a:endParaRPr lang="ru-RU" sz="2000" b="1" dirty="0">
              <a:solidFill>
                <a:srgbClr val="CC0000"/>
              </a:solidFill>
              <a:latin typeface="+mj-lt"/>
              <a:cs typeface="Times New Roman" pitchFamily="18" charset="0"/>
            </a:endParaRPr>
          </a:p>
        </p:txBody>
      </p:sp>
      <p:grpSp>
        <p:nvGrpSpPr>
          <p:cNvPr id="20" name="Группа 19"/>
          <p:cNvGrpSpPr>
            <a:grpSpLocks/>
          </p:cNvGrpSpPr>
          <p:nvPr/>
        </p:nvGrpSpPr>
        <p:grpSpPr bwMode="auto">
          <a:xfrm>
            <a:off x="606425" y="1420813"/>
            <a:ext cx="5457825" cy="1019175"/>
            <a:chOff x="476249" y="1428750"/>
            <a:chExt cx="5457825" cy="1043250"/>
          </a:xfrm>
        </p:grpSpPr>
        <p:sp>
          <p:nvSpPr>
            <p:cNvPr id="9" name="Блок-схема: альтернативный процесс 8"/>
            <p:cNvSpPr/>
            <p:nvPr/>
          </p:nvSpPr>
          <p:spPr bwMode="auto">
            <a:xfrm>
              <a:off x="476249" y="1428750"/>
              <a:ext cx="5457825" cy="1043250"/>
            </a:xfrm>
            <a:prstGeom prst="flowChartAlternateProcess">
              <a:avLst/>
            </a:prstGeom>
            <a:ln w="15875">
              <a:solidFill>
                <a:srgbClr val="C00000"/>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wrap="none" tIns="0" anchor="ctr"/>
            <a:lstStyle/>
            <a:p>
              <a:pPr algn="ctr" eaLnBrk="0" hangingPunct="0">
                <a:lnSpc>
                  <a:spcPct val="110000"/>
                </a:lnSpc>
                <a:spcBef>
                  <a:spcPct val="50000"/>
                </a:spcBef>
                <a:defRPr/>
              </a:pPr>
              <a:endParaRPr lang="en-US" sz="1400" b="1" dirty="0">
                <a:solidFill>
                  <a:srgbClr val="C00000"/>
                </a:solidFill>
                <a:latin typeface="+mj-lt"/>
                <a:cs typeface="Times New Roman" pitchFamily="18" charset="0"/>
              </a:endParaRPr>
            </a:p>
            <a:p>
              <a:pPr algn="ctr" eaLnBrk="0" hangingPunct="0">
                <a:lnSpc>
                  <a:spcPct val="110000"/>
                </a:lnSpc>
                <a:spcBef>
                  <a:spcPts val="0"/>
                </a:spcBef>
                <a:defRPr/>
              </a:pPr>
              <a:r>
                <a:rPr lang="ru-RU" sz="1400" b="1" dirty="0">
                  <a:solidFill>
                    <a:srgbClr val="C00000"/>
                  </a:solidFill>
                  <a:latin typeface="+mj-lt"/>
                  <a:cs typeface="Times New Roman" pitchFamily="18" charset="0"/>
                </a:rPr>
                <a:t>Планирование стоимости и продолжительности проекта</a:t>
              </a:r>
            </a:p>
            <a:p>
              <a:pPr algn="ctr" eaLnBrk="0" hangingPunct="0">
                <a:lnSpc>
                  <a:spcPct val="110000"/>
                </a:lnSpc>
                <a:spcBef>
                  <a:spcPct val="50000"/>
                </a:spcBef>
                <a:defRPr/>
              </a:pPr>
              <a:endParaRPr lang="ru-RU" sz="1200" b="1" dirty="0">
                <a:solidFill>
                  <a:srgbClr val="C00000"/>
                </a:solidFill>
                <a:latin typeface="+mj-lt"/>
                <a:cs typeface="Times New Roman" pitchFamily="18" charset="0"/>
              </a:endParaRPr>
            </a:p>
            <a:p>
              <a:pPr algn="ctr" eaLnBrk="0" hangingPunct="0">
                <a:lnSpc>
                  <a:spcPct val="110000"/>
                </a:lnSpc>
                <a:spcBef>
                  <a:spcPct val="50000"/>
                </a:spcBef>
                <a:defRPr/>
              </a:pPr>
              <a:endParaRPr lang="ru-RU" sz="1200" b="1" dirty="0">
                <a:solidFill>
                  <a:srgbClr val="C00000"/>
                </a:solidFill>
                <a:latin typeface="+mj-lt"/>
                <a:cs typeface="Times New Roman" pitchFamily="18" charset="0"/>
              </a:endParaRPr>
            </a:p>
            <a:p>
              <a:pPr algn="ctr" eaLnBrk="0" hangingPunct="0">
                <a:lnSpc>
                  <a:spcPct val="110000"/>
                </a:lnSpc>
                <a:spcBef>
                  <a:spcPct val="50000"/>
                </a:spcBef>
                <a:defRPr/>
              </a:pPr>
              <a:endParaRPr lang="ru-RU" sz="1200" b="1" dirty="0">
                <a:solidFill>
                  <a:srgbClr val="C00000"/>
                </a:solidFill>
                <a:latin typeface="+mj-lt"/>
                <a:cs typeface="Times New Roman" pitchFamily="18" charset="0"/>
              </a:endParaRPr>
            </a:p>
          </p:txBody>
        </p:sp>
        <p:sp>
          <p:nvSpPr>
            <p:cNvPr id="10" name="Блок-схема: альтернативный процесс 9"/>
            <p:cNvSpPr/>
            <p:nvPr/>
          </p:nvSpPr>
          <p:spPr bwMode="auto">
            <a:xfrm>
              <a:off x="571500" y="1762125"/>
              <a:ext cx="1838325" cy="619125"/>
            </a:xfrm>
            <a:prstGeom prst="flowChartAlternateProcess">
              <a:avLst/>
            </a:prstGeom>
            <a:ln w="15875">
              <a:solidFill>
                <a:srgbClr val="C00000"/>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wrap="none" tIns="0" anchor="ctr"/>
            <a:lstStyle/>
            <a:p>
              <a:pPr algn="ctr" eaLnBrk="0" hangingPunct="0">
                <a:spcBef>
                  <a:spcPts val="0"/>
                </a:spcBef>
                <a:defRPr/>
              </a:pPr>
              <a:r>
                <a:rPr lang="ru-RU" sz="1200" b="1" dirty="0">
                  <a:solidFill>
                    <a:schemeClr val="tx1"/>
                  </a:solidFill>
                  <a:latin typeface="+mj-lt"/>
                  <a:cs typeface="Times New Roman" pitchFamily="18" charset="0"/>
                </a:rPr>
                <a:t>Формирование  </a:t>
              </a:r>
            </a:p>
            <a:p>
              <a:pPr algn="ctr" eaLnBrk="0" hangingPunct="0">
                <a:spcBef>
                  <a:spcPts val="0"/>
                </a:spcBef>
                <a:defRPr/>
              </a:pPr>
              <a:r>
                <a:rPr lang="ru-RU" sz="1200" b="1" dirty="0">
                  <a:solidFill>
                    <a:schemeClr val="tx1"/>
                  </a:solidFill>
                  <a:latin typeface="+mj-lt"/>
                  <a:cs typeface="Times New Roman" pitchFamily="18" charset="0"/>
                </a:rPr>
                <a:t>работ по каждому </a:t>
              </a:r>
            </a:p>
            <a:p>
              <a:pPr algn="ctr" eaLnBrk="0" hangingPunct="0">
                <a:spcBef>
                  <a:spcPts val="0"/>
                </a:spcBef>
                <a:defRPr/>
              </a:pPr>
              <a:r>
                <a:rPr lang="ru-RU" sz="1200" b="1" dirty="0">
                  <a:solidFill>
                    <a:schemeClr val="tx1"/>
                  </a:solidFill>
                  <a:latin typeface="+mj-lt"/>
                  <a:cs typeface="Times New Roman" pitchFamily="18" charset="0"/>
                </a:rPr>
                <a:t>объекту строительства</a:t>
              </a:r>
            </a:p>
          </p:txBody>
        </p:sp>
        <p:sp>
          <p:nvSpPr>
            <p:cNvPr id="11" name="Блок-схема: альтернативный процесс 10"/>
            <p:cNvSpPr/>
            <p:nvPr/>
          </p:nvSpPr>
          <p:spPr bwMode="auto">
            <a:xfrm>
              <a:off x="2724148" y="1771648"/>
              <a:ext cx="3095627" cy="619200"/>
            </a:xfrm>
            <a:prstGeom prst="flowChartAlternateProcess">
              <a:avLst/>
            </a:prstGeom>
            <a:ln w="15875">
              <a:solidFill>
                <a:srgbClr val="C00000"/>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wrap="none" tIns="0" anchor="ctr"/>
            <a:lstStyle/>
            <a:p>
              <a:pPr algn="ctr" eaLnBrk="0" hangingPunct="0">
                <a:spcBef>
                  <a:spcPts val="0"/>
                </a:spcBef>
                <a:defRPr/>
              </a:pPr>
              <a:r>
                <a:rPr lang="ru-RU" sz="1200" b="1" dirty="0">
                  <a:solidFill>
                    <a:schemeClr val="tx1"/>
                  </a:solidFill>
                  <a:latin typeface="+mj-lt"/>
                  <a:cs typeface="Times New Roman" pitchFamily="18" charset="0"/>
                </a:rPr>
                <a:t>Объединение объектов строительства </a:t>
              </a:r>
              <a:endParaRPr lang="en-US" sz="1200" b="1" dirty="0">
                <a:solidFill>
                  <a:schemeClr val="tx1"/>
                </a:solidFill>
                <a:latin typeface="+mj-lt"/>
                <a:cs typeface="Times New Roman" pitchFamily="18" charset="0"/>
              </a:endParaRPr>
            </a:p>
            <a:p>
              <a:pPr algn="ctr" eaLnBrk="0" hangingPunct="0">
                <a:spcBef>
                  <a:spcPts val="0"/>
                </a:spcBef>
                <a:defRPr/>
              </a:pPr>
              <a:r>
                <a:rPr lang="ru-RU" sz="1200" b="1" dirty="0">
                  <a:solidFill>
                    <a:schemeClr val="tx1"/>
                  </a:solidFill>
                  <a:latin typeface="+mj-lt"/>
                  <a:cs typeface="Times New Roman" pitchFamily="18" charset="0"/>
                </a:rPr>
                <a:t>в проект и определение общей </a:t>
              </a:r>
            </a:p>
            <a:p>
              <a:pPr algn="ctr" eaLnBrk="0" hangingPunct="0">
                <a:spcBef>
                  <a:spcPts val="0"/>
                </a:spcBef>
                <a:defRPr/>
              </a:pPr>
              <a:r>
                <a:rPr lang="ru-RU" sz="1200" b="1" dirty="0">
                  <a:solidFill>
                    <a:schemeClr val="tx1"/>
                  </a:solidFill>
                  <a:latin typeface="+mj-lt"/>
                  <a:cs typeface="Times New Roman" pitchFamily="18" charset="0"/>
                </a:rPr>
                <a:t>стоимости проекта</a:t>
              </a:r>
            </a:p>
          </p:txBody>
        </p:sp>
        <p:cxnSp>
          <p:nvCxnSpPr>
            <p:cNvPr id="29756" name="Прямая со стрелкой 15"/>
            <p:cNvCxnSpPr>
              <a:cxnSpLocks noChangeShapeType="1"/>
              <a:stCxn id="0" idx="3"/>
              <a:endCxn id="0" idx="1"/>
            </p:cNvCxnSpPr>
            <p:nvPr/>
          </p:nvCxnSpPr>
          <p:spPr bwMode="auto">
            <a:xfrm>
              <a:off x="2409825" y="2071688"/>
              <a:ext cx="314323" cy="9560"/>
            </a:xfrm>
            <a:prstGeom prst="straightConnector1">
              <a:avLst/>
            </a:prstGeom>
            <a:noFill/>
            <a:ln w="25400" algn="ctr">
              <a:solidFill>
                <a:srgbClr val="CC3300"/>
              </a:solidFill>
              <a:round/>
              <a:headEnd/>
              <a:tailEnd type="stealth" w="lg" len="lg"/>
            </a:ln>
          </p:spPr>
        </p:cxnSp>
      </p:grpSp>
      <p:grpSp>
        <p:nvGrpSpPr>
          <p:cNvPr id="21" name="Группа 20"/>
          <p:cNvGrpSpPr>
            <a:grpSpLocks/>
          </p:cNvGrpSpPr>
          <p:nvPr/>
        </p:nvGrpSpPr>
        <p:grpSpPr bwMode="auto">
          <a:xfrm>
            <a:off x="822325" y="2763838"/>
            <a:ext cx="4908550" cy="847725"/>
            <a:chOff x="682624" y="1033280"/>
            <a:chExt cx="4908551" cy="626832"/>
          </a:xfrm>
        </p:grpSpPr>
        <p:sp>
          <p:nvSpPr>
            <p:cNvPr id="22" name="Блок-схема: альтернативный процесс 21"/>
            <p:cNvSpPr/>
            <p:nvPr/>
          </p:nvSpPr>
          <p:spPr bwMode="auto">
            <a:xfrm>
              <a:off x="682624" y="1033280"/>
              <a:ext cx="4908551" cy="626832"/>
            </a:xfrm>
            <a:prstGeom prst="flowChartAlternateProcess">
              <a:avLst/>
            </a:prstGeom>
            <a:ln w="15875">
              <a:solidFill>
                <a:srgbClr val="C00000"/>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wrap="none" tIns="0" anchor="ctr"/>
            <a:lstStyle/>
            <a:p>
              <a:pPr algn="ctr" eaLnBrk="0" hangingPunct="0">
                <a:lnSpc>
                  <a:spcPct val="110000"/>
                </a:lnSpc>
                <a:spcBef>
                  <a:spcPts val="0"/>
                </a:spcBef>
                <a:defRPr/>
              </a:pPr>
              <a:endParaRPr lang="en-US" sz="1400" b="1" dirty="0">
                <a:solidFill>
                  <a:srgbClr val="C00000"/>
                </a:solidFill>
                <a:latin typeface="+mj-lt"/>
                <a:cs typeface="Times New Roman" pitchFamily="18" charset="0"/>
              </a:endParaRPr>
            </a:p>
            <a:p>
              <a:pPr algn="ctr" eaLnBrk="0" hangingPunct="0">
                <a:lnSpc>
                  <a:spcPct val="110000"/>
                </a:lnSpc>
                <a:spcBef>
                  <a:spcPts val="0"/>
                </a:spcBef>
                <a:defRPr/>
              </a:pPr>
              <a:endParaRPr lang="en-US" sz="1400" b="1" dirty="0">
                <a:solidFill>
                  <a:srgbClr val="C00000"/>
                </a:solidFill>
                <a:latin typeface="+mj-lt"/>
                <a:cs typeface="Times New Roman" pitchFamily="18" charset="0"/>
              </a:endParaRPr>
            </a:p>
            <a:p>
              <a:pPr algn="ctr" eaLnBrk="0" hangingPunct="0">
                <a:lnSpc>
                  <a:spcPct val="110000"/>
                </a:lnSpc>
                <a:spcBef>
                  <a:spcPts val="0"/>
                </a:spcBef>
                <a:defRPr/>
              </a:pPr>
              <a:r>
                <a:rPr lang="ru-RU" sz="1400" b="1" dirty="0">
                  <a:solidFill>
                    <a:srgbClr val="C00000"/>
                  </a:solidFill>
                  <a:latin typeface="+mj-lt"/>
                  <a:cs typeface="Times New Roman" pitchFamily="18" charset="0"/>
                </a:rPr>
                <a:t>Календарное планирование строительства</a:t>
              </a:r>
            </a:p>
            <a:p>
              <a:pPr algn="ctr" eaLnBrk="0" hangingPunct="0">
                <a:lnSpc>
                  <a:spcPct val="110000"/>
                </a:lnSpc>
                <a:spcBef>
                  <a:spcPct val="50000"/>
                </a:spcBef>
                <a:defRPr/>
              </a:pPr>
              <a:endParaRPr lang="ru-RU" sz="1200" b="1" dirty="0">
                <a:solidFill>
                  <a:srgbClr val="C00000"/>
                </a:solidFill>
                <a:latin typeface="+mj-lt"/>
                <a:cs typeface="Times New Roman" pitchFamily="18" charset="0"/>
              </a:endParaRPr>
            </a:p>
            <a:p>
              <a:pPr algn="ctr" eaLnBrk="0" hangingPunct="0">
                <a:lnSpc>
                  <a:spcPct val="110000"/>
                </a:lnSpc>
                <a:spcBef>
                  <a:spcPct val="50000"/>
                </a:spcBef>
                <a:defRPr/>
              </a:pPr>
              <a:endParaRPr lang="ru-RU" sz="1200" b="1" dirty="0">
                <a:solidFill>
                  <a:srgbClr val="C00000"/>
                </a:solidFill>
                <a:latin typeface="+mj-lt"/>
                <a:cs typeface="Times New Roman" pitchFamily="18" charset="0"/>
              </a:endParaRPr>
            </a:p>
            <a:p>
              <a:pPr algn="ctr" eaLnBrk="0" hangingPunct="0">
                <a:lnSpc>
                  <a:spcPct val="110000"/>
                </a:lnSpc>
                <a:spcBef>
                  <a:spcPct val="50000"/>
                </a:spcBef>
                <a:defRPr/>
              </a:pPr>
              <a:endParaRPr lang="ru-RU" sz="1200" b="1" dirty="0">
                <a:solidFill>
                  <a:srgbClr val="C00000"/>
                </a:solidFill>
                <a:latin typeface="+mj-lt"/>
                <a:cs typeface="Times New Roman" pitchFamily="18" charset="0"/>
              </a:endParaRPr>
            </a:p>
          </p:txBody>
        </p:sp>
        <p:sp>
          <p:nvSpPr>
            <p:cNvPr id="23" name="Блок-схема: альтернативный процесс 22"/>
            <p:cNvSpPr/>
            <p:nvPr/>
          </p:nvSpPr>
          <p:spPr bwMode="auto">
            <a:xfrm>
              <a:off x="739775" y="1272134"/>
              <a:ext cx="1701800" cy="339552"/>
            </a:xfrm>
            <a:prstGeom prst="flowChartAlternateProcess">
              <a:avLst/>
            </a:prstGeom>
            <a:ln w="15875">
              <a:solidFill>
                <a:srgbClr val="C00000"/>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wrap="none" tIns="0" anchor="ctr"/>
            <a:lstStyle/>
            <a:p>
              <a:pPr algn="ctr" eaLnBrk="0" hangingPunct="0">
                <a:spcBef>
                  <a:spcPts val="0"/>
                </a:spcBef>
                <a:defRPr/>
              </a:pPr>
              <a:r>
                <a:rPr lang="ru-RU" sz="1200" b="1" dirty="0">
                  <a:solidFill>
                    <a:schemeClr val="tx1"/>
                  </a:solidFill>
                  <a:latin typeface="+mj-lt"/>
                  <a:cs typeface="Times New Roman" pitchFamily="18" charset="0"/>
                </a:rPr>
                <a:t>Календарный план </a:t>
              </a:r>
            </a:p>
            <a:p>
              <a:pPr algn="ctr" eaLnBrk="0" hangingPunct="0">
                <a:spcBef>
                  <a:spcPts val="0"/>
                </a:spcBef>
                <a:defRPr/>
              </a:pPr>
              <a:r>
                <a:rPr lang="ru-RU" sz="1200" b="1" dirty="0">
                  <a:solidFill>
                    <a:schemeClr val="tx1"/>
                  </a:solidFill>
                  <a:latin typeface="+mj-lt"/>
                  <a:cs typeface="Times New Roman" pitchFamily="18" charset="0"/>
                </a:rPr>
                <a:t>на строительство </a:t>
              </a:r>
            </a:p>
          </p:txBody>
        </p:sp>
        <p:sp>
          <p:nvSpPr>
            <p:cNvPr id="24" name="Блок-схема: альтернативный процесс 23"/>
            <p:cNvSpPr/>
            <p:nvPr/>
          </p:nvSpPr>
          <p:spPr bwMode="auto">
            <a:xfrm>
              <a:off x="3800475" y="1267986"/>
              <a:ext cx="1702800" cy="338592"/>
            </a:xfrm>
            <a:prstGeom prst="flowChartAlternateProcess">
              <a:avLst/>
            </a:prstGeom>
            <a:ln w="15875">
              <a:solidFill>
                <a:srgbClr val="C00000"/>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wrap="none" tIns="0" anchor="ctr"/>
            <a:lstStyle/>
            <a:p>
              <a:pPr algn="ctr" eaLnBrk="0" hangingPunct="0">
                <a:spcBef>
                  <a:spcPts val="0"/>
                </a:spcBef>
                <a:defRPr/>
              </a:pPr>
              <a:r>
                <a:rPr lang="ru-RU" sz="1200" b="1" dirty="0">
                  <a:solidFill>
                    <a:schemeClr val="tx1"/>
                  </a:solidFill>
                  <a:latin typeface="+mj-lt"/>
                  <a:cs typeface="Times New Roman" pitchFamily="18" charset="0"/>
                </a:rPr>
                <a:t>Оперативный план </a:t>
              </a:r>
            </a:p>
            <a:p>
              <a:pPr algn="ctr" eaLnBrk="0" hangingPunct="0">
                <a:spcBef>
                  <a:spcPts val="0"/>
                </a:spcBef>
                <a:defRPr/>
              </a:pPr>
              <a:r>
                <a:rPr lang="ru-RU" sz="1200" b="1" dirty="0">
                  <a:solidFill>
                    <a:schemeClr val="tx1"/>
                  </a:solidFill>
                  <a:latin typeface="+mj-lt"/>
                  <a:cs typeface="Times New Roman" pitchFamily="18" charset="0"/>
                </a:rPr>
                <a:t>на строительство </a:t>
              </a:r>
            </a:p>
          </p:txBody>
        </p:sp>
        <p:cxnSp>
          <p:nvCxnSpPr>
            <p:cNvPr id="29746" name="Прямая со стрелкой 24"/>
            <p:cNvCxnSpPr>
              <a:cxnSpLocks noChangeShapeType="1"/>
              <a:stCxn id="0" idx="3"/>
              <a:endCxn id="0" idx="1"/>
            </p:cNvCxnSpPr>
            <p:nvPr/>
          </p:nvCxnSpPr>
          <p:spPr bwMode="auto">
            <a:xfrm flipV="1">
              <a:off x="2441575" y="1437282"/>
              <a:ext cx="1358900" cy="4628"/>
            </a:xfrm>
            <a:prstGeom prst="straightConnector1">
              <a:avLst/>
            </a:prstGeom>
            <a:noFill/>
            <a:ln w="25400" algn="ctr">
              <a:solidFill>
                <a:srgbClr val="CC3300"/>
              </a:solidFill>
              <a:round/>
              <a:headEnd/>
              <a:tailEnd type="stealth" w="lg" len="lg"/>
            </a:ln>
          </p:spPr>
        </p:cxnSp>
      </p:grpSp>
      <p:grpSp>
        <p:nvGrpSpPr>
          <p:cNvPr id="31" name="Группа 30"/>
          <p:cNvGrpSpPr>
            <a:grpSpLocks/>
          </p:cNvGrpSpPr>
          <p:nvPr/>
        </p:nvGrpSpPr>
        <p:grpSpPr bwMode="auto">
          <a:xfrm>
            <a:off x="995363" y="5159375"/>
            <a:ext cx="4724400" cy="936625"/>
            <a:chOff x="871292" y="1428750"/>
            <a:chExt cx="4710153" cy="936625"/>
          </a:xfrm>
        </p:grpSpPr>
        <p:sp>
          <p:nvSpPr>
            <p:cNvPr id="32" name="Блок-схема: альтернативный процесс 31"/>
            <p:cNvSpPr/>
            <p:nvPr/>
          </p:nvSpPr>
          <p:spPr bwMode="auto">
            <a:xfrm>
              <a:off x="871292" y="1428750"/>
              <a:ext cx="4710153" cy="936625"/>
            </a:xfrm>
            <a:prstGeom prst="flowChartAlternateProcess">
              <a:avLst/>
            </a:prstGeom>
            <a:ln w="15875">
              <a:solidFill>
                <a:srgbClr val="C00000"/>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wrap="none" tIns="0" anchor="ctr"/>
            <a:lstStyle/>
            <a:p>
              <a:pPr algn="ctr" eaLnBrk="0" hangingPunct="0">
                <a:lnSpc>
                  <a:spcPct val="110000"/>
                </a:lnSpc>
                <a:spcBef>
                  <a:spcPct val="50000"/>
                </a:spcBef>
                <a:defRPr/>
              </a:pPr>
              <a:r>
                <a:rPr lang="ru-RU" sz="1400" b="1" dirty="0">
                  <a:solidFill>
                    <a:srgbClr val="C00000"/>
                  </a:solidFill>
                  <a:latin typeface="+mj-lt"/>
                  <a:cs typeface="Times New Roman" pitchFamily="18" charset="0"/>
                </a:rPr>
                <a:t>Планирование закупок материалов</a:t>
              </a:r>
            </a:p>
            <a:p>
              <a:pPr algn="ctr" eaLnBrk="0" hangingPunct="0">
                <a:lnSpc>
                  <a:spcPct val="110000"/>
                </a:lnSpc>
                <a:spcBef>
                  <a:spcPct val="50000"/>
                </a:spcBef>
                <a:defRPr/>
              </a:pPr>
              <a:endParaRPr lang="ru-RU" sz="1200" b="1" dirty="0">
                <a:solidFill>
                  <a:srgbClr val="C00000"/>
                </a:solidFill>
                <a:latin typeface="+mj-lt"/>
                <a:cs typeface="Times New Roman" pitchFamily="18" charset="0"/>
              </a:endParaRPr>
            </a:p>
            <a:p>
              <a:pPr algn="ctr" eaLnBrk="0" hangingPunct="0">
                <a:lnSpc>
                  <a:spcPct val="110000"/>
                </a:lnSpc>
                <a:spcBef>
                  <a:spcPct val="50000"/>
                </a:spcBef>
                <a:defRPr/>
              </a:pPr>
              <a:endParaRPr lang="ru-RU" sz="1200" b="1" dirty="0">
                <a:solidFill>
                  <a:srgbClr val="C00000"/>
                </a:solidFill>
                <a:latin typeface="+mj-lt"/>
                <a:cs typeface="Times New Roman" pitchFamily="18" charset="0"/>
              </a:endParaRPr>
            </a:p>
          </p:txBody>
        </p:sp>
        <p:sp>
          <p:nvSpPr>
            <p:cNvPr id="33" name="Блок-схема: альтернативный процесс 32"/>
            <p:cNvSpPr/>
            <p:nvPr/>
          </p:nvSpPr>
          <p:spPr bwMode="auto">
            <a:xfrm>
              <a:off x="921385" y="1767206"/>
              <a:ext cx="1529715" cy="445769"/>
            </a:xfrm>
            <a:prstGeom prst="flowChartAlternateProcess">
              <a:avLst/>
            </a:prstGeom>
            <a:ln w="15875">
              <a:solidFill>
                <a:srgbClr val="C00000"/>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wrap="none" tIns="0" anchor="ctr"/>
            <a:lstStyle/>
            <a:p>
              <a:pPr algn="ctr" eaLnBrk="0" hangingPunct="0">
                <a:spcBef>
                  <a:spcPts val="0"/>
                </a:spcBef>
                <a:defRPr/>
              </a:pPr>
              <a:r>
                <a:rPr lang="ru-RU" sz="1200" b="1" dirty="0">
                  <a:solidFill>
                    <a:schemeClr val="tx1"/>
                  </a:solidFill>
                  <a:latin typeface="+mj-lt"/>
                  <a:cs typeface="Times New Roman" pitchFamily="18" charset="0"/>
                </a:rPr>
                <a:t>Формирование </a:t>
              </a:r>
            </a:p>
            <a:p>
              <a:pPr algn="ctr" eaLnBrk="0" hangingPunct="0">
                <a:spcBef>
                  <a:spcPts val="0"/>
                </a:spcBef>
                <a:defRPr/>
              </a:pPr>
              <a:r>
                <a:rPr lang="ru-RU" sz="1200" b="1" dirty="0">
                  <a:solidFill>
                    <a:schemeClr val="tx1"/>
                  </a:solidFill>
                  <a:latin typeface="+mj-lt"/>
                  <a:cs typeface="Times New Roman" pitchFamily="18" charset="0"/>
                </a:rPr>
                <a:t>потребностей</a:t>
              </a:r>
            </a:p>
          </p:txBody>
        </p:sp>
        <p:sp>
          <p:nvSpPr>
            <p:cNvPr id="34" name="Блок-схема: альтернативный процесс 33"/>
            <p:cNvSpPr/>
            <p:nvPr/>
          </p:nvSpPr>
          <p:spPr bwMode="auto">
            <a:xfrm>
              <a:off x="3595370" y="1756409"/>
              <a:ext cx="1866900" cy="446400"/>
            </a:xfrm>
            <a:prstGeom prst="flowChartAlternateProcess">
              <a:avLst/>
            </a:prstGeom>
            <a:ln w="15875">
              <a:solidFill>
                <a:srgbClr val="C00000"/>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wrap="none" tIns="0" anchor="ctr"/>
            <a:lstStyle/>
            <a:p>
              <a:pPr algn="ctr" eaLnBrk="0" hangingPunct="0">
                <a:spcBef>
                  <a:spcPts val="0"/>
                </a:spcBef>
                <a:defRPr/>
              </a:pPr>
              <a:r>
                <a:rPr lang="ru-RU" sz="1200" b="1" dirty="0">
                  <a:solidFill>
                    <a:schemeClr val="tx1"/>
                  </a:solidFill>
                  <a:latin typeface="+mj-lt"/>
                  <a:cs typeface="Times New Roman" pitchFamily="18" charset="0"/>
                </a:rPr>
                <a:t>План поставок</a:t>
              </a:r>
            </a:p>
            <a:p>
              <a:pPr algn="ctr" eaLnBrk="0" hangingPunct="0">
                <a:spcBef>
                  <a:spcPts val="0"/>
                </a:spcBef>
                <a:defRPr/>
              </a:pPr>
              <a:r>
                <a:rPr lang="ru-RU" sz="1200" b="1" dirty="0">
                  <a:solidFill>
                    <a:schemeClr val="tx1"/>
                  </a:solidFill>
                  <a:latin typeface="+mj-lt"/>
                  <a:cs typeface="Times New Roman" pitchFamily="18" charset="0"/>
                </a:rPr>
                <a:t>материалов</a:t>
              </a:r>
            </a:p>
          </p:txBody>
        </p:sp>
        <p:cxnSp>
          <p:nvCxnSpPr>
            <p:cNvPr id="29736" name="Прямая со стрелкой 34"/>
            <p:cNvCxnSpPr>
              <a:cxnSpLocks noChangeShapeType="1"/>
              <a:stCxn id="0" idx="3"/>
              <a:endCxn id="0" idx="1"/>
            </p:cNvCxnSpPr>
            <p:nvPr/>
          </p:nvCxnSpPr>
          <p:spPr bwMode="auto">
            <a:xfrm flipV="1">
              <a:off x="2451100" y="1979609"/>
              <a:ext cx="1144270" cy="10482"/>
            </a:xfrm>
            <a:prstGeom prst="straightConnector1">
              <a:avLst/>
            </a:prstGeom>
            <a:noFill/>
            <a:ln w="25400" algn="ctr">
              <a:solidFill>
                <a:srgbClr val="CC3300"/>
              </a:solidFill>
              <a:round/>
              <a:headEnd/>
              <a:tailEnd type="stealth" w="lg" len="lg"/>
            </a:ln>
          </p:spPr>
        </p:cxnSp>
      </p:grpSp>
      <p:cxnSp>
        <p:nvCxnSpPr>
          <p:cNvPr id="52" name="Прямая со стрелкой 51"/>
          <p:cNvCxnSpPr>
            <a:cxnSpLocks noChangeShapeType="1"/>
          </p:cNvCxnSpPr>
          <p:nvPr/>
        </p:nvCxnSpPr>
        <p:spPr bwMode="auto">
          <a:xfrm>
            <a:off x="1844675" y="2439988"/>
            <a:ext cx="0" cy="314325"/>
          </a:xfrm>
          <a:prstGeom prst="straightConnector1">
            <a:avLst/>
          </a:prstGeom>
          <a:noFill/>
          <a:ln w="25400" algn="ctr">
            <a:solidFill>
              <a:srgbClr val="CC3300"/>
            </a:solidFill>
            <a:round/>
            <a:headEnd/>
            <a:tailEnd type="stealth" w="lg" len="lg"/>
          </a:ln>
        </p:spPr>
      </p:cxnSp>
      <p:cxnSp>
        <p:nvCxnSpPr>
          <p:cNvPr id="55" name="Прямая со стрелкой 54"/>
          <p:cNvCxnSpPr>
            <a:cxnSpLocks noChangeShapeType="1"/>
          </p:cNvCxnSpPr>
          <p:nvPr/>
        </p:nvCxnSpPr>
        <p:spPr bwMode="auto">
          <a:xfrm>
            <a:off x="4864100" y="2439988"/>
            <a:ext cx="3175" cy="314325"/>
          </a:xfrm>
          <a:prstGeom prst="straightConnector1">
            <a:avLst/>
          </a:prstGeom>
          <a:noFill/>
          <a:ln w="25400" algn="ctr">
            <a:solidFill>
              <a:srgbClr val="CC3300"/>
            </a:solidFill>
            <a:round/>
            <a:headEnd/>
            <a:tailEnd type="stealth" w="lg" len="lg"/>
          </a:ln>
        </p:spPr>
      </p:cxnSp>
      <p:cxnSp>
        <p:nvCxnSpPr>
          <p:cNvPr id="56" name="Прямая со стрелкой 55"/>
          <p:cNvCxnSpPr>
            <a:cxnSpLocks noChangeShapeType="1"/>
          </p:cNvCxnSpPr>
          <p:nvPr/>
        </p:nvCxnSpPr>
        <p:spPr bwMode="auto">
          <a:xfrm flipH="1">
            <a:off x="1808163" y="3600450"/>
            <a:ext cx="9525" cy="314325"/>
          </a:xfrm>
          <a:prstGeom prst="straightConnector1">
            <a:avLst/>
          </a:prstGeom>
          <a:noFill/>
          <a:ln w="25400" algn="ctr">
            <a:solidFill>
              <a:srgbClr val="CC3300"/>
            </a:solidFill>
            <a:round/>
            <a:headEnd/>
            <a:tailEnd type="stealth" w="lg" len="lg"/>
          </a:ln>
        </p:spPr>
      </p:cxnSp>
      <p:cxnSp>
        <p:nvCxnSpPr>
          <p:cNvPr id="57" name="Прямая со стрелкой 56"/>
          <p:cNvCxnSpPr>
            <a:cxnSpLocks noChangeShapeType="1"/>
          </p:cNvCxnSpPr>
          <p:nvPr/>
        </p:nvCxnSpPr>
        <p:spPr bwMode="auto">
          <a:xfrm>
            <a:off x="4857750" y="3616325"/>
            <a:ext cx="0" cy="314325"/>
          </a:xfrm>
          <a:prstGeom prst="straightConnector1">
            <a:avLst/>
          </a:prstGeom>
          <a:noFill/>
          <a:ln w="25400" algn="ctr">
            <a:solidFill>
              <a:srgbClr val="CC3300"/>
            </a:solidFill>
            <a:round/>
            <a:headEnd/>
            <a:tailEnd type="stealth" w="lg" len="lg"/>
          </a:ln>
        </p:spPr>
      </p:cxnSp>
      <p:grpSp>
        <p:nvGrpSpPr>
          <p:cNvPr id="63" name="Группа 62"/>
          <p:cNvGrpSpPr>
            <a:grpSpLocks/>
          </p:cNvGrpSpPr>
          <p:nvPr/>
        </p:nvGrpSpPr>
        <p:grpSpPr bwMode="auto">
          <a:xfrm>
            <a:off x="6375400" y="1412875"/>
            <a:ext cx="2087563" cy="4683125"/>
            <a:chOff x="6009764" y="1635173"/>
            <a:chExt cx="1994244" cy="3998002"/>
          </a:xfrm>
        </p:grpSpPr>
        <p:sp>
          <p:nvSpPr>
            <p:cNvPr id="59" name="Блок-схема: альтернативный процесс 58"/>
            <p:cNvSpPr/>
            <p:nvPr/>
          </p:nvSpPr>
          <p:spPr bwMode="auto">
            <a:xfrm>
              <a:off x="6220845" y="1635173"/>
              <a:ext cx="1744358" cy="3998002"/>
            </a:xfrm>
            <a:prstGeom prst="flowChartAlternateProcess">
              <a:avLst/>
            </a:prstGeom>
            <a:ln w="15875">
              <a:solidFill>
                <a:srgbClr val="C00000"/>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wrap="none" tIns="0" anchor="ctr"/>
            <a:lstStyle/>
            <a:p>
              <a:pPr algn="ctr" eaLnBrk="0" hangingPunct="0">
                <a:spcBef>
                  <a:spcPts val="0"/>
                </a:spcBef>
                <a:defRPr/>
              </a:pPr>
              <a:r>
                <a:rPr lang="ru-RU" sz="1800" b="1" dirty="0">
                  <a:solidFill>
                    <a:srgbClr val="C00000"/>
                  </a:solidFill>
                  <a:latin typeface="+mj-lt"/>
                  <a:cs typeface="Times New Roman" pitchFamily="18" charset="0"/>
                </a:rPr>
                <a:t>Формирование </a:t>
              </a:r>
            </a:p>
            <a:p>
              <a:pPr algn="ctr" eaLnBrk="0" hangingPunct="0">
                <a:spcBef>
                  <a:spcPts val="0"/>
                </a:spcBef>
                <a:defRPr/>
              </a:pPr>
              <a:r>
                <a:rPr lang="ru-RU" sz="1800" b="1" dirty="0">
                  <a:solidFill>
                    <a:srgbClr val="C00000"/>
                  </a:solidFill>
                  <a:latin typeface="+mj-lt"/>
                  <a:cs typeface="Times New Roman" pitchFamily="18" charset="0"/>
                </a:rPr>
                <a:t>бюджета на</a:t>
              </a:r>
            </a:p>
            <a:p>
              <a:pPr algn="ctr" eaLnBrk="0" hangingPunct="0">
                <a:spcBef>
                  <a:spcPts val="0"/>
                </a:spcBef>
                <a:defRPr/>
              </a:pPr>
              <a:r>
                <a:rPr lang="ru-RU" sz="1800" b="1" dirty="0">
                  <a:solidFill>
                    <a:srgbClr val="C00000"/>
                  </a:solidFill>
                  <a:latin typeface="+mj-lt"/>
                  <a:cs typeface="Times New Roman" pitchFamily="18" charset="0"/>
                </a:rPr>
                <a:t>проект </a:t>
              </a:r>
            </a:p>
            <a:p>
              <a:pPr algn="ctr" eaLnBrk="0" hangingPunct="0">
                <a:spcBef>
                  <a:spcPts val="0"/>
                </a:spcBef>
                <a:defRPr/>
              </a:pPr>
              <a:endParaRPr lang="ru-RU" sz="1200" b="1" dirty="0">
                <a:solidFill>
                  <a:schemeClr val="tx1"/>
                </a:solidFill>
                <a:latin typeface="+mj-lt"/>
                <a:cs typeface="Times New Roman" pitchFamily="18" charset="0"/>
              </a:endParaRPr>
            </a:p>
            <a:p>
              <a:pPr algn="ctr" eaLnBrk="0" hangingPunct="0">
                <a:spcBef>
                  <a:spcPts val="0"/>
                </a:spcBef>
                <a:defRPr/>
              </a:pPr>
              <a:endParaRPr lang="ru-RU" sz="1200" b="1" dirty="0">
                <a:solidFill>
                  <a:schemeClr val="tx1"/>
                </a:solidFill>
                <a:latin typeface="+mj-lt"/>
                <a:cs typeface="Times New Roman" pitchFamily="18" charset="0"/>
              </a:endParaRPr>
            </a:p>
            <a:p>
              <a:pPr algn="ctr" eaLnBrk="0" hangingPunct="0">
                <a:spcBef>
                  <a:spcPts val="0"/>
                </a:spcBef>
                <a:defRPr/>
              </a:pPr>
              <a:endParaRPr lang="ru-RU" sz="1200" b="1" dirty="0">
                <a:solidFill>
                  <a:schemeClr val="tx1"/>
                </a:solidFill>
                <a:latin typeface="+mj-lt"/>
                <a:cs typeface="Times New Roman" pitchFamily="18" charset="0"/>
              </a:endParaRPr>
            </a:p>
            <a:p>
              <a:pPr algn="ctr" eaLnBrk="0" hangingPunct="0">
                <a:spcBef>
                  <a:spcPts val="0"/>
                </a:spcBef>
                <a:defRPr/>
              </a:pPr>
              <a:endParaRPr lang="ru-RU" sz="1200" b="1" dirty="0">
                <a:solidFill>
                  <a:schemeClr val="tx1"/>
                </a:solidFill>
                <a:latin typeface="+mj-lt"/>
                <a:cs typeface="Times New Roman" pitchFamily="18" charset="0"/>
              </a:endParaRPr>
            </a:p>
            <a:p>
              <a:pPr algn="ctr" eaLnBrk="0" hangingPunct="0">
                <a:spcBef>
                  <a:spcPts val="0"/>
                </a:spcBef>
                <a:defRPr/>
              </a:pPr>
              <a:endParaRPr lang="ru-RU" sz="1200" b="1" dirty="0">
                <a:solidFill>
                  <a:schemeClr val="tx1"/>
                </a:solidFill>
                <a:latin typeface="+mj-lt"/>
                <a:cs typeface="Times New Roman" pitchFamily="18" charset="0"/>
              </a:endParaRPr>
            </a:p>
            <a:p>
              <a:pPr algn="ctr" eaLnBrk="0" hangingPunct="0">
                <a:spcBef>
                  <a:spcPts val="0"/>
                </a:spcBef>
                <a:defRPr/>
              </a:pPr>
              <a:endParaRPr lang="ru-RU" sz="1200" b="1" dirty="0">
                <a:solidFill>
                  <a:schemeClr val="tx1"/>
                </a:solidFill>
                <a:latin typeface="+mj-lt"/>
                <a:cs typeface="Times New Roman" pitchFamily="18" charset="0"/>
              </a:endParaRPr>
            </a:p>
            <a:p>
              <a:pPr algn="ctr" eaLnBrk="0" hangingPunct="0">
                <a:spcBef>
                  <a:spcPts val="0"/>
                </a:spcBef>
                <a:defRPr/>
              </a:pPr>
              <a:endParaRPr lang="ru-RU" sz="1200" b="1" dirty="0">
                <a:solidFill>
                  <a:schemeClr val="tx1"/>
                </a:solidFill>
                <a:latin typeface="+mj-lt"/>
                <a:cs typeface="Times New Roman" pitchFamily="18" charset="0"/>
              </a:endParaRPr>
            </a:p>
          </p:txBody>
        </p:sp>
        <p:pic>
          <p:nvPicPr>
            <p:cNvPr id="29726" name="Рисунок 61" descr="img1944799_ZHelannyiy_dollar_SSHA.jpg"/>
            <p:cNvPicPr>
              <a:picLocks noChangeAspect="1"/>
            </p:cNvPicPr>
            <p:nvPr/>
          </p:nvPicPr>
          <p:blipFill>
            <a:blip r:embed="rId3"/>
            <a:srcRect/>
            <a:stretch>
              <a:fillRect/>
            </a:stretch>
          </p:blipFill>
          <p:spPr bwMode="auto">
            <a:xfrm>
              <a:off x="6009764" y="3516939"/>
              <a:ext cx="1994244" cy="1711727"/>
            </a:xfrm>
            <a:prstGeom prst="rect">
              <a:avLst/>
            </a:prstGeom>
            <a:noFill/>
            <a:ln w="9525">
              <a:noFill/>
              <a:miter lim="800000"/>
              <a:headEnd/>
              <a:tailEnd/>
            </a:ln>
          </p:spPr>
        </p:pic>
      </p:grpSp>
      <p:cxnSp>
        <p:nvCxnSpPr>
          <p:cNvPr id="65" name="Прямая со стрелкой 64"/>
          <p:cNvCxnSpPr>
            <a:cxnSpLocks noChangeShapeType="1"/>
          </p:cNvCxnSpPr>
          <p:nvPr/>
        </p:nvCxnSpPr>
        <p:spPr bwMode="auto">
          <a:xfrm flipV="1">
            <a:off x="5727700" y="3159125"/>
            <a:ext cx="846138" cy="1588"/>
          </a:xfrm>
          <a:prstGeom prst="straightConnector1">
            <a:avLst/>
          </a:prstGeom>
          <a:noFill/>
          <a:ln w="38100" algn="ctr">
            <a:solidFill>
              <a:srgbClr val="CC3300"/>
            </a:solidFill>
            <a:round/>
            <a:headEnd type="stealth" w="lg" len="lg"/>
            <a:tailEnd type="stealth" w="lg" len="lg"/>
          </a:ln>
        </p:spPr>
      </p:cxnSp>
      <p:cxnSp>
        <p:nvCxnSpPr>
          <p:cNvPr id="68" name="Прямая со стрелкой 67"/>
          <p:cNvCxnSpPr>
            <a:cxnSpLocks noChangeShapeType="1"/>
          </p:cNvCxnSpPr>
          <p:nvPr/>
        </p:nvCxnSpPr>
        <p:spPr bwMode="auto">
          <a:xfrm flipV="1">
            <a:off x="5353050" y="4389438"/>
            <a:ext cx="1241425" cy="1587"/>
          </a:xfrm>
          <a:prstGeom prst="straightConnector1">
            <a:avLst/>
          </a:prstGeom>
          <a:noFill/>
          <a:ln w="38100" algn="ctr">
            <a:solidFill>
              <a:srgbClr val="CC3300"/>
            </a:solidFill>
            <a:round/>
            <a:headEnd type="stealth" w="lg" len="lg"/>
            <a:tailEnd type="stealth" w="lg" len="lg"/>
          </a:ln>
        </p:spPr>
      </p:cxnSp>
      <p:cxnSp>
        <p:nvCxnSpPr>
          <p:cNvPr id="69" name="Прямая со стрелкой 68"/>
          <p:cNvCxnSpPr>
            <a:cxnSpLocks noChangeShapeType="1"/>
          </p:cNvCxnSpPr>
          <p:nvPr/>
        </p:nvCxnSpPr>
        <p:spPr bwMode="auto">
          <a:xfrm>
            <a:off x="5718175" y="5607050"/>
            <a:ext cx="876300" cy="11113"/>
          </a:xfrm>
          <a:prstGeom prst="straightConnector1">
            <a:avLst/>
          </a:prstGeom>
          <a:noFill/>
          <a:ln w="38100" algn="ctr">
            <a:solidFill>
              <a:srgbClr val="CC3300"/>
            </a:solidFill>
            <a:round/>
            <a:headEnd type="stealth" w="lg" len="lg"/>
            <a:tailEnd type="stealth" w="lg" len="lg"/>
          </a:ln>
        </p:spPr>
      </p:cxnSp>
      <p:grpSp>
        <p:nvGrpSpPr>
          <p:cNvPr id="71" name="Группа 70"/>
          <p:cNvGrpSpPr>
            <a:grpSpLocks/>
          </p:cNvGrpSpPr>
          <p:nvPr/>
        </p:nvGrpSpPr>
        <p:grpSpPr bwMode="auto">
          <a:xfrm>
            <a:off x="1339850" y="3948113"/>
            <a:ext cx="4025900" cy="863600"/>
            <a:chOff x="1261110" y="1087532"/>
            <a:chExt cx="4025900" cy="800099"/>
          </a:xfrm>
        </p:grpSpPr>
        <p:sp>
          <p:nvSpPr>
            <p:cNvPr id="72" name="Блок-схема: альтернативный процесс 71"/>
            <p:cNvSpPr/>
            <p:nvPr/>
          </p:nvSpPr>
          <p:spPr bwMode="auto">
            <a:xfrm>
              <a:off x="1261110" y="1087532"/>
              <a:ext cx="4025900" cy="800099"/>
            </a:xfrm>
            <a:prstGeom prst="flowChartAlternateProcess">
              <a:avLst/>
            </a:prstGeom>
            <a:ln w="15875">
              <a:solidFill>
                <a:srgbClr val="C00000"/>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wrap="none" tIns="0" anchor="ctr"/>
            <a:lstStyle/>
            <a:p>
              <a:pPr algn="ctr" eaLnBrk="0" hangingPunct="0">
                <a:spcBef>
                  <a:spcPts val="0"/>
                </a:spcBef>
                <a:defRPr/>
              </a:pPr>
              <a:r>
                <a:rPr lang="ru-RU" sz="1400" b="1" dirty="0">
                  <a:solidFill>
                    <a:srgbClr val="C00000"/>
                  </a:solidFill>
                  <a:latin typeface="+mj-lt"/>
                  <a:cs typeface="Times New Roman" pitchFamily="18" charset="0"/>
                </a:rPr>
                <a:t>Планирование производства</a:t>
              </a:r>
            </a:p>
            <a:p>
              <a:pPr algn="ctr" eaLnBrk="0" hangingPunct="0">
                <a:lnSpc>
                  <a:spcPct val="110000"/>
                </a:lnSpc>
                <a:spcBef>
                  <a:spcPct val="50000"/>
                </a:spcBef>
                <a:defRPr/>
              </a:pPr>
              <a:endParaRPr lang="ru-RU" sz="1200" b="1" dirty="0">
                <a:solidFill>
                  <a:srgbClr val="C00000"/>
                </a:solidFill>
                <a:latin typeface="+mj-lt"/>
                <a:cs typeface="Times New Roman" pitchFamily="18" charset="0"/>
              </a:endParaRPr>
            </a:p>
            <a:p>
              <a:pPr algn="ctr" eaLnBrk="0" hangingPunct="0">
                <a:lnSpc>
                  <a:spcPct val="110000"/>
                </a:lnSpc>
                <a:spcBef>
                  <a:spcPct val="50000"/>
                </a:spcBef>
                <a:defRPr/>
              </a:pPr>
              <a:endParaRPr lang="ru-RU" sz="1200" b="1" dirty="0">
                <a:solidFill>
                  <a:srgbClr val="C00000"/>
                </a:solidFill>
                <a:latin typeface="+mj-lt"/>
                <a:cs typeface="Times New Roman" pitchFamily="18" charset="0"/>
              </a:endParaRPr>
            </a:p>
          </p:txBody>
        </p:sp>
        <p:sp>
          <p:nvSpPr>
            <p:cNvPr id="73" name="Блок-схема: альтернативный процесс 72"/>
            <p:cNvSpPr/>
            <p:nvPr/>
          </p:nvSpPr>
          <p:spPr bwMode="auto">
            <a:xfrm>
              <a:off x="1345565" y="1409626"/>
              <a:ext cx="1417955" cy="399600"/>
            </a:xfrm>
            <a:prstGeom prst="flowChartAlternateProcess">
              <a:avLst/>
            </a:prstGeom>
            <a:ln w="15875">
              <a:solidFill>
                <a:srgbClr val="C00000"/>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wrap="none" tIns="0" anchor="ctr"/>
            <a:lstStyle/>
            <a:p>
              <a:pPr algn="ctr" eaLnBrk="0" hangingPunct="0">
                <a:spcBef>
                  <a:spcPts val="0"/>
                </a:spcBef>
                <a:defRPr/>
              </a:pPr>
              <a:r>
                <a:rPr lang="ru-RU" sz="1200" b="1" dirty="0">
                  <a:solidFill>
                    <a:schemeClr val="tx1"/>
                  </a:solidFill>
                  <a:latin typeface="+mj-lt"/>
                  <a:cs typeface="Times New Roman" pitchFamily="18" charset="0"/>
                </a:rPr>
                <a:t>Формирование </a:t>
              </a:r>
            </a:p>
            <a:p>
              <a:pPr algn="ctr" eaLnBrk="0" hangingPunct="0">
                <a:spcBef>
                  <a:spcPts val="0"/>
                </a:spcBef>
                <a:defRPr/>
              </a:pPr>
              <a:r>
                <a:rPr lang="ru-RU" sz="1200" b="1" dirty="0">
                  <a:solidFill>
                    <a:schemeClr val="tx1"/>
                  </a:solidFill>
                  <a:latin typeface="+mj-lt"/>
                  <a:cs typeface="Times New Roman" pitchFamily="18" charset="0"/>
                </a:rPr>
                <a:t>потребностей</a:t>
              </a:r>
            </a:p>
          </p:txBody>
        </p:sp>
        <p:sp>
          <p:nvSpPr>
            <p:cNvPr id="74" name="Блок-схема: альтернативный процесс 73"/>
            <p:cNvSpPr/>
            <p:nvPr/>
          </p:nvSpPr>
          <p:spPr bwMode="auto">
            <a:xfrm>
              <a:off x="3727450" y="1408988"/>
              <a:ext cx="1418400" cy="399599"/>
            </a:xfrm>
            <a:prstGeom prst="flowChartAlternateProcess">
              <a:avLst/>
            </a:prstGeom>
            <a:ln w="15875">
              <a:solidFill>
                <a:srgbClr val="C00000"/>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wrap="none" tIns="0" anchor="ctr"/>
            <a:lstStyle/>
            <a:p>
              <a:pPr algn="ctr" eaLnBrk="0" hangingPunct="0">
                <a:spcBef>
                  <a:spcPts val="0"/>
                </a:spcBef>
                <a:defRPr/>
              </a:pPr>
              <a:r>
                <a:rPr lang="ru-RU" sz="1200" b="1" dirty="0">
                  <a:solidFill>
                    <a:schemeClr val="tx1"/>
                  </a:solidFill>
                  <a:latin typeface="+mj-lt"/>
                  <a:cs typeface="Times New Roman" pitchFamily="18" charset="0"/>
                </a:rPr>
                <a:t>Уточненный план </a:t>
              </a:r>
            </a:p>
            <a:p>
              <a:pPr algn="ctr" eaLnBrk="0" hangingPunct="0">
                <a:spcBef>
                  <a:spcPts val="0"/>
                </a:spcBef>
                <a:defRPr/>
              </a:pPr>
              <a:r>
                <a:rPr lang="ru-RU" sz="1200" b="1" dirty="0">
                  <a:solidFill>
                    <a:schemeClr val="tx1"/>
                  </a:solidFill>
                  <a:latin typeface="+mj-lt"/>
                  <a:cs typeface="Times New Roman" pitchFamily="18" charset="0"/>
                </a:rPr>
                <a:t>производства</a:t>
              </a:r>
            </a:p>
          </p:txBody>
        </p:sp>
        <p:cxnSp>
          <p:nvCxnSpPr>
            <p:cNvPr id="29722" name="Прямая со стрелкой 74"/>
            <p:cNvCxnSpPr>
              <a:cxnSpLocks noChangeShapeType="1"/>
              <a:stCxn id="0" idx="3"/>
              <a:endCxn id="0" idx="1"/>
            </p:cNvCxnSpPr>
            <p:nvPr/>
          </p:nvCxnSpPr>
          <p:spPr bwMode="auto">
            <a:xfrm flipV="1">
              <a:off x="2763520" y="1608788"/>
              <a:ext cx="963930" cy="638"/>
            </a:xfrm>
            <a:prstGeom prst="straightConnector1">
              <a:avLst/>
            </a:prstGeom>
            <a:noFill/>
            <a:ln w="25400" algn="ctr">
              <a:solidFill>
                <a:srgbClr val="CC3300"/>
              </a:solidFill>
              <a:round/>
              <a:headEnd/>
              <a:tailEnd type="stealth" w="lg" len="lg"/>
            </a:ln>
          </p:spPr>
        </p:cxnSp>
      </p:grpSp>
      <p:cxnSp>
        <p:nvCxnSpPr>
          <p:cNvPr id="83" name="Прямая со стрелкой 82"/>
          <p:cNvCxnSpPr>
            <a:cxnSpLocks noChangeShapeType="1"/>
          </p:cNvCxnSpPr>
          <p:nvPr/>
        </p:nvCxnSpPr>
        <p:spPr bwMode="auto">
          <a:xfrm>
            <a:off x="4878388" y="4814888"/>
            <a:ext cx="0" cy="314325"/>
          </a:xfrm>
          <a:prstGeom prst="straightConnector1">
            <a:avLst/>
          </a:prstGeom>
          <a:noFill/>
          <a:ln w="25400" algn="ctr">
            <a:solidFill>
              <a:srgbClr val="CC3300"/>
            </a:solidFill>
            <a:round/>
            <a:headEnd/>
            <a:tailEnd type="stealth" w="lg" len="lg"/>
          </a:ln>
        </p:spPr>
      </p:cxnSp>
      <p:cxnSp>
        <p:nvCxnSpPr>
          <p:cNvPr id="85" name="Прямая со стрелкой 84"/>
          <p:cNvCxnSpPr>
            <a:cxnSpLocks noChangeShapeType="1"/>
          </p:cNvCxnSpPr>
          <p:nvPr/>
        </p:nvCxnSpPr>
        <p:spPr bwMode="auto">
          <a:xfrm flipV="1">
            <a:off x="6073775" y="1960563"/>
            <a:ext cx="530225" cy="4762"/>
          </a:xfrm>
          <a:prstGeom prst="straightConnector1">
            <a:avLst/>
          </a:prstGeom>
          <a:noFill/>
          <a:ln w="38100" algn="ctr">
            <a:solidFill>
              <a:srgbClr val="CC3300"/>
            </a:solidFill>
            <a:round/>
            <a:headEnd type="stealth" w="lg" len="lg"/>
            <a:tailEnd type="stealth" w="lg" len="lg"/>
          </a:ln>
        </p:spPr>
      </p:cxnSp>
      <p:cxnSp>
        <p:nvCxnSpPr>
          <p:cNvPr id="96" name="Прямая со стрелкой 95"/>
          <p:cNvCxnSpPr>
            <a:cxnSpLocks noChangeShapeType="1"/>
          </p:cNvCxnSpPr>
          <p:nvPr/>
        </p:nvCxnSpPr>
        <p:spPr bwMode="auto">
          <a:xfrm>
            <a:off x="1766888" y="4810125"/>
            <a:ext cx="1587" cy="339725"/>
          </a:xfrm>
          <a:prstGeom prst="straightConnector1">
            <a:avLst/>
          </a:prstGeom>
          <a:noFill/>
          <a:ln w="25400" algn="ctr">
            <a:solidFill>
              <a:srgbClr val="CC3300"/>
            </a:solidFill>
            <a:round/>
            <a:headEnd/>
            <a:tailEnd type="stealth" w="lg" len="lg"/>
          </a:ln>
        </p:spPr>
      </p:cxn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nodeType="clickEffect">
                                  <p:stCondLst>
                                    <p:cond delay="0"/>
                                  </p:stCondLst>
                                  <p:childTnLst>
                                    <p:set>
                                      <p:cBhvr>
                                        <p:cTn id="13" dur="1" fill="hold">
                                          <p:stCondLst>
                                            <p:cond delay="0"/>
                                          </p:stCondLst>
                                        </p:cTn>
                                        <p:tgtEl>
                                          <p:spTgt spid="55"/>
                                        </p:tgtEl>
                                        <p:attrNameLst>
                                          <p:attrName>style.visibility</p:attrName>
                                        </p:attrNameLst>
                                      </p:cBhvr>
                                      <p:to>
                                        <p:strVal val="visible"/>
                                      </p:to>
                                    </p:set>
                                    <p:animEffect transition="in" filter="fade">
                                      <p:cBhvr>
                                        <p:cTn id="14" dur="1000"/>
                                        <p:tgtEl>
                                          <p:spTgt spid="55"/>
                                        </p:tgtEl>
                                      </p:cBhvr>
                                    </p:animEffect>
                                    <p:anim calcmode="lin" valueType="num">
                                      <p:cBhvr>
                                        <p:cTn id="15" dur="1000" fill="hold"/>
                                        <p:tgtEl>
                                          <p:spTgt spid="55"/>
                                        </p:tgtEl>
                                        <p:attrNameLst>
                                          <p:attrName>ppt_x</p:attrName>
                                        </p:attrNameLst>
                                      </p:cBhvr>
                                      <p:tavLst>
                                        <p:tav tm="0">
                                          <p:val>
                                            <p:strVal val="#ppt_x"/>
                                          </p:val>
                                        </p:tav>
                                        <p:tav tm="100000">
                                          <p:val>
                                            <p:strVal val="#ppt_x"/>
                                          </p:val>
                                        </p:tav>
                                      </p:tavLst>
                                    </p:anim>
                                    <p:anim calcmode="lin" valueType="num">
                                      <p:cBhvr>
                                        <p:cTn id="16" dur="900" decel="100000" fill="hold"/>
                                        <p:tgtEl>
                                          <p:spTgt spid="55"/>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55"/>
                                        </p:tgtEl>
                                        <p:attrNameLst>
                                          <p:attrName>ppt_y</p:attrName>
                                        </p:attrNameLst>
                                      </p:cBhvr>
                                      <p:tavLst>
                                        <p:tav tm="0">
                                          <p:val>
                                            <p:strVal val="#ppt_y-.03"/>
                                          </p:val>
                                        </p:tav>
                                        <p:tav tm="100000">
                                          <p:val>
                                            <p:strVal val="#ppt_y"/>
                                          </p:val>
                                        </p:tav>
                                      </p:tavLst>
                                    </p:anim>
                                  </p:childTnLst>
                                </p:cTn>
                              </p:par>
                              <p:par>
                                <p:cTn id="18" presetID="37" presetClass="entr" presetSubtype="0" fill="hold" nodeType="withEffect">
                                  <p:stCondLst>
                                    <p:cond delay="0"/>
                                  </p:stCondLst>
                                  <p:childTnLst>
                                    <p:set>
                                      <p:cBhvr>
                                        <p:cTn id="19" dur="1" fill="hold">
                                          <p:stCondLst>
                                            <p:cond delay="0"/>
                                          </p:stCondLst>
                                        </p:cTn>
                                        <p:tgtEl>
                                          <p:spTgt spid="52"/>
                                        </p:tgtEl>
                                        <p:attrNameLst>
                                          <p:attrName>style.visibility</p:attrName>
                                        </p:attrNameLst>
                                      </p:cBhvr>
                                      <p:to>
                                        <p:strVal val="visible"/>
                                      </p:to>
                                    </p:set>
                                    <p:animEffect transition="in" filter="fade">
                                      <p:cBhvr>
                                        <p:cTn id="20" dur="1000"/>
                                        <p:tgtEl>
                                          <p:spTgt spid="52"/>
                                        </p:tgtEl>
                                      </p:cBhvr>
                                    </p:animEffect>
                                    <p:anim calcmode="lin" valueType="num">
                                      <p:cBhvr>
                                        <p:cTn id="21" dur="1000" fill="hold"/>
                                        <p:tgtEl>
                                          <p:spTgt spid="52"/>
                                        </p:tgtEl>
                                        <p:attrNameLst>
                                          <p:attrName>ppt_x</p:attrName>
                                        </p:attrNameLst>
                                      </p:cBhvr>
                                      <p:tavLst>
                                        <p:tav tm="0">
                                          <p:val>
                                            <p:strVal val="#ppt_x"/>
                                          </p:val>
                                        </p:tav>
                                        <p:tav tm="100000">
                                          <p:val>
                                            <p:strVal val="#ppt_x"/>
                                          </p:val>
                                        </p:tav>
                                      </p:tavLst>
                                    </p:anim>
                                    <p:anim calcmode="lin" valueType="num">
                                      <p:cBhvr>
                                        <p:cTn id="22" dur="900" decel="100000" fill="hold"/>
                                        <p:tgtEl>
                                          <p:spTgt spid="52"/>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52"/>
                                        </p:tgtEl>
                                        <p:attrNameLst>
                                          <p:attrName>ppt_y</p:attrName>
                                        </p:attrNameLst>
                                      </p:cBhvr>
                                      <p:tavLst>
                                        <p:tav tm="0">
                                          <p:val>
                                            <p:strVal val="#ppt_y-.03"/>
                                          </p:val>
                                        </p:tav>
                                        <p:tav tm="100000">
                                          <p:val>
                                            <p:strVal val="#ppt_y"/>
                                          </p:val>
                                        </p:tav>
                                      </p:tavLst>
                                    </p:anim>
                                  </p:childTnLst>
                                </p:cTn>
                              </p:par>
                            </p:childTnLst>
                          </p:cTn>
                        </p:par>
                        <p:par>
                          <p:cTn id="24" fill="hold">
                            <p:stCondLst>
                              <p:cond delay="1000"/>
                            </p:stCondLst>
                            <p:childTnLst>
                              <p:par>
                                <p:cTn id="25" presetID="42" presetClass="entr" presetSubtype="0"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1000"/>
                                        <p:tgtEl>
                                          <p:spTgt spid="21"/>
                                        </p:tgtEl>
                                      </p:cBhvr>
                                    </p:animEffect>
                                    <p:anim calcmode="lin" valueType="num">
                                      <p:cBhvr>
                                        <p:cTn id="28" dur="1000" fill="hold"/>
                                        <p:tgtEl>
                                          <p:spTgt spid="21"/>
                                        </p:tgtEl>
                                        <p:attrNameLst>
                                          <p:attrName>ppt_x</p:attrName>
                                        </p:attrNameLst>
                                      </p:cBhvr>
                                      <p:tavLst>
                                        <p:tav tm="0">
                                          <p:val>
                                            <p:strVal val="#ppt_x"/>
                                          </p:val>
                                        </p:tav>
                                        <p:tav tm="100000">
                                          <p:val>
                                            <p:strVal val="#ppt_x"/>
                                          </p:val>
                                        </p:tav>
                                      </p:tavLst>
                                    </p:anim>
                                    <p:anim calcmode="lin" valueType="num">
                                      <p:cBhvr>
                                        <p:cTn id="2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37" presetClass="entr" presetSubtype="0" fill="hold" nodeType="clickEffect">
                                  <p:stCondLst>
                                    <p:cond delay="0"/>
                                  </p:stCondLst>
                                  <p:childTnLst>
                                    <p:set>
                                      <p:cBhvr>
                                        <p:cTn id="33" dur="1" fill="hold">
                                          <p:stCondLst>
                                            <p:cond delay="0"/>
                                          </p:stCondLst>
                                        </p:cTn>
                                        <p:tgtEl>
                                          <p:spTgt spid="56"/>
                                        </p:tgtEl>
                                        <p:attrNameLst>
                                          <p:attrName>style.visibility</p:attrName>
                                        </p:attrNameLst>
                                      </p:cBhvr>
                                      <p:to>
                                        <p:strVal val="visible"/>
                                      </p:to>
                                    </p:set>
                                    <p:animEffect transition="in" filter="fade">
                                      <p:cBhvr>
                                        <p:cTn id="34" dur="1000"/>
                                        <p:tgtEl>
                                          <p:spTgt spid="56"/>
                                        </p:tgtEl>
                                      </p:cBhvr>
                                    </p:animEffect>
                                    <p:anim calcmode="lin" valueType="num">
                                      <p:cBhvr>
                                        <p:cTn id="35" dur="1000" fill="hold"/>
                                        <p:tgtEl>
                                          <p:spTgt spid="56"/>
                                        </p:tgtEl>
                                        <p:attrNameLst>
                                          <p:attrName>ppt_x</p:attrName>
                                        </p:attrNameLst>
                                      </p:cBhvr>
                                      <p:tavLst>
                                        <p:tav tm="0">
                                          <p:val>
                                            <p:strVal val="#ppt_x"/>
                                          </p:val>
                                        </p:tav>
                                        <p:tav tm="100000">
                                          <p:val>
                                            <p:strVal val="#ppt_x"/>
                                          </p:val>
                                        </p:tav>
                                      </p:tavLst>
                                    </p:anim>
                                    <p:anim calcmode="lin" valueType="num">
                                      <p:cBhvr>
                                        <p:cTn id="36" dur="900" decel="100000" fill="hold"/>
                                        <p:tgtEl>
                                          <p:spTgt spid="56"/>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56"/>
                                        </p:tgtEl>
                                        <p:attrNameLst>
                                          <p:attrName>ppt_y</p:attrName>
                                        </p:attrNameLst>
                                      </p:cBhvr>
                                      <p:tavLst>
                                        <p:tav tm="0">
                                          <p:val>
                                            <p:strVal val="#ppt_y-.03"/>
                                          </p:val>
                                        </p:tav>
                                        <p:tav tm="100000">
                                          <p:val>
                                            <p:strVal val="#ppt_y"/>
                                          </p:val>
                                        </p:tav>
                                      </p:tavLst>
                                    </p:anim>
                                  </p:childTnLst>
                                </p:cTn>
                              </p:par>
                              <p:par>
                                <p:cTn id="38" presetID="37" presetClass="entr" presetSubtype="0" fill="hold" nodeType="withEffect">
                                  <p:stCondLst>
                                    <p:cond delay="0"/>
                                  </p:stCondLst>
                                  <p:childTnLst>
                                    <p:set>
                                      <p:cBhvr>
                                        <p:cTn id="39" dur="1" fill="hold">
                                          <p:stCondLst>
                                            <p:cond delay="0"/>
                                          </p:stCondLst>
                                        </p:cTn>
                                        <p:tgtEl>
                                          <p:spTgt spid="57"/>
                                        </p:tgtEl>
                                        <p:attrNameLst>
                                          <p:attrName>style.visibility</p:attrName>
                                        </p:attrNameLst>
                                      </p:cBhvr>
                                      <p:to>
                                        <p:strVal val="visible"/>
                                      </p:to>
                                    </p:set>
                                    <p:animEffect transition="in" filter="fade">
                                      <p:cBhvr>
                                        <p:cTn id="40" dur="1000"/>
                                        <p:tgtEl>
                                          <p:spTgt spid="57"/>
                                        </p:tgtEl>
                                      </p:cBhvr>
                                    </p:animEffect>
                                    <p:anim calcmode="lin" valueType="num">
                                      <p:cBhvr>
                                        <p:cTn id="41" dur="1000" fill="hold"/>
                                        <p:tgtEl>
                                          <p:spTgt spid="57"/>
                                        </p:tgtEl>
                                        <p:attrNameLst>
                                          <p:attrName>ppt_x</p:attrName>
                                        </p:attrNameLst>
                                      </p:cBhvr>
                                      <p:tavLst>
                                        <p:tav tm="0">
                                          <p:val>
                                            <p:strVal val="#ppt_x"/>
                                          </p:val>
                                        </p:tav>
                                        <p:tav tm="100000">
                                          <p:val>
                                            <p:strVal val="#ppt_x"/>
                                          </p:val>
                                        </p:tav>
                                      </p:tavLst>
                                    </p:anim>
                                    <p:anim calcmode="lin" valueType="num">
                                      <p:cBhvr>
                                        <p:cTn id="42" dur="900" decel="100000" fill="hold"/>
                                        <p:tgtEl>
                                          <p:spTgt spid="57"/>
                                        </p:tgtEl>
                                        <p:attrNameLst>
                                          <p:attrName>ppt_y</p:attrName>
                                        </p:attrNameLst>
                                      </p:cBhvr>
                                      <p:tavLst>
                                        <p:tav tm="0">
                                          <p:val>
                                            <p:strVal val="#ppt_y+1"/>
                                          </p:val>
                                        </p:tav>
                                        <p:tav tm="100000">
                                          <p:val>
                                            <p:strVal val="#ppt_y-.03"/>
                                          </p:val>
                                        </p:tav>
                                      </p:tavLst>
                                    </p:anim>
                                    <p:anim calcmode="lin" valueType="num">
                                      <p:cBhvr>
                                        <p:cTn id="43" dur="100" accel="100000" fill="hold">
                                          <p:stCondLst>
                                            <p:cond delay="900"/>
                                          </p:stCondLst>
                                        </p:cTn>
                                        <p:tgtEl>
                                          <p:spTgt spid="57"/>
                                        </p:tgtEl>
                                        <p:attrNameLst>
                                          <p:attrName>ppt_y</p:attrName>
                                        </p:attrNameLst>
                                      </p:cBhvr>
                                      <p:tavLst>
                                        <p:tav tm="0">
                                          <p:val>
                                            <p:strVal val="#ppt_y-.03"/>
                                          </p:val>
                                        </p:tav>
                                        <p:tav tm="100000">
                                          <p:val>
                                            <p:strVal val="#ppt_y"/>
                                          </p:val>
                                        </p:tav>
                                      </p:tavLst>
                                    </p:anim>
                                  </p:childTnLst>
                                </p:cTn>
                              </p:par>
                            </p:childTnLst>
                          </p:cTn>
                        </p:par>
                        <p:par>
                          <p:cTn id="44" fill="hold">
                            <p:stCondLst>
                              <p:cond delay="1000"/>
                            </p:stCondLst>
                            <p:childTnLst>
                              <p:par>
                                <p:cTn id="45" presetID="42" presetClass="entr" presetSubtype="0" fill="hold" nodeType="afterEffect">
                                  <p:stCondLst>
                                    <p:cond delay="0"/>
                                  </p:stCondLst>
                                  <p:childTnLst>
                                    <p:set>
                                      <p:cBhvr>
                                        <p:cTn id="46" dur="1" fill="hold">
                                          <p:stCondLst>
                                            <p:cond delay="0"/>
                                          </p:stCondLst>
                                        </p:cTn>
                                        <p:tgtEl>
                                          <p:spTgt spid="71"/>
                                        </p:tgtEl>
                                        <p:attrNameLst>
                                          <p:attrName>style.visibility</p:attrName>
                                        </p:attrNameLst>
                                      </p:cBhvr>
                                      <p:to>
                                        <p:strVal val="visible"/>
                                      </p:to>
                                    </p:set>
                                    <p:animEffect transition="in" filter="fade">
                                      <p:cBhvr>
                                        <p:cTn id="47" dur="1000"/>
                                        <p:tgtEl>
                                          <p:spTgt spid="71"/>
                                        </p:tgtEl>
                                      </p:cBhvr>
                                    </p:animEffect>
                                    <p:anim calcmode="lin" valueType="num">
                                      <p:cBhvr>
                                        <p:cTn id="48" dur="1000" fill="hold"/>
                                        <p:tgtEl>
                                          <p:spTgt spid="71"/>
                                        </p:tgtEl>
                                        <p:attrNameLst>
                                          <p:attrName>ppt_x</p:attrName>
                                        </p:attrNameLst>
                                      </p:cBhvr>
                                      <p:tavLst>
                                        <p:tav tm="0">
                                          <p:val>
                                            <p:strVal val="#ppt_x"/>
                                          </p:val>
                                        </p:tav>
                                        <p:tav tm="100000">
                                          <p:val>
                                            <p:strVal val="#ppt_x"/>
                                          </p:val>
                                        </p:tav>
                                      </p:tavLst>
                                    </p:anim>
                                    <p:anim calcmode="lin" valueType="num">
                                      <p:cBhvr>
                                        <p:cTn id="49" dur="1000" fill="hold"/>
                                        <p:tgtEl>
                                          <p:spTgt spid="71"/>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37" presetClass="entr" presetSubtype="0" fill="hold" nodeType="clickEffect">
                                  <p:stCondLst>
                                    <p:cond delay="0"/>
                                  </p:stCondLst>
                                  <p:childTnLst>
                                    <p:set>
                                      <p:cBhvr>
                                        <p:cTn id="53" dur="1" fill="hold">
                                          <p:stCondLst>
                                            <p:cond delay="0"/>
                                          </p:stCondLst>
                                        </p:cTn>
                                        <p:tgtEl>
                                          <p:spTgt spid="96"/>
                                        </p:tgtEl>
                                        <p:attrNameLst>
                                          <p:attrName>style.visibility</p:attrName>
                                        </p:attrNameLst>
                                      </p:cBhvr>
                                      <p:to>
                                        <p:strVal val="visible"/>
                                      </p:to>
                                    </p:set>
                                    <p:animEffect transition="in" filter="fade">
                                      <p:cBhvr>
                                        <p:cTn id="54" dur="1000"/>
                                        <p:tgtEl>
                                          <p:spTgt spid="96"/>
                                        </p:tgtEl>
                                      </p:cBhvr>
                                    </p:animEffect>
                                    <p:anim calcmode="lin" valueType="num">
                                      <p:cBhvr>
                                        <p:cTn id="55" dur="1000" fill="hold"/>
                                        <p:tgtEl>
                                          <p:spTgt spid="96"/>
                                        </p:tgtEl>
                                        <p:attrNameLst>
                                          <p:attrName>ppt_x</p:attrName>
                                        </p:attrNameLst>
                                      </p:cBhvr>
                                      <p:tavLst>
                                        <p:tav tm="0">
                                          <p:val>
                                            <p:strVal val="#ppt_x"/>
                                          </p:val>
                                        </p:tav>
                                        <p:tav tm="100000">
                                          <p:val>
                                            <p:strVal val="#ppt_x"/>
                                          </p:val>
                                        </p:tav>
                                      </p:tavLst>
                                    </p:anim>
                                    <p:anim calcmode="lin" valueType="num">
                                      <p:cBhvr>
                                        <p:cTn id="56" dur="900" decel="100000" fill="hold"/>
                                        <p:tgtEl>
                                          <p:spTgt spid="96"/>
                                        </p:tgtEl>
                                        <p:attrNameLst>
                                          <p:attrName>ppt_y</p:attrName>
                                        </p:attrNameLst>
                                      </p:cBhvr>
                                      <p:tavLst>
                                        <p:tav tm="0">
                                          <p:val>
                                            <p:strVal val="#ppt_y+1"/>
                                          </p:val>
                                        </p:tav>
                                        <p:tav tm="100000">
                                          <p:val>
                                            <p:strVal val="#ppt_y-.03"/>
                                          </p:val>
                                        </p:tav>
                                      </p:tavLst>
                                    </p:anim>
                                    <p:anim calcmode="lin" valueType="num">
                                      <p:cBhvr>
                                        <p:cTn id="57" dur="100" accel="100000" fill="hold">
                                          <p:stCondLst>
                                            <p:cond delay="900"/>
                                          </p:stCondLst>
                                        </p:cTn>
                                        <p:tgtEl>
                                          <p:spTgt spid="96"/>
                                        </p:tgtEl>
                                        <p:attrNameLst>
                                          <p:attrName>ppt_y</p:attrName>
                                        </p:attrNameLst>
                                      </p:cBhvr>
                                      <p:tavLst>
                                        <p:tav tm="0">
                                          <p:val>
                                            <p:strVal val="#ppt_y-.03"/>
                                          </p:val>
                                        </p:tav>
                                        <p:tav tm="100000">
                                          <p:val>
                                            <p:strVal val="#ppt_y"/>
                                          </p:val>
                                        </p:tav>
                                      </p:tavLst>
                                    </p:anim>
                                  </p:childTnLst>
                                </p:cTn>
                              </p:par>
                              <p:par>
                                <p:cTn id="58" presetID="37" presetClass="entr" presetSubtype="0" fill="hold" nodeType="withEffect">
                                  <p:stCondLst>
                                    <p:cond delay="0"/>
                                  </p:stCondLst>
                                  <p:childTnLst>
                                    <p:set>
                                      <p:cBhvr>
                                        <p:cTn id="59" dur="1" fill="hold">
                                          <p:stCondLst>
                                            <p:cond delay="0"/>
                                          </p:stCondLst>
                                        </p:cTn>
                                        <p:tgtEl>
                                          <p:spTgt spid="83"/>
                                        </p:tgtEl>
                                        <p:attrNameLst>
                                          <p:attrName>style.visibility</p:attrName>
                                        </p:attrNameLst>
                                      </p:cBhvr>
                                      <p:to>
                                        <p:strVal val="visible"/>
                                      </p:to>
                                    </p:set>
                                    <p:animEffect transition="in" filter="fade">
                                      <p:cBhvr>
                                        <p:cTn id="60" dur="1000"/>
                                        <p:tgtEl>
                                          <p:spTgt spid="83"/>
                                        </p:tgtEl>
                                      </p:cBhvr>
                                    </p:animEffect>
                                    <p:anim calcmode="lin" valueType="num">
                                      <p:cBhvr>
                                        <p:cTn id="61" dur="1000" fill="hold"/>
                                        <p:tgtEl>
                                          <p:spTgt spid="83"/>
                                        </p:tgtEl>
                                        <p:attrNameLst>
                                          <p:attrName>ppt_x</p:attrName>
                                        </p:attrNameLst>
                                      </p:cBhvr>
                                      <p:tavLst>
                                        <p:tav tm="0">
                                          <p:val>
                                            <p:strVal val="#ppt_x"/>
                                          </p:val>
                                        </p:tav>
                                        <p:tav tm="100000">
                                          <p:val>
                                            <p:strVal val="#ppt_x"/>
                                          </p:val>
                                        </p:tav>
                                      </p:tavLst>
                                    </p:anim>
                                    <p:anim calcmode="lin" valueType="num">
                                      <p:cBhvr>
                                        <p:cTn id="62" dur="900" decel="100000" fill="hold"/>
                                        <p:tgtEl>
                                          <p:spTgt spid="83"/>
                                        </p:tgtEl>
                                        <p:attrNameLst>
                                          <p:attrName>ppt_y</p:attrName>
                                        </p:attrNameLst>
                                      </p:cBhvr>
                                      <p:tavLst>
                                        <p:tav tm="0">
                                          <p:val>
                                            <p:strVal val="#ppt_y+1"/>
                                          </p:val>
                                        </p:tav>
                                        <p:tav tm="100000">
                                          <p:val>
                                            <p:strVal val="#ppt_y-.03"/>
                                          </p:val>
                                        </p:tav>
                                      </p:tavLst>
                                    </p:anim>
                                    <p:anim calcmode="lin" valueType="num">
                                      <p:cBhvr>
                                        <p:cTn id="63" dur="100" accel="100000" fill="hold">
                                          <p:stCondLst>
                                            <p:cond delay="900"/>
                                          </p:stCondLst>
                                        </p:cTn>
                                        <p:tgtEl>
                                          <p:spTgt spid="83"/>
                                        </p:tgtEl>
                                        <p:attrNameLst>
                                          <p:attrName>ppt_y</p:attrName>
                                        </p:attrNameLst>
                                      </p:cBhvr>
                                      <p:tavLst>
                                        <p:tav tm="0">
                                          <p:val>
                                            <p:strVal val="#ppt_y-.03"/>
                                          </p:val>
                                        </p:tav>
                                        <p:tav tm="100000">
                                          <p:val>
                                            <p:strVal val="#ppt_y"/>
                                          </p:val>
                                        </p:tav>
                                      </p:tavLst>
                                    </p:anim>
                                  </p:childTnLst>
                                </p:cTn>
                              </p:par>
                            </p:childTnLst>
                          </p:cTn>
                        </p:par>
                        <p:par>
                          <p:cTn id="64" fill="hold">
                            <p:stCondLst>
                              <p:cond delay="1000"/>
                            </p:stCondLst>
                            <p:childTnLst>
                              <p:par>
                                <p:cTn id="65" presetID="42" presetClass="entr" presetSubtype="0" fill="hold" nodeType="after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fade">
                                      <p:cBhvr>
                                        <p:cTn id="67" dur="1000"/>
                                        <p:tgtEl>
                                          <p:spTgt spid="31"/>
                                        </p:tgtEl>
                                      </p:cBhvr>
                                    </p:animEffect>
                                    <p:anim calcmode="lin" valueType="num">
                                      <p:cBhvr>
                                        <p:cTn id="68" dur="1000" fill="hold"/>
                                        <p:tgtEl>
                                          <p:spTgt spid="31"/>
                                        </p:tgtEl>
                                        <p:attrNameLst>
                                          <p:attrName>ppt_x</p:attrName>
                                        </p:attrNameLst>
                                      </p:cBhvr>
                                      <p:tavLst>
                                        <p:tav tm="0">
                                          <p:val>
                                            <p:strVal val="#ppt_x"/>
                                          </p:val>
                                        </p:tav>
                                        <p:tav tm="100000">
                                          <p:val>
                                            <p:strVal val="#ppt_x"/>
                                          </p:val>
                                        </p:tav>
                                      </p:tavLst>
                                    </p:anim>
                                    <p:anim calcmode="lin" valueType="num">
                                      <p:cBhvr>
                                        <p:cTn id="69"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53" presetClass="entr" presetSubtype="0" fill="hold" nodeType="clickEffect">
                                  <p:stCondLst>
                                    <p:cond delay="0"/>
                                  </p:stCondLst>
                                  <p:childTnLst>
                                    <p:set>
                                      <p:cBhvr>
                                        <p:cTn id="73" dur="1" fill="hold">
                                          <p:stCondLst>
                                            <p:cond delay="0"/>
                                          </p:stCondLst>
                                        </p:cTn>
                                        <p:tgtEl>
                                          <p:spTgt spid="63"/>
                                        </p:tgtEl>
                                        <p:attrNameLst>
                                          <p:attrName>style.visibility</p:attrName>
                                        </p:attrNameLst>
                                      </p:cBhvr>
                                      <p:to>
                                        <p:strVal val="visible"/>
                                      </p:to>
                                    </p:set>
                                    <p:anim calcmode="lin" valueType="num">
                                      <p:cBhvr>
                                        <p:cTn id="74" dur="1000" fill="hold"/>
                                        <p:tgtEl>
                                          <p:spTgt spid="63"/>
                                        </p:tgtEl>
                                        <p:attrNameLst>
                                          <p:attrName>ppt_w</p:attrName>
                                        </p:attrNameLst>
                                      </p:cBhvr>
                                      <p:tavLst>
                                        <p:tav tm="0">
                                          <p:val>
                                            <p:fltVal val="0"/>
                                          </p:val>
                                        </p:tav>
                                        <p:tav tm="100000">
                                          <p:val>
                                            <p:strVal val="#ppt_w"/>
                                          </p:val>
                                        </p:tav>
                                      </p:tavLst>
                                    </p:anim>
                                    <p:anim calcmode="lin" valueType="num">
                                      <p:cBhvr>
                                        <p:cTn id="75" dur="1000" fill="hold"/>
                                        <p:tgtEl>
                                          <p:spTgt spid="63"/>
                                        </p:tgtEl>
                                        <p:attrNameLst>
                                          <p:attrName>ppt_h</p:attrName>
                                        </p:attrNameLst>
                                      </p:cBhvr>
                                      <p:tavLst>
                                        <p:tav tm="0">
                                          <p:val>
                                            <p:fltVal val="0"/>
                                          </p:val>
                                        </p:tav>
                                        <p:tav tm="100000">
                                          <p:val>
                                            <p:strVal val="#ppt_h"/>
                                          </p:val>
                                        </p:tav>
                                      </p:tavLst>
                                    </p:anim>
                                    <p:animEffect transition="in" filter="fade">
                                      <p:cBhvr>
                                        <p:cTn id="76" dur="1000"/>
                                        <p:tgtEl>
                                          <p:spTgt spid="63"/>
                                        </p:tgtEl>
                                      </p:cBhvr>
                                    </p:animEffect>
                                  </p:childTnLst>
                                </p:cTn>
                              </p:par>
                            </p:childTnLst>
                          </p:cTn>
                        </p:par>
                        <p:par>
                          <p:cTn id="77" fill="hold">
                            <p:stCondLst>
                              <p:cond delay="1000"/>
                            </p:stCondLst>
                            <p:childTnLst>
                              <p:par>
                                <p:cTn id="78" presetID="53" presetClass="entr" presetSubtype="0" fill="hold" nodeType="afterEffect">
                                  <p:stCondLst>
                                    <p:cond delay="0"/>
                                  </p:stCondLst>
                                  <p:childTnLst>
                                    <p:set>
                                      <p:cBhvr>
                                        <p:cTn id="79" dur="1" fill="hold">
                                          <p:stCondLst>
                                            <p:cond delay="0"/>
                                          </p:stCondLst>
                                        </p:cTn>
                                        <p:tgtEl>
                                          <p:spTgt spid="85"/>
                                        </p:tgtEl>
                                        <p:attrNameLst>
                                          <p:attrName>style.visibility</p:attrName>
                                        </p:attrNameLst>
                                      </p:cBhvr>
                                      <p:to>
                                        <p:strVal val="visible"/>
                                      </p:to>
                                    </p:set>
                                    <p:anim calcmode="lin" valueType="num">
                                      <p:cBhvr>
                                        <p:cTn id="80" dur="500" fill="hold"/>
                                        <p:tgtEl>
                                          <p:spTgt spid="85"/>
                                        </p:tgtEl>
                                        <p:attrNameLst>
                                          <p:attrName>ppt_w</p:attrName>
                                        </p:attrNameLst>
                                      </p:cBhvr>
                                      <p:tavLst>
                                        <p:tav tm="0">
                                          <p:val>
                                            <p:fltVal val="0"/>
                                          </p:val>
                                        </p:tav>
                                        <p:tav tm="100000">
                                          <p:val>
                                            <p:strVal val="#ppt_w"/>
                                          </p:val>
                                        </p:tav>
                                      </p:tavLst>
                                    </p:anim>
                                    <p:anim calcmode="lin" valueType="num">
                                      <p:cBhvr>
                                        <p:cTn id="81" dur="500" fill="hold"/>
                                        <p:tgtEl>
                                          <p:spTgt spid="85"/>
                                        </p:tgtEl>
                                        <p:attrNameLst>
                                          <p:attrName>ppt_h</p:attrName>
                                        </p:attrNameLst>
                                      </p:cBhvr>
                                      <p:tavLst>
                                        <p:tav tm="0">
                                          <p:val>
                                            <p:fltVal val="0"/>
                                          </p:val>
                                        </p:tav>
                                        <p:tav tm="100000">
                                          <p:val>
                                            <p:strVal val="#ppt_h"/>
                                          </p:val>
                                        </p:tav>
                                      </p:tavLst>
                                    </p:anim>
                                    <p:animEffect transition="in" filter="fade">
                                      <p:cBhvr>
                                        <p:cTn id="82" dur="500"/>
                                        <p:tgtEl>
                                          <p:spTgt spid="85"/>
                                        </p:tgtEl>
                                      </p:cBhvr>
                                    </p:animEffect>
                                  </p:childTnLst>
                                </p:cTn>
                              </p:par>
                            </p:childTnLst>
                          </p:cTn>
                        </p:par>
                        <p:par>
                          <p:cTn id="83" fill="hold">
                            <p:stCondLst>
                              <p:cond delay="1500"/>
                            </p:stCondLst>
                            <p:childTnLst>
                              <p:par>
                                <p:cTn id="84" presetID="53" presetClass="entr" presetSubtype="0" fill="hold" nodeType="afterEffect">
                                  <p:stCondLst>
                                    <p:cond delay="0"/>
                                  </p:stCondLst>
                                  <p:childTnLst>
                                    <p:set>
                                      <p:cBhvr>
                                        <p:cTn id="85" dur="1" fill="hold">
                                          <p:stCondLst>
                                            <p:cond delay="0"/>
                                          </p:stCondLst>
                                        </p:cTn>
                                        <p:tgtEl>
                                          <p:spTgt spid="65"/>
                                        </p:tgtEl>
                                        <p:attrNameLst>
                                          <p:attrName>style.visibility</p:attrName>
                                        </p:attrNameLst>
                                      </p:cBhvr>
                                      <p:to>
                                        <p:strVal val="visible"/>
                                      </p:to>
                                    </p:set>
                                    <p:anim calcmode="lin" valueType="num">
                                      <p:cBhvr>
                                        <p:cTn id="86" dur="500" fill="hold"/>
                                        <p:tgtEl>
                                          <p:spTgt spid="65"/>
                                        </p:tgtEl>
                                        <p:attrNameLst>
                                          <p:attrName>ppt_w</p:attrName>
                                        </p:attrNameLst>
                                      </p:cBhvr>
                                      <p:tavLst>
                                        <p:tav tm="0">
                                          <p:val>
                                            <p:fltVal val="0"/>
                                          </p:val>
                                        </p:tav>
                                        <p:tav tm="100000">
                                          <p:val>
                                            <p:strVal val="#ppt_w"/>
                                          </p:val>
                                        </p:tav>
                                      </p:tavLst>
                                    </p:anim>
                                    <p:anim calcmode="lin" valueType="num">
                                      <p:cBhvr>
                                        <p:cTn id="87" dur="500" fill="hold"/>
                                        <p:tgtEl>
                                          <p:spTgt spid="65"/>
                                        </p:tgtEl>
                                        <p:attrNameLst>
                                          <p:attrName>ppt_h</p:attrName>
                                        </p:attrNameLst>
                                      </p:cBhvr>
                                      <p:tavLst>
                                        <p:tav tm="0">
                                          <p:val>
                                            <p:fltVal val="0"/>
                                          </p:val>
                                        </p:tav>
                                        <p:tav tm="100000">
                                          <p:val>
                                            <p:strVal val="#ppt_h"/>
                                          </p:val>
                                        </p:tav>
                                      </p:tavLst>
                                    </p:anim>
                                    <p:animEffect transition="in" filter="fade">
                                      <p:cBhvr>
                                        <p:cTn id="88" dur="500"/>
                                        <p:tgtEl>
                                          <p:spTgt spid="65"/>
                                        </p:tgtEl>
                                      </p:cBhvr>
                                    </p:animEffect>
                                  </p:childTnLst>
                                </p:cTn>
                              </p:par>
                            </p:childTnLst>
                          </p:cTn>
                        </p:par>
                        <p:par>
                          <p:cTn id="89" fill="hold">
                            <p:stCondLst>
                              <p:cond delay="2000"/>
                            </p:stCondLst>
                            <p:childTnLst>
                              <p:par>
                                <p:cTn id="90" presetID="53" presetClass="entr" presetSubtype="0" fill="hold" nodeType="afterEffect">
                                  <p:stCondLst>
                                    <p:cond delay="0"/>
                                  </p:stCondLst>
                                  <p:childTnLst>
                                    <p:set>
                                      <p:cBhvr>
                                        <p:cTn id="91" dur="1" fill="hold">
                                          <p:stCondLst>
                                            <p:cond delay="0"/>
                                          </p:stCondLst>
                                        </p:cTn>
                                        <p:tgtEl>
                                          <p:spTgt spid="68"/>
                                        </p:tgtEl>
                                        <p:attrNameLst>
                                          <p:attrName>style.visibility</p:attrName>
                                        </p:attrNameLst>
                                      </p:cBhvr>
                                      <p:to>
                                        <p:strVal val="visible"/>
                                      </p:to>
                                    </p:set>
                                    <p:anim calcmode="lin" valueType="num">
                                      <p:cBhvr>
                                        <p:cTn id="92" dur="500" fill="hold"/>
                                        <p:tgtEl>
                                          <p:spTgt spid="68"/>
                                        </p:tgtEl>
                                        <p:attrNameLst>
                                          <p:attrName>ppt_w</p:attrName>
                                        </p:attrNameLst>
                                      </p:cBhvr>
                                      <p:tavLst>
                                        <p:tav tm="0">
                                          <p:val>
                                            <p:fltVal val="0"/>
                                          </p:val>
                                        </p:tav>
                                        <p:tav tm="100000">
                                          <p:val>
                                            <p:strVal val="#ppt_w"/>
                                          </p:val>
                                        </p:tav>
                                      </p:tavLst>
                                    </p:anim>
                                    <p:anim calcmode="lin" valueType="num">
                                      <p:cBhvr>
                                        <p:cTn id="93" dur="500" fill="hold"/>
                                        <p:tgtEl>
                                          <p:spTgt spid="68"/>
                                        </p:tgtEl>
                                        <p:attrNameLst>
                                          <p:attrName>ppt_h</p:attrName>
                                        </p:attrNameLst>
                                      </p:cBhvr>
                                      <p:tavLst>
                                        <p:tav tm="0">
                                          <p:val>
                                            <p:fltVal val="0"/>
                                          </p:val>
                                        </p:tav>
                                        <p:tav tm="100000">
                                          <p:val>
                                            <p:strVal val="#ppt_h"/>
                                          </p:val>
                                        </p:tav>
                                      </p:tavLst>
                                    </p:anim>
                                    <p:animEffect transition="in" filter="fade">
                                      <p:cBhvr>
                                        <p:cTn id="94" dur="500"/>
                                        <p:tgtEl>
                                          <p:spTgt spid="68"/>
                                        </p:tgtEl>
                                      </p:cBhvr>
                                    </p:animEffect>
                                  </p:childTnLst>
                                </p:cTn>
                              </p:par>
                            </p:childTnLst>
                          </p:cTn>
                        </p:par>
                        <p:par>
                          <p:cTn id="95" fill="hold">
                            <p:stCondLst>
                              <p:cond delay="2500"/>
                            </p:stCondLst>
                            <p:childTnLst>
                              <p:par>
                                <p:cTn id="96" presetID="53" presetClass="entr" presetSubtype="0" fill="hold" nodeType="afterEffect">
                                  <p:stCondLst>
                                    <p:cond delay="0"/>
                                  </p:stCondLst>
                                  <p:childTnLst>
                                    <p:set>
                                      <p:cBhvr>
                                        <p:cTn id="97" dur="1" fill="hold">
                                          <p:stCondLst>
                                            <p:cond delay="0"/>
                                          </p:stCondLst>
                                        </p:cTn>
                                        <p:tgtEl>
                                          <p:spTgt spid="69"/>
                                        </p:tgtEl>
                                        <p:attrNameLst>
                                          <p:attrName>style.visibility</p:attrName>
                                        </p:attrNameLst>
                                      </p:cBhvr>
                                      <p:to>
                                        <p:strVal val="visible"/>
                                      </p:to>
                                    </p:set>
                                    <p:anim calcmode="lin" valueType="num">
                                      <p:cBhvr>
                                        <p:cTn id="98" dur="500" fill="hold"/>
                                        <p:tgtEl>
                                          <p:spTgt spid="69"/>
                                        </p:tgtEl>
                                        <p:attrNameLst>
                                          <p:attrName>ppt_w</p:attrName>
                                        </p:attrNameLst>
                                      </p:cBhvr>
                                      <p:tavLst>
                                        <p:tav tm="0">
                                          <p:val>
                                            <p:fltVal val="0"/>
                                          </p:val>
                                        </p:tav>
                                        <p:tav tm="100000">
                                          <p:val>
                                            <p:strVal val="#ppt_w"/>
                                          </p:val>
                                        </p:tav>
                                      </p:tavLst>
                                    </p:anim>
                                    <p:anim calcmode="lin" valueType="num">
                                      <p:cBhvr>
                                        <p:cTn id="99" dur="500" fill="hold"/>
                                        <p:tgtEl>
                                          <p:spTgt spid="69"/>
                                        </p:tgtEl>
                                        <p:attrNameLst>
                                          <p:attrName>ppt_h</p:attrName>
                                        </p:attrNameLst>
                                      </p:cBhvr>
                                      <p:tavLst>
                                        <p:tav tm="0">
                                          <p:val>
                                            <p:fltVal val="0"/>
                                          </p:val>
                                        </p:tav>
                                        <p:tav tm="100000">
                                          <p:val>
                                            <p:strVal val="#ppt_h"/>
                                          </p:val>
                                        </p:tav>
                                      </p:tavLst>
                                    </p:anim>
                                    <p:animEffect transition="in" filter="fade">
                                      <p:cBhvr>
                                        <p:cTn id="100"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133475" y="171450"/>
            <a:ext cx="7820025" cy="584200"/>
          </a:xfrm>
          <a:prstGeom prst="rect">
            <a:avLst/>
          </a:prstGeom>
        </p:spPr>
        <p:txBody>
          <a:bodyPr>
            <a:spAutoFit/>
          </a:bodyPr>
          <a:lstStyle/>
          <a:p>
            <a:pPr algn="r" eaLnBrk="0" hangingPunct="0">
              <a:lnSpc>
                <a:spcPct val="80000"/>
              </a:lnSpc>
              <a:spcBef>
                <a:spcPct val="50000"/>
              </a:spcBef>
              <a:defRPr/>
            </a:pPr>
            <a:r>
              <a:rPr lang="ru-RU" sz="2000" b="1" dirty="0">
                <a:solidFill>
                  <a:srgbClr val="CC0000"/>
                </a:solidFill>
                <a:latin typeface="+mj-lt"/>
                <a:cs typeface="+mn-cs"/>
              </a:rPr>
              <a:t>Информационно-материальные потоки </a:t>
            </a:r>
            <a:br>
              <a:rPr lang="ru-RU" sz="2000" b="1" dirty="0">
                <a:solidFill>
                  <a:srgbClr val="CC0000"/>
                </a:solidFill>
                <a:latin typeface="+mj-lt"/>
                <a:cs typeface="+mn-cs"/>
              </a:rPr>
            </a:br>
            <a:r>
              <a:rPr lang="ru-RU" sz="2000" b="1" dirty="0">
                <a:solidFill>
                  <a:srgbClr val="CC0000"/>
                </a:solidFill>
                <a:latin typeface="+mj-lt"/>
                <a:cs typeface="+mn-cs"/>
              </a:rPr>
              <a:t>в строительном производстве</a:t>
            </a:r>
            <a:endParaRPr lang="ru-RU" sz="2000" dirty="0">
              <a:solidFill>
                <a:srgbClr val="CC0000"/>
              </a:solidFill>
              <a:latin typeface="+mj-lt"/>
              <a:cs typeface="+mn-cs"/>
            </a:endParaRPr>
          </a:p>
        </p:txBody>
      </p:sp>
      <p:grpSp>
        <p:nvGrpSpPr>
          <p:cNvPr id="9" name="Группа 8"/>
          <p:cNvGrpSpPr>
            <a:grpSpLocks/>
          </p:cNvGrpSpPr>
          <p:nvPr/>
        </p:nvGrpSpPr>
        <p:grpSpPr bwMode="auto">
          <a:xfrm>
            <a:off x="300038" y="1647825"/>
            <a:ext cx="1619250" cy="1023938"/>
            <a:chOff x="566738" y="1800225"/>
            <a:chExt cx="1620000" cy="1023400"/>
          </a:xfrm>
        </p:grpSpPr>
        <p:pic>
          <p:nvPicPr>
            <p:cNvPr id="31791" name="Рисунок 4" descr="2014-01-14_122506.png"/>
            <p:cNvPicPr>
              <a:picLocks noChangeAspect="1"/>
            </p:cNvPicPr>
            <p:nvPr/>
          </p:nvPicPr>
          <p:blipFill>
            <a:blip r:embed="rId3"/>
            <a:srcRect/>
            <a:stretch>
              <a:fillRect/>
            </a:stretch>
          </p:blipFill>
          <p:spPr bwMode="auto">
            <a:xfrm>
              <a:off x="566738" y="2105026"/>
              <a:ext cx="1620000" cy="718599"/>
            </a:xfrm>
            <a:prstGeom prst="rect">
              <a:avLst/>
            </a:prstGeom>
            <a:noFill/>
            <a:ln w="9525">
              <a:noFill/>
              <a:miter lim="800000"/>
              <a:headEnd/>
              <a:tailEnd/>
            </a:ln>
          </p:spPr>
        </p:pic>
        <p:sp>
          <p:nvSpPr>
            <p:cNvPr id="8" name="TextBox 7"/>
            <p:cNvSpPr txBox="1"/>
            <p:nvPr/>
          </p:nvSpPr>
          <p:spPr>
            <a:xfrm>
              <a:off x="647737" y="1800225"/>
              <a:ext cx="1496118" cy="342720"/>
            </a:xfrm>
            <a:prstGeom prst="rect">
              <a:avLst/>
            </a:prstGeom>
            <a:noFill/>
          </p:spPr>
          <p:txBody>
            <a:bodyPr>
              <a:spAutoFit/>
            </a:bodyPr>
            <a:lstStyle/>
            <a:p>
              <a:pPr algn="ctr" eaLnBrk="0" hangingPunct="0">
                <a:lnSpc>
                  <a:spcPct val="110000"/>
                </a:lnSpc>
                <a:spcBef>
                  <a:spcPct val="50000"/>
                </a:spcBef>
                <a:defRPr/>
              </a:pPr>
              <a:r>
                <a:rPr lang="ru-RU" sz="1400" b="1" dirty="0">
                  <a:solidFill>
                    <a:srgbClr val="C00000"/>
                  </a:solidFill>
                  <a:latin typeface="+mj-lt"/>
                  <a:cs typeface="+mn-cs"/>
                </a:rPr>
                <a:t>Заказчики</a:t>
              </a:r>
              <a:endParaRPr lang="ru-RU" sz="1400" b="1" dirty="0">
                <a:solidFill>
                  <a:srgbClr val="C00000"/>
                </a:solidFill>
                <a:latin typeface="+mj-lt"/>
                <a:cs typeface="+mn-cs"/>
              </a:endParaRPr>
            </a:p>
          </p:txBody>
        </p:sp>
      </p:grpSp>
      <p:grpSp>
        <p:nvGrpSpPr>
          <p:cNvPr id="14" name="Группа 13"/>
          <p:cNvGrpSpPr>
            <a:grpSpLocks/>
          </p:cNvGrpSpPr>
          <p:nvPr/>
        </p:nvGrpSpPr>
        <p:grpSpPr bwMode="auto">
          <a:xfrm>
            <a:off x="7096125" y="1647825"/>
            <a:ext cx="1647825" cy="1025525"/>
            <a:chOff x="6915149" y="1162050"/>
            <a:chExt cx="1647825" cy="1026206"/>
          </a:xfrm>
        </p:grpSpPr>
        <p:pic>
          <p:nvPicPr>
            <p:cNvPr id="31789" name="Рисунок 5" descr="2014-01-14_122552.png"/>
            <p:cNvPicPr>
              <a:picLocks noChangeAspect="1"/>
            </p:cNvPicPr>
            <p:nvPr/>
          </p:nvPicPr>
          <p:blipFill>
            <a:blip r:embed="rId4"/>
            <a:srcRect/>
            <a:stretch>
              <a:fillRect/>
            </a:stretch>
          </p:blipFill>
          <p:spPr bwMode="auto">
            <a:xfrm>
              <a:off x="6924675" y="1466850"/>
              <a:ext cx="1620000" cy="721406"/>
            </a:xfrm>
            <a:prstGeom prst="rect">
              <a:avLst/>
            </a:prstGeom>
            <a:noFill/>
            <a:ln w="9525">
              <a:noFill/>
              <a:miter lim="800000"/>
              <a:headEnd/>
              <a:tailEnd/>
            </a:ln>
          </p:spPr>
        </p:pic>
        <p:sp>
          <p:nvSpPr>
            <p:cNvPr id="10" name="TextBox 9"/>
            <p:cNvSpPr txBox="1"/>
            <p:nvPr/>
          </p:nvSpPr>
          <p:spPr>
            <a:xfrm>
              <a:off x="6915149" y="1162050"/>
              <a:ext cx="1647825" cy="328831"/>
            </a:xfrm>
            <a:prstGeom prst="rect">
              <a:avLst/>
            </a:prstGeom>
            <a:noFill/>
          </p:spPr>
          <p:txBody>
            <a:bodyPr>
              <a:spAutoFit/>
            </a:bodyPr>
            <a:lstStyle/>
            <a:p>
              <a:pPr algn="ctr" eaLnBrk="0" hangingPunct="0">
                <a:lnSpc>
                  <a:spcPct val="110000"/>
                </a:lnSpc>
                <a:spcBef>
                  <a:spcPct val="50000"/>
                </a:spcBef>
                <a:defRPr/>
              </a:pPr>
              <a:r>
                <a:rPr lang="ru-RU" sz="1400" b="1" dirty="0">
                  <a:solidFill>
                    <a:srgbClr val="C00000"/>
                  </a:solidFill>
                  <a:latin typeface="+mj-lt"/>
                  <a:cs typeface="+mn-cs"/>
                </a:rPr>
                <a:t>Субподрядчики</a:t>
              </a:r>
              <a:endParaRPr lang="ru-RU" sz="1400" b="1" dirty="0">
                <a:solidFill>
                  <a:srgbClr val="C00000"/>
                </a:solidFill>
                <a:latin typeface="+mj-lt"/>
                <a:cs typeface="+mn-cs"/>
              </a:endParaRPr>
            </a:p>
          </p:txBody>
        </p:sp>
      </p:grpSp>
      <p:grpSp>
        <p:nvGrpSpPr>
          <p:cNvPr id="13" name="Группа 12"/>
          <p:cNvGrpSpPr>
            <a:grpSpLocks/>
          </p:cNvGrpSpPr>
          <p:nvPr/>
        </p:nvGrpSpPr>
        <p:grpSpPr bwMode="auto">
          <a:xfrm>
            <a:off x="7105650" y="4767263"/>
            <a:ext cx="1647825" cy="1038225"/>
            <a:chOff x="6905624" y="4710112"/>
            <a:chExt cx="1647825" cy="1038935"/>
          </a:xfrm>
        </p:grpSpPr>
        <p:pic>
          <p:nvPicPr>
            <p:cNvPr id="31787" name="Рисунок 6" descr="2014-01-14_122610.png"/>
            <p:cNvPicPr>
              <a:picLocks noChangeAspect="1"/>
            </p:cNvPicPr>
            <p:nvPr/>
          </p:nvPicPr>
          <p:blipFill>
            <a:blip r:embed="rId5"/>
            <a:srcRect/>
            <a:stretch>
              <a:fillRect/>
            </a:stretch>
          </p:blipFill>
          <p:spPr bwMode="auto">
            <a:xfrm>
              <a:off x="6924676" y="4710112"/>
              <a:ext cx="1620000" cy="715078"/>
            </a:xfrm>
            <a:prstGeom prst="rect">
              <a:avLst/>
            </a:prstGeom>
            <a:noFill/>
            <a:ln w="9525">
              <a:noFill/>
              <a:miter lim="800000"/>
              <a:headEnd/>
              <a:tailEnd/>
            </a:ln>
          </p:spPr>
        </p:pic>
        <p:sp>
          <p:nvSpPr>
            <p:cNvPr id="31788" name="TextBox 11"/>
            <p:cNvSpPr txBox="1">
              <a:spLocks noChangeArrowheads="1"/>
            </p:cNvSpPr>
            <p:nvPr/>
          </p:nvSpPr>
          <p:spPr bwMode="auto">
            <a:xfrm>
              <a:off x="6905624" y="5419726"/>
              <a:ext cx="1647825" cy="329321"/>
            </a:xfrm>
            <a:prstGeom prst="rect">
              <a:avLst/>
            </a:prstGeom>
            <a:noFill/>
            <a:ln w="9525">
              <a:noFill/>
              <a:miter lim="800000"/>
              <a:headEnd/>
              <a:tailEnd/>
            </a:ln>
          </p:spPr>
          <p:txBody>
            <a:bodyPr>
              <a:spAutoFit/>
            </a:bodyPr>
            <a:lstStyle/>
            <a:p>
              <a:pPr algn="ctr" eaLnBrk="0" hangingPunct="0">
                <a:lnSpc>
                  <a:spcPct val="110000"/>
                </a:lnSpc>
                <a:spcBef>
                  <a:spcPct val="50000"/>
                </a:spcBef>
              </a:pPr>
              <a:r>
                <a:rPr lang="ru-RU" sz="1400" b="1">
                  <a:solidFill>
                    <a:srgbClr val="C00000"/>
                  </a:solidFill>
                </a:rPr>
                <a:t>Поставщики</a:t>
              </a:r>
            </a:p>
          </p:txBody>
        </p:sp>
      </p:grpSp>
      <p:grpSp>
        <p:nvGrpSpPr>
          <p:cNvPr id="31749" name="Группа 34"/>
          <p:cNvGrpSpPr>
            <a:grpSpLocks/>
          </p:cNvGrpSpPr>
          <p:nvPr/>
        </p:nvGrpSpPr>
        <p:grpSpPr bwMode="auto">
          <a:xfrm>
            <a:off x="2247900" y="1152525"/>
            <a:ext cx="4495800" cy="5000625"/>
            <a:chOff x="2152650" y="1171575"/>
            <a:chExt cx="4495800" cy="5000626"/>
          </a:xfrm>
        </p:grpSpPr>
        <p:sp>
          <p:nvSpPr>
            <p:cNvPr id="16" name="Блок-схема: альтернативный процесс 15"/>
            <p:cNvSpPr/>
            <p:nvPr/>
          </p:nvSpPr>
          <p:spPr bwMode="auto">
            <a:xfrm>
              <a:off x="2152650" y="1485901"/>
              <a:ext cx="4495800" cy="4686300"/>
            </a:xfrm>
            <a:prstGeom prst="flowChartAlternateProcess">
              <a:avLst/>
            </a:prstGeom>
            <a:gradFill>
              <a:lin ang="16200000" scaled="0"/>
            </a:gradFill>
            <a:ln w="15875">
              <a:solidFill>
                <a:srgbClr val="C00000"/>
              </a:solidFill>
              <a:round/>
              <a:headEnd type="none" w="med" len="med"/>
              <a:tailEnd type="none" w="med" len="med"/>
            </a:ln>
            <a:effectLst>
              <a:outerShdw blurRad="40000" dist="23000" dir="6180000" rotWithShape="0">
                <a:srgbClr val="000000">
                  <a:alpha val="35000"/>
                </a:srgbClr>
              </a:outerShdw>
            </a:effectLst>
          </p:spPr>
          <p:style>
            <a:lnRef idx="0">
              <a:schemeClr val="accent1"/>
            </a:lnRef>
            <a:fillRef idx="3">
              <a:schemeClr val="accent1"/>
            </a:fillRef>
            <a:effectRef idx="3">
              <a:schemeClr val="accent1"/>
            </a:effectRef>
            <a:fontRef idx="minor">
              <a:schemeClr val="lt1"/>
            </a:fontRef>
          </p:style>
          <p:txBody>
            <a:bodyPr wrap="none" tIns="0" anchor="ctr"/>
            <a:lstStyle/>
            <a:p>
              <a:pPr algn="ctr" eaLnBrk="0" hangingPunct="0">
                <a:spcBef>
                  <a:spcPts val="0"/>
                </a:spcBef>
                <a:defRPr/>
              </a:pPr>
              <a:endParaRPr lang="ru-RU" sz="1200" b="1" dirty="0">
                <a:solidFill>
                  <a:schemeClr val="tx1"/>
                </a:solidFill>
                <a:latin typeface="+mj-lt"/>
                <a:cs typeface="Times New Roman" pitchFamily="18" charset="0"/>
              </a:endParaRPr>
            </a:p>
            <a:p>
              <a:pPr algn="ctr" eaLnBrk="0" hangingPunct="0">
                <a:spcBef>
                  <a:spcPts val="0"/>
                </a:spcBef>
                <a:defRPr/>
              </a:pPr>
              <a:endParaRPr lang="ru-RU" sz="1200" b="1" dirty="0">
                <a:solidFill>
                  <a:schemeClr val="tx1"/>
                </a:solidFill>
                <a:latin typeface="+mj-lt"/>
                <a:cs typeface="Times New Roman" pitchFamily="18" charset="0"/>
              </a:endParaRPr>
            </a:p>
            <a:p>
              <a:pPr algn="ctr" eaLnBrk="0" hangingPunct="0">
                <a:spcBef>
                  <a:spcPts val="0"/>
                </a:spcBef>
                <a:defRPr/>
              </a:pPr>
              <a:endParaRPr lang="ru-RU" sz="1200" b="1" dirty="0">
                <a:solidFill>
                  <a:schemeClr val="tx1"/>
                </a:solidFill>
                <a:latin typeface="+mj-lt"/>
                <a:cs typeface="Times New Roman" pitchFamily="18" charset="0"/>
              </a:endParaRPr>
            </a:p>
            <a:p>
              <a:pPr algn="ctr" eaLnBrk="0" hangingPunct="0">
                <a:spcBef>
                  <a:spcPts val="0"/>
                </a:spcBef>
                <a:defRPr/>
              </a:pPr>
              <a:endParaRPr lang="ru-RU" sz="1200" b="1" dirty="0">
                <a:solidFill>
                  <a:schemeClr val="tx1"/>
                </a:solidFill>
                <a:latin typeface="+mj-lt"/>
                <a:cs typeface="Times New Roman" pitchFamily="18" charset="0"/>
              </a:endParaRPr>
            </a:p>
            <a:p>
              <a:pPr algn="ctr" eaLnBrk="0" hangingPunct="0">
                <a:spcBef>
                  <a:spcPts val="0"/>
                </a:spcBef>
                <a:defRPr/>
              </a:pPr>
              <a:endParaRPr lang="ru-RU" sz="1200" b="1" dirty="0">
                <a:solidFill>
                  <a:schemeClr val="tx1"/>
                </a:solidFill>
                <a:latin typeface="+mj-lt"/>
                <a:cs typeface="Times New Roman" pitchFamily="18" charset="0"/>
              </a:endParaRPr>
            </a:p>
            <a:p>
              <a:pPr algn="ctr" eaLnBrk="0" hangingPunct="0">
                <a:spcBef>
                  <a:spcPts val="0"/>
                </a:spcBef>
                <a:defRPr/>
              </a:pPr>
              <a:endParaRPr lang="ru-RU" sz="1200" b="1" dirty="0">
                <a:solidFill>
                  <a:schemeClr val="tx1"/>
                </a:solidFill>
                <a:latin typeface="+mj-lt"/>
                <a:cs typeface="Times New Roman" pitchFamily="18" charset="0"/>
              </a:endParaRPr>
            </a:p>
            <a:p>
              <a:pPr algn="ctr" eaLnBrk="0" hangingPunct="0">
                <a:spcBef>
                  <a:spcPts val="0"/>
                </a:spcBef>
                <a:defRPr/>
              </a:pPr>
              <a:endParaRPr lang="ru-RU" sz="1200" b="1" dirty="0">
                <a:solidFill>
                  <a:schemeClr val="tx1"/>
                </a:solidFill>
                <a:latin typeface="+mj-lt"/>
                <a:cs typeface="Times New Roman" pitchFamily="18" charset="0"/>
              </a:endParaRPr>
            </a:p>
          </p:txBody>
        </p:sp>
        <p:sp>
          <p:nvSpPr>
            <p:cNvPr id="18" name="TextBox 17"/>
            <p:cNvSpPr txBox="1"/>
            <p:nvPr/>
          </p:nvSpPr>
          <p:spPr>
            <a:xfrm>
              <a:off x="3619500" y="1171575"/>
              <a:ext cx="1495425" cy="328613"/>
            </a:xfrm>
            <a:prstGeom prst="rect">
              <a:avLst/>
            </a:prstGeom>
            <a:noFill/>
          </p:spPr>
          <p:txBody>
            <a:bodyPr>
              <a:spAutoFit/>
            </a:bodyPr>
            <a:lstStyle/>
            <a:p>
              <a:pPr algn="ctr" eaLnBrk="0" hangingPunct="0">
                <a:lnSpc>
                  <a:spcPct val="110000"/>
                </a:lnSpc>
                <a:spcBef>
                  <a:spcPct val="50000"/>
                </a:spcBef>
                <a:defRPr/>
              </a:pPr>
              <a:r>
                <a:rPr lang="ru-RU" sz="1400" b="1" dirty="0">
                  <a:solidFill>
                    <a:srgbClr val="C00000"/>
                  </a:solidFill>
                  <a:latin typeface="+mj-lt"/>
                  <a:cs typeface="+mn-cs"/>
                </a:rPr>
                <a:t>Подрядчик</a:t>
              </a:r>
              <a:endParaRPr lang="ru-RU" sz="1400" b="1" dirty="0">
                <a:solidFill>
                  <a:srgbClr val="C00000"/>
                </a:solidFill>
                <a:latin typeface="+mj-lt"/>
                <a:cs typeface="+mn-cs"/>
              </a:endParaRPr>
            </a:p>
          </p:txBody>
        </p:sp>
      </p:grpSp>
      <p:cxnSp>
        <p:nvCxnSpPr>
          <p:cNvPr id="25" name="Shape 24"/>
          <p:cNvCxnSpPr>
            <a:cxnSpLocks noChangeShapeType="1"/>
          </p:cNvCxnSpPr>
          <p:nvPr/>
        </p:nvCxnSpPr>
        <p:spPr bwMode="auto">
          <a:xfrm rot="10800000">
            <a:off x="628650" y="2619375"/>
            <a:ext cx="1585913" cy="1157288"/>
          </a:xfrm>
          <a:prstGeom prst="bentConnector3">
            <a:avLst>
              <a:gd name="adj1" fmla="val 100116"/>
            </a:avLst>
          </a:prstGeom>
          <a:noFill/>
          <a:ln w="38100" cap="sq" algn="ctr">
            <a:solidFill>
              <a:srgbClr val="C00000"/>
            </a:solidFill>
            <a:round/>
            <a:headEnd/>
            <a:tailEnd type="stealth" w="lg" len="lg"/>
          </a:ln>
        </p:spPr>
      </p:cxnSp>
      <p:sp>
        <p:nvSpPr>
          <p:cNvPr id="26" name="TextBox 25"/>
          <p:cNvSpPr txBox="1">
            <a:spLocks noChangeArrowheads="1"/>
          </p:cNvSpPr>
          <p:nvPr/>
        </p:nvSpPr>
        <p:spPr bwMode="auto">
          <a:xfrm>
            <a:off x="571500" y="3800475"/>
            <a:ext cx="1762125" cy="461963"/>
          </a:xfrm>
          <a:prstGeom prst="rect">
            <a:avLst/>
          </a:prstGeom>
          <a:noFill/>
          <a:ln w="9525">
            <a:noFill/>
            <a:miter lim="800000"/>
            <a:headEnd/>
            <a:tailEnd/>
          </a:ln>
        </p:spPr>
        <p:txBody>
          <a:bodyPr>
            <a:spAutoFit/>
          </a:bodyPr>
          <a:lstStyle/>
          <a:p>
            <a:pPr algn="ctr" eaLnBrk="0" hangingPunct="0"/>
            <a:r>
              <a:rPr lang="ru-RU" sz="1200" b="1">
                <a:solidFill>
                  <a:srgbClr val="C00000"/>
                </a:solidFill>
              </a:rPr>
              <a:t>Готовые объекты </a:t>
            </a:r>
          </a:p>
          <a:p>
            <a:pPr algn="ctr" eaLnBrk="0" hangingPunct="0"/>
            <a:r>
              <a:rPr lang="ru-RU" sz="1200" b="1">
                <a:solidFill>
                  <a:srgbClr val="C00000"/>
                </a:solidFill>
              </a:rPr>
              <a:t>строительства</a:t>
            </a:r>
          </a:p>
        </p:txBody>
      </p:sp>
      <p:cxnSp>
        <p:nvCxnSpPr>
          <p:cNvPr id="38" name="Shape 24"/>
          <p:cNvCxnSpPr>
            <a:cxnSpLocks noChangeShapeType="1"/>
          </p:cNvCxnSpPr>
          <p:nvPr/>
        </p:nvCxnSpPr>
        <p:spPr bwMode="auto">
          <a:xfrm rot="5400000">
            <a:off x="6994525" y="2432050"/>
            <a:ext cx="679450" cy="1162050"/>
          </a:xfrm>
          <a:prstGeom prst="bentConnector2">
            <a:avLst/>
          </a:prstGeom>
          <a:noFill/>
          <a:ln w="38100" cap="sq" algn="ctr">
            <a:solidFill>
              <a:srgbClr val="C00000"/>
            </a:solidFill>
            <a:round/>
            <a:headEnd/>
            <a:tailEnd type="stealth" w="lg" len="lg"/>
          </a:ln>
        </p:spPr>
      </p:cxnSp>
      <p:sp>
        <p:nvSpPr>
          <p:cNvPr id="40" name="TextBox 39"/>
          <p:cNvSpPr txBox="1">
            <a:spLocks noChangeArrowheads="1"/>
          </p:cNvSpPr>
          <p:nvPr/>
        </p:nvSpPr>
        <p:spPr bwMode="auto">
          <a:xfrm>
            <a:off x="6904038" y="3094038"/>
            <a:ext cx="923925" cy="277812"/>
          </a:xfrm>
          <a:prstGeom prst="rect">
            <a:avLst/>
          </a:prstGeom>
          <a:noFill/>
          <a:ln w="9525">
            <a:noFill/>
            <a:miter lim="800000"/>
            <a:headEnd/>
            <a:tailEnd/>
          </a:ln>
        </p:spPr>
        <p:txBody>
          <a:bodyPr>
            <a:spAutoFit/>
          </a:bodyPr>
          <a:lstStyle/>
          <a:p>
            <a:pPr algn="ctr" eaLnBrk="0" hangingPunct="0"/>
            <a:r>
              <a:rPr lang="ru-RU" sz="1200" b="1">
                <a:solidFill>
                  <a:srgbClr val="C00000"/>
                </a:solidFill>
              </a:rPr>
              <a:t>Услуги</a:t>
            </a:r>
          </a:p>
        </p:txBody>
      </p:sp>
      <p:cxnSp>
        <p:nvCxnSpPr>
          <p:cNvPr id="42" name="Shape 24"/>
          <p:cNvCxnSpPr>
            <a:cxnSpLocks noChangeShapeType="1"/>
          </p:cNvCxnSpPr>
          <p:nvPr/>
        </p:nvCxnSpPr>
        <p:spPr bwMode="auto">
          <a:xfrm rot="16200000" flipV="1">
            <a:off x="7027069" y="3860006"/>
            <a:ext cx="623888" cy="1190625"/>
          </a:xfrm>
          <a:prstGeom prst="bentConnector2">
            <a:avLst/>
          </a:prstGeom>
          <a:noFill/>
          <a:ln w="38100" cap="sq" algn="ctr">
            <a:solidFill>
              <a:srgbClr val="C00000"/>
            </a:solidFill>
            <a:round/>
            <a:headEnd/>
            <a:tailEnd type="stealth" w="lg" len="lg"/>
          </a:ln>
        </p:spPr>
      </p:cxnSp>
      <p:sp>
        <p:nvSpPr>
          <p:cNvPr id="45" name="TextBox 44"/>
          <p:cNvSpPr txBox="1">
            <a:spLocks noChangeArrowheads="1"/>
          </p:cNvSpPr>
          <p:nvPr/>
        </p:nvSpPr>
        <p:spPr bwMode="auto">
          <a:xfrm>
            <a:off x="6858000" y="3857625"/>
            <a:ext cx="1114425" cy="276225"/>
          </a:xfrm>
          <a:prstGeom prst="rect">
            <a:avLst/>
          </a:prstGeom>
          <a:noFill/>
          <a:ln w="9525">
            <a:noFill/>
            <a:miter lim="800000"/>
            <a:headEnd/>
            <a:tailEnd/>
          </a:ln>
        </p:spPr>
        <p:txBody>
          <a:bodyPr>
            <a:spAutoFit/>
          </a:bodyPr>
          <a:lstStyle/>
          <a:p>
            <a:pPr algn="ctr" eaLnBrk="0" hangingPunct="0"/>
            <a:r>
              <a:rPr lang="ru-RU" sz="1200" b="1">
                <a:solidFill>
                  <a:srgbClr val="C00000"/>
                </a:solidFill>
              </a:rPr>
              <a:t>Материалы</a:t>
            </a:r>
          </a:p>
        </p:txBody>
      </p:sp>
      <p:sp>
        <p:nvSpPr>
          <p:cNvPr id="31756" name="Скругленный прямоугольник 65"/>
          <p:cNvSpPr>
            <a:spLocks noChangeArrowheads="1"/>
          </p:cNvSpPr>
          <p:nvPr/>
        </p:nvSpPr>
        <p:spPr bwMode="auto">
          <a:xfrm>
            <a:off x="2492375" y="1817688"/>
            <a:ext cx="4006850" cy="1454150"/>
          </a:xfrm>
          <a:prstGeom prst="roundRect">
            <a:avLst>
              <a:gd name="adj" fmla="val 16667"/>
            </a:avLst>
          </a:prstGeom>
          <a:solidFill>
            <a:srgbClr val="F9E383">
              <a:alpha val="0"/>
            </a:srgbClr>
          </a:solidFill>
          <a:ln w="38100" algn="ctr">
            <a:solidFill>
              <a:srgbClr val="CC3300"/>
            </a:solidFill>
            <a:prstDash val="sysDash"/>
            <a:round/>
            <a:headEnd/>
            <a:tailEnd/>
          </a:ln>
        </p:spPr>
        <p:txBody>
          <a:bodyPr wrap="none" tIns="0" anchor="ctr"/>
          <a:lstStyle/>
          <a:p>
            <a:pPr algn="ctr" eaLnBrk="0" hangingPunct="0">
              <a:lnSpc>
                <a:spcPct val="110000"/>
              </a:lnSpc>
              <a:spcBef>
                <a:spcPct val="50000"/>
              </a:spcBef>
            </a:pPr>
            <a:endParaRPr lang="ru-RU"/>
          </a:p>
        </p:txBody>
      </p:sp>
      <p:sp>
        <p:nvSpPr>
          <p:cNvPr id="59" name="Скругленный прямоугольник 58"/>
          <p:cNvSpPr/>
          <p:nvPr/>
        </p:nvSpPr>
        <p:spPr bwMode="auto">
          <a:xfrm>
            <a:off x="2599508" y="1948544"/>
            <a:ext cx="1566000" cy="558000"/>
          </a:xfrm>
          <a:prstGeom prst="roundRect">
            <a:avLst/>
          </a:prstGeom>
          <a:solidFill>
            <a:srgbClr val="6699FF"/>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wrap="none" tIns="0" anchor="ctr"/>
          <a:lstStyle/>
          <a:p>
            <a:pPr algn="ctr" eaLnBrk="0" hangingPunct="0">
              <a:lnSpc>
                <a:spcPct val="110000"/>
              </a:lnSpc>
              <a:spcBef>
                <a:spcPts val="0"/>
              </a:spcBef>
              <a:defRPr/>
            </a:pPr>
            <a:r>
              <a:rPr lang="ru-RU" b="1" dirty="0">
                <a:solidFill>
                  <a:schemeClr val="bg1"/>
                </a:solidFill>
                <a:effectLst>
                  <a:outerShdw blurRad="38100" dist="38100" dir="2700000" algn="tl">
                    <a:srgbClr val="000000">
                      <a:alpha val="43137"/>
                    </a:srgbClr>
                  </a:outerShdw>
                </a:effectLst>
              </a:rPr>
              <a:t>СМиМ</a:t>
            </a:r>
          </a:p>
        </p:txBody>
      </p:sp>
      <p:sp>
        <p:nvSpPr>
          <p:cNvPr id="61" name="Скругленный прямоугольник 60"/>
          <p:cNvSpPr/>
          <p:nvPr/>
        </p:nvSpPr>
        <p:spPr bwMode="auto">
          <a:xfrm>
            <a:off x="4838338" y="1920239"/>
            <a:ext cx="1566000" cy="558000"/>
          </a:xfrm>
          <a:prstGeom prst="roundRect">
            <a:avLst/>
          </a:prstGeom>
          <a:solidFill>
            <a:srgbClr val="6699FF"/>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wrap="none" tIns="0" anchor="ctr"/>
          <a:lstStyle/>
          <a:p>
            <a:pPr algn="ctr" eaLnBrk="0" hangingPunct="0">
              <a:lnSpc>
                <a:spcPct val="110000"/>
              </a:lnSpc>
              <a:spcBef>
                <a:spcPts val="0"/>
              </a:spcBef>
              <a:defRPr/>
            </a:pPr>
            <a:r>
              <a:rPr lang="ru-RU" b="1" dirty="0">
                <a:solidFill>
                  <a:schemeClr val="bg1"/>
                </a:solidFill>
                <a:effectLst>
                  <a:outerShdw blurRad="38100" dist="38100" dir="2700000" algn="tl">
                    <a:srgbClr val="000000">
                      <a:alpha val="43137"/>
                    </a:srgbClr>
                  </a:outerShdw>
                </a:effectLst>
              </a:rPr>
              <a:t>Управление </a:t>
            </a:r>
          </a:p>
          <a:p>
            <a:pPr algn="ctr" eaLnBrk="0" hangingPunct="0">
              <a:lnSpc>
                <a:spcPct val="110000"/>
              </a:lnSpc>
              <a:spcBef>
                <a:spcPts val="0"/>
              </a:spcBef>
              <a:defRPr/>
            </a:pPr>
            <a:r>
              <a:rPr lang="ru-RU" b="1" dirty="0">
                <a:solidFill>
                  <a:schemeClr val="bg1"/>
                </a:solidFill>
                <a:effectLst>
                  <a:outerShdw blurRad="38100" dist="38100" dir="2700000" algn="tl">
                    <a:srgbClr val="000000">
                      <a:alpha val="43137"/>
                    </a:srgbClr>
                  </a:outerShdw>
                </a:effectLst>
              </a:rPr>
              <a:t>персоналом</a:t>
            </a:r>
          </a:p>
        </p:txBody>
      </p:sp>
      <p:sp>
        <p:nvSpPr>
          <p:cNvPr id="62" name="Скругленный прямоугольник 61"/>
          <p:cNvSpPr/>
          <p:nvPr/>
        </p:nvSpPr>
        <p:spPr bwMode="auto">
          <a:xfrm>
            <a:off x="2600234" y="2631438"/>
            <a:ext cx="1565366" cy="558802"/>
          </a:xfrm>
          <a:prstGeom prst="roundRect">
            <a:avLst/>
          </a:prstGeom>
          <a:solidFill>
            <a:srgbClr val="6699FF"/>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wrap="none" tIns="0" anchor="ctr"/>
          <a:lstStyle/>
          <a:p>
            <a:pPr algn="ctr" eaLnBrk="0" hangingPunct="0">
              <a:lnSpc>
                <a:spcPct val="110000"/>
              </a:lnSpc>
              <a:spcBef>
                <a:spcPts val="0"/>
              </a:spcBef>
              <a:defRPr/>
            </a:pPr>
            <a:r>
              <a:rPr lang="ru-RU" b="1" dirty="0">
                <a:solidFill>
                  <a:schemeClr val="bg1"/>
                </a:solidFill>
                <a:effectLst>
                  <a:outerShdw blurRad="38100" dist="38100" dir="2700000" algn="tl">
                    <a:srgbClr val="000000">
                      <a:alpha val="43137"/>
                    </a:srgbClr>
                  </a:outerShdw>
                </a:effectLst>
              </a:rPr>
              <a:t>Управление </a:t>
            </a:r>
          </a:p>
          <a:p>
            <a:pPr algn="ctr" eaLnBrk="0" hangingPunct="0">
              <a:lnSpc>
                <a:spcPct val="110000"/>
              </a:lnSpc>
              <a:spcBef>
                <a:spcPts val="0"/>
              </a:spcBef>
              <a:defRPr/>
            </a:pPr>
            <a:r>
              <a:rPr lang="ru-RU" b="1" dirty="0">
                <a:solidFill>
                  <a:schemeClr val="bg1"/>
                </a:solidFill>
                <a:effectLst>
                  <a:outerShdw blurRad="38100" dist="38100" dir="2700000" algn="tl">
                    <a:srgbClr val="000000">
                      <a:alpha val="43137"/>
                    </a:srgbClr>
                  </a:outerShdw>
                </a:effectLst>
              </a:rPr>
              <a:t>закупками</a:t>
            </a:r>
          </a:p>
        </p:txBody>
      </p:sp>
      <p:sp>
        <p:nvSpPr>
          <p:cNvPr id="63" name="Скругленный прямоугольник 62"/>
          <p:cNvSpPr/>
          <p:nvPr/>
        </p:nvSpPr>
        <p:spPr bwMode="auto">
          <a:xfrm>
            <a:off x="4836160" y="2641599"/>
            <a:ext cx="1566000" cy="558000"/>
          </a:xfrm>
          <a:prstGeom prst="roundRect">
            <a:avLst/>
          </a:prstGeom>
          <a:solidFill>
            <a:srgbClr val="6699FF"/>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wrap="none" tIns="0" anchor="ctr"/>
          <a:lstStyle/>
          <a:p>
            <a:pPr algn="ctr" eaLnBrk="0" hangingPunct="0">
              <a:lnSpc>
                <a:spcPct val="110000"/>
              </a:lnSpc>
              <a:spcBef>
                <a:spcPts val="0"/>
              </a:spcBef>
              <a:defRPr/>
            </a:pPr>
            <a:r>
              <a:rPr lang="ru-RU" b="1" dirty="0">
                <a:solidFill>
                  <a:schemeClr val="bg1"/>
                </a:solidFill>
                <a:effectLst>
                  <a:outerShdw blurRad="38100" dist="38100" dir="2700000" algn="tl">
                    <a:srgbClr val="000000">
                      <a:alpha val="43137"/>
                    </a:srgbClr>
                  </a:outerShdw>
                </a:effectLst>
              </a:rPr>
              <a:t>Управление </a:t>
            </a:r>
          </a:p>
          <a:p>
            <a:pPr algn="ctr" eaLnBrk="0" hangingPunct="0">
              <a:lnSpc>
                <a:spcPct val="110000"/>
              </a:lnSpc>
              <a:spcBef>
                <a:spcPts val="0"/>
              </a:spcBef>
              <a:defRPr/>
            </a:pPr>
            <a:r>
              <a:rPr lang="ru-RU" b="1" dirty="0">
                <a:solidFill>
                  <a:schemeClr val="bg1"/>
                </a:solidFill>
                <a:effectLst>
                  <a:outerShdw blurRad="38100" dist="38100" dir="2700000" algn="tl">
                    <a:srgbClr val="000000">
                      <a:alpha val="43137"/>
                    </a:srgbClr>
                  </a:outerShdw>
                </a:effectLst>
              </a:rPr>
              <a:t>запасами</a:t>
            </a:r>
          </a:p>
        </p:txBody>
      </p:sp>
      <p:cxnSp>
        <p:nvCxnSpPr>
          <p:cNvPr id="31769" name="Прямая со стрелкой 67"/>
          <p:cNvCxnSpPr>
            <a:cxnSpLocks noChangeShapeType="1"/>
          </p:cNvCxnSpPr>
          <p:nvPr/>
        </p:nvCxnSpPr>
        <p:spPr bwMode="auto">
          <a:xfrm>
            <a:off x="3068638" y="3271838"/>
            <a:ext cx="1587" cy="428625"/>
          </a:xfrm>
          <a:prstGeom prst="straightConnector1">
            <a:avLst/>
          </a:prstGeom>
          <a:noFill/>
          <a:ln w="31750" algn="ctr">
            <a:solidFill>
              <a:srgbClr val="CC3300"/>
            </a:solidFill>
            <a:round/>
            <a:headEnd type="stealth" w="lg" len="med"/>
            <a:tailEnd type="stealth" w="lg" len="med"/>
          </a:ln>
        </p:spPr>
      </p:cxnSp>
      <p:cxnSp>
        <p:nvCxnSpPr>
          <p:cNvPr id="31770" name="Прямая со стрелкой 69"/>
          <p:cNvCxnSpPr>
            <a:cxnSpLocks noChangeShapeType="1"/>
          </p:cNvCxnSpPr>
          <p:nvPr/>
        </p:nvCxnSpPr>
        <p:spPr bwMode="auto">
          <a:xfrm flipH="1">
            <a:off x="4376738" y="3276600"/>
            <a:ext cx="1587" cy="414338"/>
          </a:xfrm>
          <a:prstGeom prst="straightConnector1">
            <a:avLst/>
          </a:prstGeom>
          <a:noFill/>
          <a:ln w="31750" algn="ctr">
            <a:solidFill>
              <a:srgbClr val="CC3300"/>
            </a:solidFill>
            <a:round/>
            <a:headEnd type="stealth" w="lg" len="med"/>
            <a:tailEnd type="stealth" w="lg" len="med"/>
          </a:ln>
        </p:spPr>
      </p:cxnSp>
      <p:cxnSp>
        <p:nvCxnSpPr>
          <p:cNvPr id="31771" name="Прямая со стрелкой 70"/>
          <p:cNvCxnSpPr>
            <a:cxnSpLocks noChangeShapeType="1"/>
          </p:cNvCxnSpPr>
          <p:nvPr/>
        </p:nvCxnSpPr>
        <p:spPr bwMode="auto">
          <a:xfrm flipH="1">
            <a:off x="5605463" y="3279775"/>
            <a:ext cx="1587" cy="420688"/>
          </a:xfrm>
          <a:prstGeom prst="straightConnector1">
            <a:avLst/>
          </a:prstGeom>
          <a:noFill/>
          <a:ln w="31750" algn="ctr">
            <a:solidFill>
              <a:srgbClr val="CC3300"/>
            </a:solidFill>
            <a:round/>
            <a:headEnd type="stealth" w="lg" len="med"/>
            <a:tailEnd type="stealth" w="lg" len="med"/>
          </a:ln>
        </p:spPr>
      </p:cxnSp>
      <p:sp>
        <p:nvSpPr>
          <p:cNvPr id="72" name="Скругленный прямоугольник 71"/>
          <p:cNvSpPr/>
          <p:nvPr/>
        </p:nvSpPr>
        <p:spPr bwMode="auto">
          <a:xfrm>
            <a:off x="2775857" y="4234544"/>
            <a:ext cx="3461657" cy="360000"/>
          </a:xfrm>
          <a:prstGeom prst="roundRect">
            <a:avLst/>
          </a:prstGeom>
          <a:solidFill>
            <a:srgbClr val="6699FF"/>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wrap="none" tIns="0" anchor="ctr"/>
          <a:lstStyle/>
          <a:p>
            <a:pPr algn="ctr" eaLnBrk="0" hangingPunct="0">
              <a:lnSpc>
                <a:spcPct val="110000"/>
              </a:lnSpc>
              <a:spcBef>
                <a:spcPts val="0"/>
              </a:spcBef>
              <a:defRPr/>
            </a:pPr>
            <a:r>
              <a:rPr lang="ru-RU" sz="1400" b="1" dirty="0">
                <a:solidFill>
                  <a:schemeClr val="bg1"/>
                </a:solidFill>
                <a:effectLst>
                  <a:outerShdw blurRad="38100" dist="38100" dir="2700000" algn="tl">
                    <a:srgbClr val="000000">
                      <a:alpha val="43137"/>
                    </a:srgbClr>
                  </a:outerShdw>
                </a:effectLst>
              </a:rPr>
              <a:t>Календарное планирование</a:t>
            </a:r>
          </a:p>
        </p:txBody>
      </p:sp>
      <p:sp>
        <p:nvSpPr>
          <p:cNvPr id="31775" name="TextBox 72"/>
          <p:cNvSpPr txBox="1">
            <a:spLocks noChangeArrowheads="1"/>
          </p:cNvSpPr>
          <p:nvPr/>
        </p:nvSpPr>
        <p:spPr bwMode="auto">
          <a:xfrm>
            <a:off x="2640013" y="3843338"/>
            <a:ext cx="3651250" cy="369887"/>
          </a:xfrm>
          <a:prstGeom prst="rect">
            <a:avLst/>
          </a:prstGeom>
          <a:noFill/>
          <a:ln w="9525">
            <a:noFill/>
            <a:miter lim="800000"/>
            <a:headEnd/>
            <a:tailEnd/>
          </a:ln>
        </p:spPr>
        <p:txBody>
          <a:bodyPr>
            <a:spAutoFit/>
          </a:bodyPr>
          <a:lstStyle/>
          <a:p>
            <a:pPr algn="ctr" eaLnBrk="0" hangingPunct="0"/>
            <a:r>
              <a:rPr lang="ru-RU" sz="1800" b="1">
                <a:solidFill>
                  <a:srgbClr val="C00000"/>
                </a:solidFill>
              </a:rPr>
              <a:t>Строительное производство</a:t>
            </a:r>
          </a:p>
        </p:txBody>
      </p:sp>
      <p:sp>
        <p:nvSpPr>
          <p:cNvPr id="74" name="Скругленный прямоугольник 73"/>
          <p:cNvSpPr/>
          <p:nvPr/>
        </p:nvSpPr>
        <p:spPr bwMode="auto">
          <a:xfrm>
            <a:off x="2514600" y="4757059"/>
            <a:ext cx="3951514" cy="360000"/>
          </a:xfrm>
          <a:prstGeom prst="roundRect">
            <a:avLst/>
          </a:prstGeom>
          <a:solidFill>
            <a:srgbClr val="6699FF"/>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wrap="none" tIns="0" anchor="ctr"/>
          <a:lstStyle/>
          <a:p>
            <a:pPr algn="ctr" eaLnBrk="0" hangingPunct="0">
              <a:lnSpc>
                <a:spcPct val="110000"/>
              </a:lnSpc>
              <a:spcBef>
                <a:spcPts val="0"/>
              </a:spcBef>
              <a:defRPr/>
            </a:pPr>
            <a:r>
              <a:rPr lang="ru-RU" sz="1400" b="1" dirty="0">
                <a:solidFill>
                  <a:schemeClr val="bg1"/>
                </a:solidFill>
                <a:effectLst>
                  <a:outerShdw blurRad="38100" dist="38100" dir="2700000" algn="tl">
                    <a:srgbClr val="000000">
                      <a:alpha val="43137"/>
                    </a:srgbClr>
                  </a:outerShdw>
                </a:effectLst>
              </a:rPr>
              <a:t>Управление ресурсами</a:t>
            </a:r>
          </a:p>
        </p:txBody>
      </p:sp>
      <p:sp>
        <p:nvSpPr>
          <p:cNvPr id="75" name="Скругленный прямоугольник 74"/>
          <p:cNvSpPr/>
          <p:nvPr/>
        </p:nvSpPr>
        <p:spPr bwMode="auto">
          <a:xfrm>
            <a:off x="2394857" y="5290458"/>
            <a:ext cx="4191000" cy="360000"/>
          </a:xfrm>
          <a:prstGeom prst="roundRect">
            <a:avLst/>
          </a:prstGeom>
          <a:solidFill>
            <a:srgbClr val="6699FF"/>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wrap="none" tIns="0" anchor="ctr"/>
          <a:lstStyle/>
          <a:p>
            <a:pPr algn="ctr" eaLnBrk="0" hangingPunct="0">
              <a:lnSpc>
                <a:spcPct val="110000"/>
              </a:lnSpc>
              <a:spcBef>
                <a:spcPts val="0"/>
              </a:spcBef>
              <a:defRPr/>
            </a:pPr>
            <a:r>
              <a:rPr lang="ru-RU" sz="1400" b="1" dirty="0">
                <a:solidFill>
                  <a:schemeClr val="bg1"/>
                </a:solidFill>
                <a:effectLst>
                  <a:outerShdw blurRad="38100" dist="38100" dir="2700000" algn="tl">
                    <a:srgbClr val="000000">
                      <a:alpha val="43137"/>
                    </a:srgbClr>
                  </a:outerShdw>
                </a:effectLst>
              </a:rPr>
              <a:t>Утверждение проекта и контроль выполнения</a:t>
            </a:r>
          </a:p>
        </p:txBody>
      </p:sp>
      <p:sp>
        <p:nvSpPr>
          <p:cNvPr id="31782" name="Скругленный прямоугольник 33"/>
          <p:cNvSpPr>
            <a:spLocks noChangeArrowheads="1"/>
          </p:cNvSpPr>
          <p:nvPr/>
        </p:nvSpPr>
        <p:spPr bwMode="auto">
          <a:xfrm>
            <a:off x="2324100" y="3751263"/>
            <a:ext cx="4349750" cy="2066925"/>
          </a:xfrm>
          <a:prstGeom prst="roundRect">
            <a:avLst>
              <a:gd name="adj" fmla="val 16667"/>
            </a:avLst>
          </a:prstGeom>
          <a:solidFill>
            <a:srgbClr val="F9E383">
              <a:alpha val="0"/>
            </a:srgbClr>
          </a:solidFill>
          <a:ln w="38100" algn="ctr">
            <a:solidFill>
              <a:srgbClr val="CC3300"/>
            </a:solidFill>
            <a:prstDash val="sysDash"/>
            <a:round/>
            <a:headEnd/>
            <a:tailEnd/>
          </a:ln>
        </p:spPr>
        <p:txBody>
          <a:bodyPr wrap="none" tIns="0" anchor="ctr"/>
          <a:lstStyle/>
          <a:p>
            <a:pPr algn="ctr" eaLnBrk="0" hangingPunct="0">
              <a:lnSpc>
                <a:spcPct val="110000"/>
              </a:lnSpc>
              <a:spcBef>
                <a:spcPct val="50000"/>
              </a:spcBef>
            </a:pPr>
            <a:endParaRPr lang="ru-RU"/>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0"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 calcmode="lin" valueType="num">
                                      <p:cBhvr>
                                        <p:cTn id="13" dur="1000" fill="hold"/>
                                        <p:tgtEl>
                                          <p:spTgt spid="38"/>
                                        </p:tgtEl>
                                        <p:attrNameLst>
                                          <p:attrName>ppt_w</p:attrName>
                                        </p:attrNameLst>
                                      </p:cBhvr>
                                      <p:tavLst>
                                        <p:tav tm="0">
                                          <p:val>
                                            <p:fltVal val="0"/>
                                          </p:val>
                                        </p:tav>
                                        <p:tav tm="100000">
                                          <p:val>
                                            <p:strVal val="#ppt_w"/>
                                          </p:val>
                                        </p:tav>
                                      </p:tavLst>
                                    </p:anim>
                                    <p:anim calcmode="lin" valueType="num">
                                      <p:cBhvr>
                                        <p:cTn id="14" dur="1000" fill="hold"/>
                                        <p:tgtEl>
                                          <p:spTgt spid="38"/>
                                        </p:tgtEl>
                                        <p:attrNameLst>
                                          <p:attrName>ppt_h</p:attrName>
                                        </p:attrNameLst>
                                      </p:cBhvr>
                                      <p:tavLst>
                                        <p:tav tm="0">
                                          <p:val>
                                            <p:fltVal val="0"/>
                                          </p:val>
                                        </p:tav>
                                        <p:tav tm="100000">
                                          <p:val>
                                            <p:strVal val="#ppt_h"/>
                                          </p:val>
                                        </p:tav>
                                      </p:tavLst>
                                    </p:anim>
                                    <p:animEffect transition="in" filter="fade">
                                      <p:cBhvr>
                                        <p:cTn id="15" dur="1000"/>
                                        <p:tgtEl>
                                          <p:spTgt spid="38"/>
                                        </p:tgtEl>
                                      </p:cBhvr>
                                    </p:animEffect>
                                  </p:childTnLst>
                                </p:cTn>
                              </p:par>
                            </p:childTnLst>
                          </p:cTn>
                        </p:par>
                        <p:par>
                          <p:cTn id="16" fill="hold">
                            <p:stCondLst>
                              <p:cond delay="2000"/>
                            </p:stCondLst>
                            <p:childTnLst>
                              <p:par>
                                <p:cTn id="17" presetID="53" presetClass="entr" presetSubtype="0" fill="hold" grpId="0" nodeType="after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p:cTn id="19" dur="1000" fill="hold"/>
                                        <p:tgtEl>
                                          <p:spTgt spid="40"/>
                                        </p:tgtEl>
                                        <p:attrNameLst>
                                          <p:attrName>ppt_w</p:attrName>
                                        </p:attrNameLst>
                                      </p:cBhvr>
                                      <p:tavLst>
                                        <p:tav tm="0">
                                          <p:val>
                                            <p:fltVal val="0"/>
                                          </p:val>
                                        </p:tav>
                                        <p:tav tm="100000">
                                          <p:val>
                                            <p:strVal val="#ppt_w"/>
                                          </p:val>
                                        </p:tav>
                                      </p:tavLst>
                                    </p:anim>
                                    <p:anim calcmode="lin" valueType="num">
                                      <p:cBhvr>
                                        <p:cTn id="20" dur="1000" fill="hold"/>
                                        <p:tgtEl>
                                          <p:spTgt spid="40"/>
                                        </p:tgtEl>
                                        <p:attrNameLst>
                                          <p:attrName>ppt_h</p:attrName>
                                        </p:attrNameLst>
                                      </p:cBhvr>
                                      <p:tavLst>
                                        <p:tav tm="0">
                                          <p:val>
                                            <p:fltVal val="0"/>
                                          </p:val>
                                        </p:tav>
                                        <p:tav tm="100000">
                                          <p:val>
                                            <p:strVal val="#ppt_h"/>
                                          </p:val>
                                        </p:tav>
                                      </p:tavLst>
                                    </p:anim>
                                    <p:animEffect transition="in" filter="fade">
                                      <p:cBhvr>
                                        <p:cTn id="21" dur="1000"/>
                                        <p:tgtEl>
                                          <p:spTgt spid="40"/>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1000"/>
                                        <p:tgtEl>
                                          <p:spTgt spid="13"/>
                                        </p:tgtEl>
                                      </p:cBhvr>
                                    </p:animEffect>
                                    <p:anim calcmode="lin" valueType="num">
                                      <p:cBhvr>
                                        <p:cTn id="27" dur="1000" fill="hold"/>
                                        <p:tgtEl>
                                          <p:spTgt spid="13"/>
                                        </p:tgtEl>
                                        <p:attrNameLst>
                                          <p:attrName>ppt_x</p:attrName>
                                        </p:attrNameLst>
                                      </p:cBhvr>
                                      <p:tavLst>
                                        <p:tav tm="0">
                                          <p:val>
                                            <p:strVal val="#ppt_x"/>
                                          </p:val>
                                        </p:tav>
                                        <p:tav tm="100000">
                                          <p:val>
                                            <p:strVal val="#ppt_x"/>
                                          </p:val>
                                        </p:tav>
                                      </p:tavLst>
                                    </p:anim>
                                    <p:anim calcmode="lin" valueType="num">
                                      <p:cBhvr>
                                        <p:cTn id="28" dur="1000" fill="hold"/>
                                        <p:tgtEl>
                                          <p:spTgt spid="13"/>
                                        </p:tgtEl>
                                        <p:attrNameLst>
                                          <p:attrName>ppt_y</p:attrName>
                                        </p:attrNameLst>
                                      </p:cBhvr>
                                      <p:tavLst>
                                        <p:tav tm="0">
                                          <p:val>
                                            <p:strVal val="#ppt_y+.1"/>
                                          </p:val>
                                        </p:tav>
                                        <p:tav tm="100000">
                                          <p:val>
                                            <p:strVal val="#ppt_y"/>
                                          </p:val>
                                        </p:tav>
                                      </p:tavLst>
                                    </p:anim>
                                  </p:childTnLst>
                                </p:cTn>
                              </p:par>
                            </p:childTnLst>
                          </p:cTn>
                        </p:par>
                        <p:par>
                          <p:cTn id="29" fill="hold">
                            <p:stCondLst>
                              <p:cond delay="1000"/>
                            </p:stCondLst>
                            <p:childTnLst>
                              <p:par>
                                <p:cTn id="30" presetID="53" presetClass="entr" presetSubtype="0" fill="hold" nodeType="afterEffect">
                                  <p:stCondLst>
                                    <p:cond delay="0"/>
                                  </p:stCondLst>
                                  <p:childTnLst>
                                    <p:set>
                                      <p:cBhvr>
                                        <p:cTn id="31" dur="1" fill="hold">
                                          <p:stCondLst>
                                            <p:cond delay="0"/>
                                          </p:stCondLst>
                                        </p:cTn>
                                        <p:tgtEl>
                                          <p:spTgt spid="42"/>
                                        </p:tgtEl>
                                        <p:attrNameLst>
                                          <p:attrName>style.visibility</p:attrName>
                                        </p:attrNameLst>
                                      </p:cBhvr>
                                      <p:to>
                                        <p:strVal val="visible"/>
                                      </p:to>
                                    </p:set>
                                    <p:anim calcmode="lin" valueType="num">
                                      <p:cBhvr>
                                        <p:cTn id="32" dur="1000" fill="hold"/>
                                        <p:tgtEl>
                                          <p:spTgt spid="42"/>
                                        </p:tgtEl>
                                        <p:attrNameLst>
                                          <p:attrName>ppt_w</p:attrName>
                                        </p:attrNameLst>
                                      </p:cBhvr>
                                      <p:tavLst>
                                        <p:tav tm="0">
                                          <p:val>
                                            <p:fltVal val="0"/>
                                          </p:val>
                                        </p:tav>
                                        <p:tav tm="100000">
                                          <p:val>
                                            <p:strVal val="#ppt_w"/>
                                          </p:val>
                                        </p:tav>
                                      </p:tavLst>
                                    </p:anim>
                                    <p:anim calcmode="lin" valueType="num">
                                      <p:cBhvr>
                                        <p:cTn id="33" dur="1000" fill="hold"/>
                                        <p:tgtEl>
                                          <p:spTgt spid="42"/>
                                        </p:tgtEl>
                                        <p:attrNameLst>
                                          <p:attrName>ppt_h</p:attrName>
                                        </p:attrNameLst>
                                      </p:cBhvr>
                                      <p:tavLst>
                                        <p:tav tm="0">
                                          <p:val>
                                            <p:fltVal val="0"/>
                                          </p:val>
                                        </p:tav>
                                        <p:tav tm="100000">
                                          <p:val>
                                            <p:strVal val="#ppt_h"/>
                                          </p:val>
                                        </p:tav>
                                      </p:tavLst>
                                    </p:anim>
                                    <p:animEffect transition="in" filter="fade">
                                      <p:cBhvr>
                                        <p:cTn id="34" dur="1000"/>
                                        <p:tgtEl>
                                          <p:spTgt spid="42"/>
                                        </p:tgtEl>
                                      </p:cBhvr>
                                    </p:animEffect>
                                  </p:childTnLst>
                                </p:cTn>
                              </p:par>
                            </p:childTnLst>
                          </p:cTn>
                        </p:par>
                        <p:par>
                          <p:cTn id="35" fill="hold">
                            <p:stCondLst>
                              <p:cond delay="2000"/>
                            </p:stCondLst>
                            <p:childTnLst>
                              <p:par>
                                <p:cTn id="36" presetID="53" presetClass="entr" presetSubtype="0" fill="hold" grpId="0" nodeType="afterEffect">
                                  <p:stCondLst>
                                    <p:cond delay="0"/>
                                  </p:stCondLst>
                                  <p:childTnLst>
                                    <p:set>
                                      <p:cBhvr>
                                        <p:cTn id="37" dur="1" fill="hold">
                                          <p:stCondLst>
                                            <p:cond delay="0"/>
                                          </p:stCondLst>
                                        </p:cTn>
                                        <p:tgtEl>
                                          <p:spTgt spid="45"/>
                                        </p:tgtEl>
                                        <p:attrNameLst>
                                          <p:attrName>style.visibility</p:attrName>
                                        </p:attrNameLst>
                                      </p:cBhvr>
                                      <p:to>
                                        <p:strVal val="visible"/>
                                      </p:to>
                                    </p:set>
                                    <p:anim calcmode="lin" valueType="num">
                                      <p:cBhvr>
                                        <p:cTn id="38" dur="1000" fill="hold"/>
                                        <p:tgtEl>
                                          <p:spTgt spid="45"/>
                                        </p:tgtEl>
                                        <p:attrNameLst>
                                          <p:attrName>ppt_w</p:attrName>
                                        </p:attrNameLst>
                                      </p:cBhvr>
                                      <p:tavLst>
                                        <p:tav tm="0">
                                          <p:val>
                                            <p:fltVal val="0"/>
                                          </p:val>
                                        </p:tav>
                                        <p:tav tm="100000">
                                          <p:val>
                                            <p:strVal val="#ppt_w"/>
                                          </p:val>
                                        </p:tav>
                                      </p:tavLst>
                                    </p:anim>
                                    <p:anim calcmode="lin" valueType="num">
                                      <p:cBhvr>
                                        <p:cTn id="39" dur="1000" fill="hold"/>
                                        <p:tgtEl>
                                          <p:spTgt spid="45"/>
                                        </p:tgtEl>
                                        <p:attrNameLst>
                                          <p:attrName>ppt_h</p:attrName>
                                        </p:attrNameLst>
                                      </p:cBhvr>
                                      <p:tavLst>
                                        <p:tav tm="0">
                                          <p:val>
                                            <p:fltVal val="0"/>
                                          </p:val>
                                        </p:tav>
                                        <p:tav tm="100000">
                                          <p:val>
                                            <p:strVal val="#ppt_h"/>
                                          </p:val>
                                        </p:tav>
                                      </p:tavLst>
                                    </p:anim>
                                    <p:animEffect transition="in" filter="fade">
                                      <p:cBhvr>
                                        <p:cTn id="40" dur="1000"/>
                                        <p:tgtEl>
                                          <p:spTgt spid="45"/>
                                        </p:tgtEl>
                                      </p:cBhvr>
                                    </p:animEffect>
                                  </p:childTnLst>
                                </p:cTn>
                              </p:par>
                            </p:childTnLst>
                          </p:cTn>
                        </p:par>
                      </p:childTnLst>
                    </p:cTn>
                  </p:par>
                  <p:par>
                    <p:cTn id="41" fill="hold">
                      <p:stCondLst>
                        <p:cond delay="indefinite"/>
                      </p:stCondLst>
                      <p:childTnLst>
                        <p:par>
                          <p:cTn id="42" fill="hold">
                            <p:stCondLst>
                              <p:cond delay="0"/>
                            </p:stCondLst>
                            <p:childTnLst>
                              <p:par>
                                <p:cTn id="43" presetID="47" presetClass="entr" presetSubtype="0" fill="hold" nodeType="click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fade">
                                      <p:cBhvr>
                                        <p:cTn id="45" dur="1000"/>
                                        <p:tgtEl>
                                          <p:spTgt spid="9"/>
                                        </p:tgtEl>
                                      </p:cBhvr>
                                    </p:animEffect>
                                    <p:anim calcmode="lin" valueType="num">
                                      <p:cBhvr>
                                        <p:cTn id="46" dur="1000" fill="hold"/>
                                        <p:tgtEl>
                                          <p:spTgt spid="9"/>
                                        </p:tgtEl>
                                        <p:attrNameLst>
                                          <p:attrName>ppt_x</p:attrName>
                                        </p:attrNameLst>
                                      </p:cBhvr>
                                      <p:tavLst>
                                        <p:tav tm="0">
                                          <p:val>
                                            <p:strVal val="#ppt_x"/>
                                          </p:val>
                                        </p:tav>
                                        <p:tav tm="100000">
                                          <p:val>
                                            <p:strVal val="#ppt_x"/>
                                          </p:val>
                                        </p:tav>
                                      </p:tavLst>
                                    </p:anim>
                                    <p:anim calcmode="lin" valueType="num">
                                      <p:cBhvr>
                                        <p:cTn id="47" dur="1000" fill="hold"/>
                                        <p:tgtEl>
                                          <p:spTgt spid="9"/>
                                        </p:tgtEl>
                                        <p:attrNameLst>
                                          <p:attrName>ppt_y</p:attrName>
                                        </p:attrNameLst>
                                      </p:cBhvr>
                                      <p:tavLst>
                                        <p:tav tm="0">
                                          <p:val>
                                            <p:strVal val="#ppt_y-.1"/>
                                          </p:val>
                                        </p:tav>
                                        <p:tav tm="100000">
                                          <p:val>
                                            <p:strVal val="#ppt_y"/>
                                          </p:val>
                                        </p:tav>
                                      </p:tavLst>
                                    </p:anim>
                                  </p:childTnLst>
                                </p:cTn>
                              </p:par>
                            </p:childTnLst>
                          </p:cTn>
                        </p:par>
                        <p:par>
                          <p:cTn id="48" fill="hold">
                            <p:stCondLst>
                              <p:cond delay="1000"/>
                            </p:stCondLst>
                            <p:childTnLst>
                              <p:par>
                                <p:cTn id="49" presetID="53" presetClass="entr" presetSubtype="0" fill="hold" nodeType="afterEffect">
                                  <p:stCondLst>
                                    <p:cond delay="0"/>
                                  </p:stCondLst>
                                  <p:childTnLst>
                                    <p:set>
                                      <p:cBhvr>
                                        <p:cTn id="50" dur="1" fill="hold">
                                          <p:stCondLst>
                                            <p:cond delay="0"/>
                                          </p:stCondLst>
                                        </p:cTn>
                                        <p:tgtEl>
                                          <p:spTgt spid="25"/>
                                        </p:tgtEl>
                                        <p:attrNameLst>
                                          <p:attrName>style.visibility</p:attrName>
                                        </p:attrNameLst>
                                      </p:cBhvr>
                                      <p:to>
                                        <p:strVal val="visible"/>
                                      </p:to>
                                    </p:set>
                                    <p:anim calcmode="lin" valueType="num">
                                      <p:cBhvr>
                                        <p:cTn id="51" dur="1000" fill="hold"/>
                                        <p:tgtEl>
                                          <p:spTgt spid="25"/>
                                        </p:tgtEl>
                                        <p:attrNameLst>
                                          <p:attrName>ppt_w</p:attrName>
                                        </p:attrNameLst>
                                      </p:cBhvr>
                                      <p:tavLst>
                                        <p:tav tm="0">
                                          <p:val>
                                            <p:fltVal val="0"/>
                                          </p:val>
                                        </p:tav>
                                        <p:tav tm="100000">
                                          <p:val>
                                            <p:strVal val="#ppt_w"/>
                                          </p:val>
                                        </p:tav>
                                      </p:tavLst>
                                    </p:anim>
                                    <p:anim calcmode="lin" valueType="num">
                                      <p:cBhvr>
                                        <p:cTn id="52" dur="1000" fill="hold"/>
                                        <p:tgtEl>
                                          <p:spTgt spid="25"/>
                                        </p:tgtEl>
                                        <p:attrNameLst>
                                          <p:attrName>ppt_h</p:attrName>
                                        </p:attrNameLst>
                                      </p:cBhvr>
                                      <p:tavLst>
                                        <p:tav tm="0">
                                          <p:val>
                                            <p:fltVal val="0"/>
                                          </p:val>
                                        </p:tav>
                                        <p:tav tm="100000">
                                          <p:val>
                                            <p:strVal val="#ppt_h"/>
                                          </p:val>
                                        </p:tav>
                                      </p:tavLst>
                                    </p:anim>
                                    <p:animEffect transition="in" filter="fade">
                                      <p:cBhvr>
                                        <p:cTn id="53" dur="1000"/>
                                        <p:tgtEl>
                                          <p:spTgt spid="25"/>
                                        </p:tgtEl>
                                      </p:cBhvr>
                                    </p:animEffect>
                                  </p:childTnLst>
                                </p:cTn>
                              </p:par>
                            </p:childTnLst>
                          </p:cTn>
                        </p:par>
                        <p:par>
                          <p:cTn id="54" fill="hold">
                            <p:stCondLst>
                              <p:cond delay="2000"/>
                            </p:stCondLst>
                            <p:childTnLst>
                              <p:par>
                                <p:cTn id="55" presetID="53" presetClass="entr" presetSubtype="0" fill="hold" nodeType="afterEffect">
                                  <p:stCondLst>
                                    <p:cond delay="0"/>
                                  </p:stCondLst>
                                  <p:childTnLst>
                                    <p:set>
                                      <p:cBhvr>
                                        <p:cTn id="56" dur="1" fill="hold">
                                          <p:stCondLst>
                                            <p:cond delay="0"/>
                                          </p:stCondLst>
                                        </p:cTn>
                                        <p:tgtEl>
                                          <p:spTgt spid="26"/>
                                        </p:tgtEl>
                                        <p:attrNameLst>
                                          <p:attrName>style.visibility</p:attrName>
                                        </p:attrNameLst>
                                      </p:cBhvr>
                                      <p:to>
                                        <p:strVal val="visible"/>
                                      </p:to>
                                    </p:set>
                                    <p:anim calcmode="lin" valueType="num">
                                      <p:cBhvr>
                                        <p:cTn id="57" dur="1000" fill="hold"/>
                                        <p:tgtEl>
                                          <p:spTgt spid="26"/>
                                        </p:tgtEl>
                                        <p:attrNameLst>
                                          <p:attrName>ppt_w</p:attrName>
                                        </p:attrNameLst>
                                      </p:cBhvr>
                                      <p:tavLst>
                                        <p:tav tm="0">
                                          <p:val>
                                            <p:fltVal val="0"/>
                                          </p:val>
                                        </p:tav>
                                        <p:tav tm="100000">
                                          <p:val>
                                            <p:strVal val="#ppt_w"/>
                                          </p:val>
                                        </p:tav>
                                      </p:tavLst>
                                    </p:anim>
                                    <p:anim calcmode="lin" valueType="num">
                                      <p:cBhvr>
                                        <p:cTn id="58" dur="1000" fill="hold"/>
                                        <p:tgtEl>
                                          <p:spTgt spid="26"/>
                                        </p:tgtEl>
                                        <p:attrNameLst>
                                          <p:attrName>ppt_h</p:attrName>
                                        </p:attrNameLst>
                                      </p:cBhvr>
                                      <p:tavLst>
                                        <p:tav tm="0">
                                          <p:val>
                                            <p:fltVal val="0"/>
                                          </p:val>
                                        </p:tav>
                                        <p:tav tm="100000">
                                          <p:val>
                                            <p:strVal val="#ppt_h"/>
                                          </p:val>
                                        </p:tav>
                                      </p:tavLst>
                                    </p:anim>
                                    <p:animEffect transition="in" filter="fade">
                                      <p:cBhvr>
                                        <p:cTn id="59"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409825" y="2151063"/>
            <a:ext cx="6429375" cy="523875"/>
          </a:xfrm>
          <a:prstGeom prst="rect">
            <a:avLst/>
          </a:prstGeom>
        </p:spPr>
        <p:txBody>
          <a:bodyPr>
            <a:spAutoFit/>
          </a:bodyPr>
          <a:lstStyle/>
          <a:p>
            <a:pPr algn="r" eaLnBrk="0" hangingPunct="0">
              <a:defRPr/>
            </a:pPr>
            <a:r>
              <a:rPr lang="ru-RU" sz="2800" b="1" dirty="0">
                <a:solidFill>
                  <a:srgbClr val="CC0000"/>
                </a:solidFill>
                <a:latin typeface="+mj-lt"/>
                <a:cs typeface="+mn-cs"/>
              </a:rPr>
              <a:t>Управление персоналом и СМиМ</a:t>
            </a:r>
            <a:endParaRPr lang="ru-RU" sz="2800" b="1" dirty="0">
              <a:solidFill>
                <a:srgbClr val="CC0000"/>
              </a:solidFill>
              <a:latin typeface="+mj-lt"/>
              <a:cs typeface="+mn-cs"/>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3"/>
          <a:srcRect/>
          <a:stretch>
            <a:fillRect/>
          </a:stretch>
        </p:blipFill>
        <p:spPr bwMode="auto">
          <a:xfrm>
            <a:off x="561975" y="1481138"/>
            <a:ext cx="7353300" cy="4967287"/>
          </a:xfrm>
          <a:prstGeom prst="rect">
            <a:avLst/>
          </a:prstGeom>
          <a:ln w="19050" cap="sq">
            <a:solidFill>
              <a:srgbClr val="C00000"/>
            </a:solidFill>
            <a:prstDash val="solid"/>
            <a:miter lim="800000"/>
          </a:ln>
          <a:effectLst>
            <a:outerShdw blurRad="50800" dist="38100" dir="2700000" algn="tl" rotWithShape="0">
              <a:srgbClr val="000000">
                <a:alpha val="43000"/>
              </a:srgbClr>
            </a:outerShdw>
          </a:effectLst>
        </p:spPr>
      </p:pic>
      <p:pic>
        <p:nvPicPr>
          <p:cNvPr id="5" name="Picture 4"/>
          <p:cNvPicPr>
            <a:picLocks noChangeAspect="1" noChangeArrowheads="1"/>
          </p:cNvPicPr>
          <p:nvPr/>
        </p:nvPicPr>
        <p:blipFill>
          <a:blip r:embed="rId4"/>
          <a:srcRect/>
          <a:stretch>
            <a:fillRect/>
          </a:stretch>
        </p:blipFill>
        <p:spPr bwMode="auto">
          <a:xfrm>
            <a:off x="371475" y="2895600"/>
            <a:ext cx="8493125" cy="3343275"/>
          </a:xfrm>
          <a:prstGeom prst="rect">
            <a:avLst/>
          </a:prstGeom>
          <a:ln w="19050" cap="sq">
            <a:solidFill>
              <a:srgbClr val="C00000"/>
            </a:solidFill>
            <a:prstDash val="solid"/>
            <a:miter lim="800000"/>
          </a:ln>
          <a:effectLst>
            <a:outerShdw blurRad="50800" dist="38100" dir="2700000" algn="tl" rotWithShape="0">
              <a:srgbClr val="000000">
                <a:alpha val="43000"/>
              </a:srgbClr>
            </a:outerShdw>
          </a:effectLst>
        </p:spPr>
      </p:pic>
      <p:sp>
        <p:nvSpPr>
          <p:cNvPr id="6" name="Прямоугольник 5"/>
          <p:cNvSpPr/>
          <p:nvPr/>
        </p:nvSpPr>
        <p:spPr>
          <a:xfrm>
            <a:off x="4371975" y="204788"/>
            <a:ext cx="4572000" cy="338137"/>
          </a:xfrm>
          <a:prstGeom prst="rect">
            <a:avLst/>
          </a:prstGeom>
        </p:spPr>
        <p:txBody>
          <a:bodyPr>
            <a:spAutoFit/>
          </a:bodyPr>
          <a:lstStyle/>
          <a:p>
            <a:pPr algn="r" eaLnBrk="0" hangingPunct="0">
              <a:lnSpc>
                <a:spcPct val="80000"/>
              </a:lnSpc>
              <a:defRPr/>
            </a:pPr>
            <a:r>
              <a:rPr lang="ru-RU" sz="2000" b="1" dirty="0">
                <a:solidFill>
                  <a:srgbClr val="CC0000"/>
                </a:solidFill>
                <a:latin typeface="+mj-lt"/>
                <a:cs typeface="+mn-cs"/>
              </a:rPr>
              <a:t>Управление персоналом</a:t>
            </a:r>
            <a:endParaRPr lang="ru-RU" sz="2000" b="1" dirty="0">
              <a:solidFill>
                <a:srgbClr val="CC0000"/>
              </a:solidFill>
              <a:latin typeface="+mj-lt"/>
              <a:cs typeface="+mn-cs"/>
            </a:endParaRPr>
          </a:p>
        </p:txBody>
      </p:sp>
      <p:sp>
        <p:nvSpPr>
          <p:cNvPr id="7" name="AutoShape 22"/>
          <p:cNvSpPr>
            <a:spLocks/>
          </p:cNvSpPr>
          <p:nvPr/>
        </p:nvSpPr>
        <p:spPr bwMode="auto">
          <a:xfrm>
            <a:off x="5584825" y="1060450"/>
            <a:ext cx="3008313" cy="354013"/>
          </a:xfrm>
          <a:prstGeom prst="accentBorderCallout2">
            <a:avLst>
              <a:gd name="adj1" fmla="val 26181"/>
              <a:gd name="adj2" fmla="val -2319"/>
              <a:gd name="adj3" fmla="val 26181"/>
              <a:gd name="adj4" fmla="val -5847"/>
              <a:gd name="adj5" fmla="val 115874"/>
              <a:gd name="adj6" fmla="val -14340"/>
            </a:avLst>
          </a:prstGeom>
          <a:solidFill>
            <a:schemeClr val="bg1"/>
          </a:solidFill>
          <a:ln w="19050" algn="ctr">
            <a:solidFill>
              <a:schemeClr val="bg2"/>
            </a:solidFill>
            <a:miter lim="800000"/>
            <a:headEnd/>
            <a:tailEnd/>
          </a:ln>
        </p:spPr>
        <p:txBody>
          <a:bodyPr lIns="0" tIns="0" rIns="0" bIns="0" anchor="ctr" anchorCtr="1"/>
          <a:lstStyle/>
          <a:p>
            <a:pPr eaLnBrk="0" hangingPunct="0">
              <a:lnSpc>
                <a:spcPct val="110000"/>
              </a:lnSpc>
              <a:spcBef>
                <a:spcPct val="50000"/>
              </a:spcBef>
              <a:defRPr/>
            </a:pPr>
            <a:r>
              <a:rPr lang="ru-RU" sz="800" i="1" dirty="0">
                <a:solidFill>
                  <a:srgbClr val="000000"/>
                </a:solidFill>
                <a:latin typeface="+mj-lt"/>
                <a:cs typeface="+mn-cs"/>
              </a:rPr>
              <a:t>Окно документа:</a:t>
            </a:r>
            <a:r>
              <a:rPr lang="ru-RU" sz="800" dirty="0">
                <a:solidFill>
                  <a:srgbClr val="000000"/>
                </a:solidFill>
                <a:latin typeface="+mj-lt"/>
                <a:cs typeface="+mn-cs"/>
              </a:rPr>
              <a:t> </a:t>
            </a:r>
            <a:r>
              <a:rPr lang="en-US" sz="1000" dirty="0">
                <a:solidFill>
                  <a:srgbClr val="000000"/>
                </a:solidFill>
                <a:latin typeface="+mj-lt"/>
                <a:cs typeface="+mn-cs"/>
              </a:rPr>
              <a:t/>
            </a:r>
            <a:br>
              <a:rPr lang="en-US" sz="1000" dirty="0">
                <a:solidFill>
                  <a:srgbClr val="000000"/>
                </a:solidFill>
                <a:latin typeface="+mj-lt"/>
                <a:cs typeface="+mn-cs"/>
              </a:rPr>
            </a:br>
            <a:r>
              <a:rPr lang="ru-RU" sz="1000" dirty="0">
                <a:solidFill>
                  <a:srgbClr val="000000"/>
                </a:solidFill>
                <a:latin typeface="+mj-lt"/>
                <a:cs typeface="+mn-cs"/>
              </a:rPr>
              <a:t>«Штатное расписание сотрудников организации»</a:t>
            </a:r>
            <a:endParaRPr lang="ru-RU" sz="1000" dirty="0">
              <a:solidFill>
                <a:srgbClr val="000000"/>
              </a:solidFill>
              <a:latin typeface="+mj-lt"/>
              <a:cs typeface="+mn-cs"/>
            </a:endParaRPr>
          </a:p>
        </p:txBody>
      </p:sp>
      <p:sp>
        <p:nvSpPr>
          <p:cNvPr id="8" name="AutoShape 22"/>
          <p:cNvSpPr>
            <a:spLocks/>
          </p:cNvSpPr>
          <p:nvPr/>
        </p:nvSpPr>
        <p:spPr bwMode="auto">
          <a:xfrm>
            <a:off x="6727825" y="2428875"/>
            <a:ext cx="2149475" cy="342900"/>
          </a:xfrm>
          <a:prstGeom prst="accentBorderCallout2">
            <a:avLst>
              <a:gd name="adj1" fmla="val 26181"/>
              <a:gd name="adj2" fmla="val -2319"/>
              <a:gd name="adj3" fmla="val 26181"/>
              <a:gd name="adj4" fmla="val -5847"/>
              <a:gd name="adj5" fmla="val 134392"/>
              <a:gd name="adj6" fmla="val -14487"/>
            </a:avLst>
          </a:prstGeom>
          <a:solidFill>
            <a:schemeClr val="bg1"/>
          </a:solidFill>
          <a:ln w="19050" algn="ctr">
            <a:solidFill>
              <a:schemeClr val="bg2"/>
            </a:solidFill>
            <a:miter lim="800000"/>
            <a:headEnd/>
            <a:tailEnd/>
          </a:ln>
        </p:spPr>
        <p:txBody>
          <a:bodyPr lIns="0" tIns="0" rIns="0" bIns="0" anchor="ctr" anchorCtr="1"/>
          <a:lstStyle/>
          <a:p>
            <a:pPr eaLnBrk="0" hangingPunct="0">
              <a:lnSpc>
                <a:spcPct val="110000"/>
              </a:lnSpc>
              <a:spcBef>
                <a:spcPct val="50000"/>
              </a:spcBef>
              <a:defRPr/>
            </a:pPr>
            <a:r>
              <a:rPr lang="ru-RU" sz="800" i="1" dirty="0">
                <a:solidFill>
                  <a:srgbClr val="000000"/>
                </a:solidFill>
                <a:latin typeface="+mj-lt"/>
                <a:cs typeface="+mn-cs"/>
              </a:rPr>
              <a:t>Окно документа:</a:t>
            </a:r>
            <a:r>
              <a:rPr lang="ru-RU" sz="800" dirty="0">
                <a:solidFill>
                  <a:srgbClr val="000000"/>
                </a:solidFill>
                <a:latin typeface="+mj-lt"/>
                <a:cs typeface="+mn-cs"/>
              </a:rPr>
              <a:t> </a:t>
            </a:r>
            <a:r>
              <a:rPr lang="en-US" sz="1000" dirty="0">
                <a:solidFill>
                  <a:srgbClr val="000000"/>
                </a:solidFill>
                <a:latin typeface="+mj-lt"/>
                <a:cs typeface="+mn-cs"/>
              </a:rPr>
              <a:t/>
            </a:r>
            <a:br>
              <a:rPr lang="en-US" sz="1000" dirty="0">
                <a:solidFill>
                  <a:srgbClr val="000000"/>
                </a:solidFill>
                <a:latin typeface="+mj-lt"/>
                <a:cs typeface="+mn-cs"/>
              </a:rPr>
            </a:br>
            <a:r>
              <a:rPr lang="ru-RU" sz="1000" dirty="0">
                <a:solidFill>
                  <a:srgbClr val="000000"/>
                </a:solidFill>
                <a:latin typeface="+mj-lt"/>
                <a:cs typeface="+mn-cs"/>
              </a:rPr>
              <a:t>«Прием на работу в организацию»</a:t>
            </a:r>
            <a:endParaRPr lang="ru-RU" sz="1000" dirty="0">
              <a:solidFill>
                <a:srgbClr val="000000"/>
              </a:solidFill>
              <a:latin typeface="+mj-lt"/>
              <a:cs typeface="+mn-cs"/>
            </a:endParaRPr>
          </a:p>
        </p:txBody>
      </p:sp>
      <p:sp>
        <p:nvSpPr>
          <p:cNvPr id="9" name="Rectangle 1"/>
          <p:cNvSpPr>
            <a:spLocks noChangeArrowheads="1"/>
          </p:cNvSpPr>
          <p:nvPr/>
        </p:nvSpPr>
        <p:spPr bwMode="auto">
          <a:xfrm>
            <a:off x="304800" y="1355725"/>
            <a:ext cx="8486775" cy="584200"/>
          </a:xfrm>
          <a:prstGeom prst="rect">
            <a:avLst/>
          </a:prstGeom>
          <a:noFill/>
          <a:ln w="9525">
            <a:noFill/>
            <a:miter lim="800000"/>
            <a:headEnd/>
            <a:tailEnd/>
          </a:ln>
          <a:effectLst/>
        </p:spPr>
        <p:txBody>
          <a:bodyPr anchor="ctr">
            <a:spAutoFit/>
          </a:bodyPr>
          <a:lstStyle/>
          <a:p>
            <a:pPr algn="just">
              <a:tabLst>
                <a:tab pos="539750" algn="l"/>
              </a:tabLst>
            </a:pPr>
            <a:r>
              <a:rPr lang="ru-RU">
                <a:solidFill>
                  <a:srgbClr val="C00000"/>
                </a:solidFill>
              </a:rPr>
              <a:t>При формировании документа «Прием на работу в организацию» осуществляется проверка вакантных должностей по подразделениям организации.</a:t>
            </a:r>
            <a:endParaRPr lang="ru-RU" sz="3600">
              <a:solidFill>
                <a:srgbClr val="C0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fltVal val="0"/>
                                          </p:val>
                                        </p:tav>
                                        <p:tav tm="100000">
                                          <p:val>
                                            <p:strVal val="#ppt_w"/>
                                          </p:val>
                                        </p:tav>
                                      </p:tavLst>
                                    </p:anim>
                                    <p:anim calcmode="lin" valueType="num">
                                      <p:cBhvr>
                                        <p:cTn id="14" dur="1000" fill="hold"/>
                                        <p:tgtEl>
                                          <p:spTgt spid="7"/>
                                        </p:tgtEl>
                                        <p:attrNameLst>
                                          <p:attrName>ppt_h</p:attrName>
                                        </p:attrNameLst>
                                      </p:cBhvr>
                                      <p:tavLst>
                                        <p:tav tm="0">
                                          <p:val>
                                            <p:fltVal val="0"/>
                                          </p:val>
                                        </p:tav>
                                        <p:tav tm="100000">
                                          <p:val>
                                            <p:strVal val="#ppt_h"/>
                                          </p:val>
                                        </p:tav>
                                      </p:tavLst>
                                    </p:anim>
                                    <p:animEffect transition="in" filter="fade">
                                      <p:cBhvr>
                                        <p:cTn id="15" dur="10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47" presetClass="exit" presetSubtype="0" fill="hold" grpId="1" nodeType="clickEffect">
                                  <p:stCondLst>
                                    <p:cond delay="0"/>
                                  </p:stCondLst>
                                  <p:childTnLst>
                                    <p:animEffect transition="out" filter="fade">
                                      <p:cBhvr>
                                        <p:cTn id="19" dur="1000"/>
                                        <p:tgtEl>
                                          <p:spTgt spid="7"/>
                                        </p:tgtEl>
                                      </p:cBhvr>
                                    </p:animEffect>
                                    <p:anim calcmode="lin" valueType="num">
                                      <p:cBhvr>
                                        <p:cTn id="20" dur="1000"/>
                                        <p:tgtEl>
                                          <p:spTgt spid="7"/>
                                        </p:tgtEl>
                                        <p:attrNameLst>
                                          <p:attrName>ppt_x</p:attrName>
                                        </p:attrNameLst>
                                      </p:cBhvr>
                                      <p:tavLst>
                                        <p:tav tm="0">
                                          <p:val>
                                            <p:strVal val="ppt_x"/>
                                          </p:val>
                                        </p:tav>
                                        <p:tav tm="100000">
                                          <p:val>
                                            <p:strVal val="ppt_x"/>
                                          </p:val>
                                        </p:tav>
                                      </p:tavLst>
                                    </p:anim>
                                    <p:anim calcmode="lin" valueType="num">
                                      <p:cBhvr>
                                        <p:cTn id="21" dur="1000"/>
                                        <p:tgtEl>
                                          <p:spTgt spid="7"/>
                                        </p:tgtEl>
                                        <p:attrNameLst>
                                          <p:attrName>ppt_y</p:attrName>
                                        </p:attrNameLst>
                                      </p:cBhvr>
                                      <p:tavLst>
                                        <p:tav tm="0">
                                          <p:val>
                                            <p:strVal val="ppt_y"/>
                                          </p:val>
                                        </p:tav>
                                        <p:tav tm="100000">
                                          <p:val>
                                            <p:strVal val="ppt_y-.1"/>
                                          </p:val>
                                        </p:tav>
                                      </p:tavLst>
                                    </p:anim>
                                    <p:set>
                                      <p:cBhvr>
                                        <p:cTn id="22" dur="1" fill="hold">
                                          <p:stCondLst>
                                            <p:cond delay="999"/>
                                          </p:stCondLst>
                                        </p:cTn>
                                        <p:tgtEl>
                                          <p:spTgt spid="7"/>
                                        </p:tgtEl>
                                        <p:attrNameLst>
                                          <p:attrName>style.visibility</p:attrName>
                                        </p:attrNameLst>
                                      </p:cBhvr>
                                      <p:to>
                                        <p:strVal val="hidden"/>
                                      </p:to>
                                    </p:set>
                                  </p:childTnLst>
                                </p:cTn>
                              </p:par>
                            </p:childTnLst>
                          </p:cTn>
                        </p:par>
                        <p:par>
                          <p:cTn id="23" fill="hold">
                            <p:stCondLst>
                              <p:cond delay="1000"/>
                            </p:stCondLst>
                            <p:childTnLst>
                              <p:par>
                                <p:cTn id="24" presetID="47" presetClass="exit" presetSubtype="0" fill="hold" nodeType="afterEffect">
                                  <p:stCondLst>
                                    <p:cond delay="0"/>
                                  </p:stCondLst>
                                  <p:childTnLst>
                                    <p:animEffect transition="out" filter="fade">
                                      <p:cBhvr>
                                        <p:cTn id="25" dur="1000"/>
                                        <p:tgtEl>
                                          <p:spTgt spid="4"/>
                                        </p:tgtEl>
                                      </p:cBhvr>
                                    </p:animEffect>
                                    <p:anim calcmode="lin" valueType="num">
                                      <p:cBhvr>
                                        <p:cTn id="26" dur="1000"/>
                                        <p:tgtEl>
                                          <p:spTgt spid="4"/>
                                        </p:tgtEl>
                                        <p:attrNameLst>
                                          <p:attrName>ppt_x</p:attrName>
                                        </p:attrNameLst>
                                      </p:cBhvr>
                                      <p:tavLst>
                                        <p:tav tm="0">
                                          <p:val>
                                            <p:strVal val="ppt_x"/>
                                          </p:val>
                                        </p:tav>
                                        <p:tav tm="100000">
                                          <p:val>
                                            <p:strVal val="ppt_x"/>
                                          </p:val>
                                        </p:tav>
                                      </p:tavLst>
                                    </p:anim>
                                    <p:anim calcmode="lin" valueType="num">
                                      <p:cBhvr>
                                        <p:cTn id="27" dur="1000"/>
                                        <p:tgtEl>
                                          <p:spTgt spid="4"/>
                                        </p:tgtEl>
                                        <p:attrNameLst>
                                          <p:attrName>ppt_y</p:attrName>
                                        </p:attrNameLst>
                                      </p:cBhvr>
                                      <p:tavLst>
                                        <p:tav tm="0">
                                          <p:val>
                                            <p:strVal val="ppt_y"/>
                                          </p:val>
                                        </p:tav>
                                        <p:tav tm="100000">
                                          <p:val>
                                            <p:strVal val="ppt_y-.1"/>
                                          </p:val>
                                        </p:tav>
                                      </p:tavLst>
                                    </p:anim>
                                    <p:set>
                                      <p:cBhvr>
                                        <p:cTn id="28" dur="1" fill="hold">
                                          <p:stCondLst>
                                            <p:cond delay="999"/>
                                          </p:stCondLst>
                                        </p:cTn>
                                        <p:tgtEl>
                                          <p:spTgt spid="4"/>
                                        </p:tgtEl>
                                        <p:attrNameLst>
                                          <p:attrName>style.visibility</p:attrName>
                                        </p:attrNameLst>
                                      </p:cBhvr>
                                      <p:to>
                                        <p:strVal val="hidden"/>
                                      </p:to>
                                    </p:set>
                                  </p:childTnLst>
                                </p:cTn>
                              </p:par>
                            </p:childTnLst>
                          </p:cTn>
                        </p:par>
                        <p:par>
                          <p:cTn id="29" fill="hold">
                            <p:stCondLst>
                              <p:cond delay="2000"/>
                            </p:stCondLst>
                            <p:childTnLst>
                              <p:par>
                                <p:cTn id="30" presetID="37" presetClass="entr" presetSubtype="0"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900" decel="100000" fill="hold"/>
                                        <p:tgtEl>
                                          <p:spTgt spid="9"/>
                                        </p:tgtEl>
                                        <p:attrNameLst>
                                          <p:attrName>ppt_y</p:attrName>
                                        </p:attrNameLst>
                                      </p:cBhvr>
                                      <p:tavLst>
                                        <p:tav tm="0">
                                          <p:val>
                                            <p:strVal val="#ppt_y+1"/>
                                          </p:val>
                                        </p:tav>
                                        <p:tav tm="100000">
                                          <p:val>
                                            <p:strVal val="#ppt_y-.03"/>
                                          </p:val>
                                        </p:tav>
                                      </p:tavLst>
                                    </p:anim>
                                    <p:anim calcmode="lin" valueType="num">
                                      <p:cBhvr>
                                        <p:cTn id="35"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par>
                          <p:cTn id="36" fill="hold">
                            <p:stCondLst>
                              <p:cond delay="3000"/>
                            </p:stCondLst>
                            <p:childTnLst>
                              <p:par>
                                <p:cTn id="37" presetID="47" presetClass="entr" presetSubtype="0" fill="hold" nodeType="after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1000"/>
                                        <p:tgtEl>
                                          <p:spTgt spid="5"/>
                                        </p:tgtEl>
                                      </p:cBhvr>
                                    </p:animEffect>
                                    <p:anim calcmode="lin" valueType="num">
                                      <p:cBhvr>
                                        <p:cTn id="40" dur="1000" fill="hold"/>
                                        <p:tgtEl>
                                          <p:spTgt spid="5"/>
                                        </p:tgtEl>
                                        <p:attrNameLst>
                                          <p:attrName>ppt_x</p:attrName>
                                        </p:attrNameLst>
                                      </p:cBhvr>
                                      <p:tavLst>
                                        <p:tav tm="0">
                                          <p:val>
                                            <p:strVal val="#ppt_x"/>
                                          </p:val>
                                        </p:tav>
                                        <p:tav tm="100000">
                                          <p:val>
                                            <p:strVal val="#ppt_x"/>
                                          </p:val>
                                        </p:tav>
                                      </p:tavLst>
                                    </p:anim>
                                    <p:anim calcmode="lin" valueType="num">
                                      <p:cBhvr>
                                        <p:cTn id="41" dur="1000" fill="hold"/>
                                        <p:tgtEl>
                                          <p:spTgt spid="5"/>
                                        </p:tgtEl>
                                        <p:attrNameLst>
                                          <p:attrName>ppt_y</p:attrName>
                                        </p:attrNameLst>
                                      </p:cBhvr>
                                      <p:tavLst>
                                        <p:tav tm="0">
                                          <p:val>
                                            <p:strVal val="#ppt_y-.1"/>
                                          </p:val>
                                        </p:tav>
                                        <p:tav tm="100000">
                                          <p:val>
                                            <p:strVal val="#ppt_y"/>
                                          </p:val>
                                        </p:tav>
                                      </p:tavLst>
                                    </p:anim>
                                  </p:childTnLst>
                                </p:cTn>
                              </p:par>
                            </p:childTnLst>
                          </p:cTn>
                        </p:par>
                        <p:par>
                          <p:cTn id="42" fill="hold">
                            <p:stCondLst>
                              <p:cond delay="4000"/>
                            </p:stCondLst>
                            <p:childTnLst>
                              <p:par>
                                <p:cTn id="43" presetID="42" presetClass="entr" presetSubtype="0" fill="hold" grpId="0" nodeType="after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1000"/>
                                        <p:tgtEl>
                                          <p:spTgt spid="8"/>
                                        </p:tgtEl>
                                      </p:cBhvr>
                                    </p:animEffect>
                                    <p:anim calcmode="lin" valueType="num">
                                      <p:cBhvr>
                                        <p:cTn id="46" dur="1000" fill="hold"/>
                                        <p:tgtEl>
                                          <p:spTgt spid="8"/>
                                        </p:tgtEl>
                                        <p:attrNameLst>
                                          <p:attrName>ppt_x</p:attrName>
                                        </p:attrNameLst>
                                      </p:cBhvr>
                                      <p:tavLst>
                                        <p:tav tm="0">
                                          <p:val>
                                            <p:strVal val="#ppt_x"/>
                                          </p:val>
                                        </p:tav>
                                        <p:tav tm="100000">
                                          <p:val>
                                            <p:strVal val="#ppt_x"/>
                                          </p:val>
                                        </p:tav>
                                      </p:tavLst>
                                    </p:anim>
                                    <p:anim calcmode="lin" valueType="num">
                                      <p:cBhvr>
                                        <p:cTn id="4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371975" y="204788"/>
            <a:ext cx="4572000" cy="338137"/>
          </a:xfrm>
          <a:prstGeom prst="rect">
            <a:avLst/>
          </a:prstGeom>
        </p:spPr>
        <p:txBody>
          <a:bodyPr>
            <a:spAutoFit/>
          </a:bodyPr>
          <a:lstStyle/>
          <a:p>
            <a:pPr algn="r" eaLnBrk="0" hangingPunct="0">
              <a:lnSpc>
                <a:spcPct val="80000"/>
              </a:lnSpc>
              <a:defRPr/>
            </a:pPr>
            <a:r>
              <a:rPr lang="ru-RU" sz="2000" b="1" dirty="0">
                <a:solidFill>
                  <a:srgbClr val="CC0000"/>
                </a:solidFill>
                <a:latin typeface="+mj-lt"/>
                <a:cs typeface="+mn-cs"/>
              </a:rPr>
              <a:t>Управление персоналом</a:t>
            </a:r>
            <a:endParaRPr lang="ru-RU" sz="2000" b="1" dirty="0">
              <a:solidFill>
                <a:srgbClr val="CC0000"/>
              </a:solidFill>
              <a:latin typeface="+mj-lt"/>
              <a:cs typeface="+mn-cs"/>
            </a:endParaRPr>
          </a:p>
        </p:txBody>
      </p:sp>
      <p:pic>
        <p:nvPicPr>
          <p:cNvPr id="5" name="Рисунок 4"/>
          <p:cNvPicPr/>
          <p:nvPr/>
        </p:nvPicPr>
        <p:blipFill>
          <a:blip r:embed="rId2"/>
          <a:srcRect l="5996" t="5985" r="699" b="1688"/>
          <a:stretch>
            <a:fillRect/>
          </a:stretch>
        </p:blipFill>
        <p:spPr bwMode="auto">
          <a:xfrm>
            <a:off x="417513" y="1579563"/>
            <a:ext cx="6373812" cy="2622550"/>
          </a:xfrm>
          <a:prstGeom prst="rect">
            <a:avLst/>
          </a:prstGeom>
          <a:ln w="19050" cap="sq">
            <a:solidFill>
              <a:srgbClr val="C00000"/>
            </a:solidFill>
            <a:prstDash val="solid"/>
            <a:miter lim="800000"/>
          </a:ln>
          <a:effectLst>
            <a:outerShdw blurRad="50800" dist="38100" dir="2700000" algn="tl" rotWithShape="0">
              <a:srgbClr val="000000">
                <a:alpha val="43000"/>
              </a:srgbClr>
            </a:outerShdw>
          </a:effectLst>
        </p:spPr>
      </p:pic>
      <p:pic>
        <p:nvPicPr>
          <p:cNvPr id="6" name="Рисунок 5"/>
          <p:cNvPicPr/>
          <p:nvPr/>
        </p:nvPicPr>
        <p:blipFill>
          <a:blip r:embed="rId3"/>
          <a:srcRect l="23305" t="29625" r="681" b="1907"/>
          <a:stretch>
            <a:fillRect/>
          </a:stretch>
        </p:blipFill>
        <p:spPr bwMode="auto">
          <a:xfrm>
            <a:off x="3182938" y="4086225"/>
            <a:ext cx="5572125" cy="2314575"/>
          </a:xfrm>
          <a:prstGeom prst="rect">
            <a:avLst/>
          </a:prstGeom>
          <a:ln w="19050" cap="sq">
            <a:solidFill>
              <a:srgbClr val="C00000"/>
            </a:solidFill>
            <a:prstDash val="solid"/>
            <a:miter lim="800000"/>
          </a:ln>
          <a:effectLst>
            <a:outerShdw blurRad="50800" dist="38100" dir="2700000" algn="tl" rotWithShape="0">
              <a:srgbClr val="000000">
                <a:alpha val="43000"/>
              </a:srgbClr>
            </a:outerShdw>
          </a:effectLst>
        </p:spPr>
      </p:pic>
      <p:sp>
        <p:nvSpPr>
          <p:cNvPr id="7" name="AutoShape 22"/>
          <p:cNvSpPr>
            <a:spLocks/>
          </p:cNvSpPr>
          <p:nvPr/>
        </p:nvSpPr>
        <p:spPr bwMode="auto">
          <a:xfrm>
            <a:off x="6086475" y="1039813"/>
            <a:ext cx="1638300" cy="438150"/>
          </a:xfrm>
          <a:prstGeom prst="accentBorderCallout2">
            <a:avLst>
              <a:gd name="adj1" fmla="val 26181"/>
              <a:gd name="adj2" fmla="val -2319"/>
              <a:gd name="adj3" fmla="val 26181"/>
              <a:gd name="adj4" fmla="val -5847"/>
              <a:gd name="adj5" fmla="val 113759"/>
              <a:gd name="adj6" fmla="val -19190"/>
            </a:avLst>
          </a:prstGeom>
          <a:solidFill>
            <a:schemeClr val="bg1"/>
          </a:solidFill>
          <a:ln w="19050" algn="ctr">
            <a:solidFill>
              <a:schemeClr val="bg2"/>
            </a:solidFill>
            <a:miter lim="800000"/>
            <a:headEnd/>
            <a:tailEnd/>
          </a:ln>
        </p:spPr>
        <p:txBody>
          <a:bodyPr lIns="0" tIns="0" rIns="0" bIns="0" anchor="ctr" anchorCtr="1"/>
          <a:lstStyle/>
          <a:p>
            <a:pPr eaLnBrk="0" hangingPunct="0">
              <a:spcBef>
                <a:spcPct val="50000"/>
              </a:spcBef>
              <a:defRPr/>
            </a:pPr>
            <a:r>
              <a:rPr lang="ru-RU" sz="800" i="1" dirty="0">
                <a:solidFill>
                  <a:srgbClr val="000000"/>
                </a:solidFill>
                <a:latin typeface="+mj-lt"/>
                <a:cs typeface="+mn-cs"/>
              </a:rPr>
              <a:t>Окно документа:</a:t>
            </a:r>
            <a:r>
              <a:rPr lang="ru-RU" sz="800" dirty="0">
                <a:solidFill>
                  <a:srgbClr val="000000"/>
                </a:solidFill>
                <a:latin typeface="+mj-lt"/>
                <a:cs typeface="+mn-cs"/>
              </a:rPr>
              <a:t> </a:t>
            </a:r>
            <a:r>
              <a:rPr lang="en-US" sz="800" dirty="0">
                <a:solidFill>
                  <a:srgbClr val="000000"/>
                </a:solidFill>
                <a:latin typeface="+mj-lt"/>
                <a:cs typeface="+mn-cs"/>
              </a:rPr>
              <a:t/>
            </a:r>
            <a:br>
              <a:rPr lang="en-US" sz="800" dirty="0">
                <a:solidFill>
                  <a:srgbClr val="000000"/>
                </a:solidFill>
                <a:latin typeface="+mj-lt"/>
                <a:cs typeface="+mn-cs"/>
              </a:rPr>
            </a:br>
            <a:r>
              <a:rPr lang="ru-RU" sz="1000" dirty="0">
                <a:solidFill>
                  <a:srgbClr val="000000"/>
                </a:solidFill>
                <a:latin typeface="+mj-lt"/>
                <a:cs typeface="+mn-cs"/>
              </a:rPr>
              <a:t>«Кадровое перемещение организации»</a:t>
            </a:r>
            <a:endParaRPr lang="ru-RU" sz="1000" dirty="0">
              <a:solidFill>
                <a:srgbClr val="000000"/>
              </a:solidFill>
              <a:latin typeface="+mj-lt"/>
              <a:cs typeface="+mn-cs"/>
            </a:endParaRPr>
          </a:p>
        </p:txBody>
      </p:sp>
      <p:sp>
        <p:nvSpPr>
          <p:cNvPr id="8" name="AutoShape 22"/>
          <p:cNvSpPr>
            <a:spLocks/>
          </p:cNvSpPr>
          <p:nvPr/>
        </p:nvSpPr>
        <p:spPr bwMode="auto">
          <a:xfrm>
            <a:off x="7651750" y="3524250"/>
            <a:ext cx="1103313" cy="444500"/>
          </a:xfrm>
          <a:prstGeom prst="accentBorderCallout2">
            <a:avLst>
              <a:gd name="adj1" fmla="val 26181"/>
              <a:gd name="adj2" fmla="val -2319"/>
              <a:gd name="adj3" fmla="val 26181"/>
              <a:gd name="adj4" fmla="val -5847"/>
              <a:gd name="adj5" fmla="val 119861"/>
              <a:gd name="adj6" fmla="val -23668"/>
            </a:avLst>
          </a:prstGeom>
          <a:solidFill>
            <a:schemeClr val="bg1"/>
          </a:solidFill>
          <a:ln w="19050" algn="ctr">
            <a:solidFill>
              <a:schemeClr val="bg2"/>
            </a:solidFill>
            <a:miter lim="800000"/>
            <a:headEnd/>
            <a:tailEnd/>
          </a:ln>
        </p:spPr>
        <p:txBody>
          <a:bodyPr lIns="0" tIns="0" rIns="0" bIns="0" anchor="ctr" anchorCtr="1"/>
          <a:lstStyle/>
          <a:p>
            <a:pPr eaLnBrk="0" hangingPunct="0">
              <a:spcBef>
                <a:spcPts val="0"/>
              </a:spcBef>
              <a:defRPr/>
            </a:pPr>
            <a:r>
              <a:rPr lang="ru-RU" sz="800" i="1" dirty="0">
                <a:solidFill>
                  <a:srgbClr val="000000"/>
                </a:solidFill>
                <a:latin typeface="+mj-lt"/>
                <a:cs typeface="+mn-cs"/>
              </a:rPr>
              <a:t>Окно документа:</a:t>
            </a:r>
            <a:r>
              <a:rPr lang="ru-RU" sz="800" dirty="0">
                <a:solidFill>
                  <a:srgbClr val="000000"/>
                </a:solidFill>
                <a:latin typeface="+mj-lt"/>
                <a:cs typeface="+mn-cs"/>
              </a:rPr>
              <a:t> </a:t>
            </a:r>
          </a:p>
          <a:p>
            <a:pPr eaLnBrk="0" hangingPunct="0">
              <a:spcBef>
                <a:spcPts val="0"/>
              </a:spcBef>
              <a:defRPr/>
            </a:pPr>
            <a:r>
              <a:rPr lang="ru-RU" sz="1000" dirty="0">
                <a:solidFill>
                  <a:srgbClr val="000000"/>
                </a:solidFill>
                <a:latin typeface="+mj-lt"/>
                <a:cs typeface="+mn-cs"/>
              </a:rPr>
              <a:t>«Увольнение из организации»</a:t>
            </a:r>
            <a:endParaRPr lang="ru-RU" sz="1000" dirty="0">
              <a:solidFill>
                <a:srgbClr val="000000"/>
              </a:solidFill>
              <a:latin typeface="+mj-lt"/>
              <a:cs typeface="+mn-cs"/>
            </a:endParaRPr>
          </a:p>
        </p:txBody>
      </p:sp>
      <p:pic>
        <p:nvPicPr>
          <p:cNvPr id="9" name="Рисунок 8"/>
          <p:cNvPicPr/>
          <p:nvPr/>
        </p:nvPicPr>
        <p:blipFill>
          <a:blip r:embed="rId4">
            <a:grayscl/>
          </a:blip>
          <a:srcRect/>
          <a:stretch>
            <a:fillRect/>
          </a:stretch>
        </p:blipFill>
        <p:spPr bwMode="auto">
          <a:xfrm>
            <a:off x="363538" y="1498600"/>
            <a:ext cx="4157662" cy="4902200"/>
          </a:xfrm>
          <a:prstGeom prst="rect">
            <a:avLst/>
          </a:prstGeom>
          <a:ln w="19050" cap="sq">
            <a:solidFill>
              <a:srgbClr val="C00000"/>
            </a:solidFill>
            <a:prstDash val="solid"/>
            <a:miter lim="800000"/>
          </a:ln>
          <a:effectLst>
            <a:outerShdw blurRad="50800" dist="38100" dir="2700000" algn="tl" rotWithShape="0">
              <a:srgbClr val="000000">
                <a:alpha val="43000"/>
              </a:srgbClr>
            </a:outerShdw>
          </a:effectLst>
        </p:spPr>
      </p:pic>
      <p:pic>
        <p:nvPicPr>
          <p:cNvPr id="10" name="Рисунок 9"/>
          <p:cNvPicPr/>
          <p:nvPr/>
        </p:nvPicPr>
        <p:blipFill>
          <a:blip r:embed="rId5">
            <a:grayscl/>
          </a:blip>
          <a:srcRect/>
          <a:stretch>
            <a:fillRect/>
          </a:stretch>
        </p:blipFill>
        <p:spPr bwMode="auto">
          <a:xfrm>
            <a:off x="4673600" y="1485900"/>
            <a:ext cx="4141788" cy="4910138"/>
          </a:xfrm>
          <a:prstGeom prst="rect">
            <a:avLst/>
          </a:prstGeom>
          <a:ln w="19050" cap="sq">
            <a:solidFill>
              <a:srgbClr val="C00000"/>
            </a:solidFill>
            <a:prstDash val="solid"/>
            <a:miter lim="800000"/>
          </a:ln>
          <a:effectLst>
            <a:outerShdw blurRad="50800" dist="38100" dir="2700000" algn="tl" rotWithShape="0">
              <a:srgbClr val="000000">
                <a:alpha val="43000"/>
              </a:srgbClr>
            </a:outerShdw>
          </a:effectLst>
        </p:spPr>
      </p:pic>
      <p:sp>
        <p:nvSpPr>
          <p:cNvPr id="11" name="AutoShape 22"/>
          <p:cNvSpPr>
            <a:spLocks/>
          </p:cNvSpPr>
          <p:nvPr/>
        </p:nvSpPr>
        <p:spPr bwMode="auto">
          <a:xfrm>
            <a:off x="2870200" y="984250"/>
            <a:ext cx="1624013" cy="428625"/>
          </a:xfrm>
          <a:prstGeom prst="accentBorderCallout2">
            <a:avLst>
              <a:gd name="adj1" fmla="val 26181"/>
              <a:gd name="adj2" fmla="val -2319"/>
              <a:gd name="adj3" fmla="val 26181"/>
              <a:gd name="adj4" fmla="val -5847"/>
              <a:gd name="adj5" fmla="val 118892"/>
              <a:gd name="adj6" fmla="val -18380"/>
            </a:avLst>
          </a:prstGeom>
          <a:solidFill>
            <a:schemeClr val="bg1"/>
          </a:solidFill>
          <a:ln w="19050" algn="ctr">
            <a:solidFill>
              <a:schemeClr val="bg2"/>
            </a:solidFill>
            <a:miter lim="800000"/>
            <a:headEnd/>
            <a:tailEnd/>
          </a:ln>
        </p:spPr>
        <p:txBody>
          <a:bodyPr lIns="0" tIns="0" rIns="0" bIns="0" anchor="ctr" anchorCtr="1"/>
          <a:lstStyle/>
          <a:p>
            <a:pPr eaLnBrk="0" hangingPunct="0">
              <a:spcBef>
                <a:spcPct val="50000"/>
              </a:spcBef>
              <a:defRPr/>
            </a:pPr>
            <a:r>
              <a:rPr lang="ru-RU" sz="800" i="1" dirty="0">
                <a:solidFill>
                  <a:srgbClr val="000000"/>
                </a:solidFill>
                <a:latin typeface="+mj-lt"/>
                <a:cs typeface="+mn-cs"/>
              </a:rPr>
              <a:t>Форма печати:</a:t>
            </a:r>
            <a:r>
              <a:rPr lang="ru-RU" sz="800" dirty="0">
                <a:solidFill>
                  <a:srgbClr val="000000"/>
                </a:solidFill>
                <a:latin typeface="+mj-lt"/>
                <a:cs typeface="+mn-cs"/>
              </a:rPr>
              <a:t> </a:t>
            </a:r>
            <a:r>
              <a:rPr lang="en-US" sz="1000" dirty="0">
                <a:solidFill>
                  <a:srgbClr val="000000"/>
                </a:solidFill>
                <a:latin typeface="+mj-lt"/>
                <a:cs typeface="+mn-cs"/>
              </a:rPr>
              <a:t/>
            </a:r>
            <a:br>
              <a:rPr lang="en-US" sz="1000" dirty="0">
                <a:solidFill>
                  <a:srgbClr val="000000"/>
                </a:solidFill>
                <a:latin typeface="+mj-lt"/>
                <a:cs typeface="+mn-cs"/>
              </a:rPr>
            </a:br>
            <a:r>
              <a:rPr lang="ru-RU" sz="1000" dirty="0">
                <a:solidFill>
                  <a:srgbClr val="000000"/>
                </a:solidFill>
                <a:latin typeface="+mj-lt"/>
                <a:cs typeface="+mn-cs"/>
              </a:rPr>
              <a:t>«Кадровое перемещение организации»</a:t>
            </a:r>
            <a:endParaRPr lang="ru-RU" sz="1000" dirty="0">
              <a:solidFill>
                <a:srgbClr val="000000"/>
              </a:solidFill>
              <a:latin typeface="+mj-lt"/>
              <a:cs typeface="+mn-cs"/>
            </a:endParaRPr>
          </a:p>
        </p:txBody>
      </p:sp>
      <p:sp>
        <p:nvSpPr>
          <p:cNvPr id="12" name="AutoShape 22"/>
          <p:cNvSpPr>
            <a:spLocks/>
          </p:cNvSpPr>
          <p:nvPr/>
        </p:nvSpPr>
        <p:spPr bwMode="auto">
          <a:xfrm>
            <a:off x="6896100" y="1092200"/>
            <a:ext cx="1866900" cy="301625"/>
          </a:xfrm>
          <a:prstGeom prst="accentBorderCallout2">
            <a:avLst>
              <a:gd name="adj1" fmla="val 26181"/>
              <a:gd name="adj2" fmla="val -2319"/>
              <a:gd name="adj3" fmla="val 26181"/>
              <a:gd name="adj4" fmla="val -5847"/>
              <a:gd name="adj5" fmla="val 124806"/>
              <a:gd name="adj6" fmla="val -16865"/>
            </a:avLst>
          </a:prstGeom>
          <a:solidFill>
            <a:schemeClr val="bg1"/>
          </a:solidFill>
          <a:ln w="19050" algn="ctr">
            <a:solidFill>
              <a:schemeClr val="bg2"/>
            </a:solidFill>
            <a:miter lim="800000"/>
            <a:headEnd/>
            <a:tailEnd/>
          </a:ln>
        </p:spPr>
        <p:txBody>
          <a:bodyPr lIns="0" tIns="0" rIns="0" bIns="0" anchor="ctr" anchorCtr="1"/>
          <a:lstStyle/>
          <a:p>
            <a:pPr eaLnBrk="0" hangingPunct="0">
              <a:spcBef>
                <a:spcPct val="50000"/>
              </a:spcBef>
              <a:defRPr/>
            </a:pPr>
            <a:r>
              <a:rPr lang="ru-RU" sz="800" i="1" dirty="0">
                <a:solidFill>
                  <a:srgbClr val="000000"/>
                </a:solidFill>
                <a:latin typeface="+mj-lt"/>
                <a:cs typeface="+mn-cs"/>
              </a:rPr>
              <a:t>Форма печати:</a:t>
            </a:r>
            <a:r>
              <a:rPr lang="ru-RU" sz="800" dirty="0">
                <a:solidFill>
                  <a:srgbClr val="000000"/>
                </a:solidFill>
                <a:latin typeface="+mj-lt"/>
                <a:cs typeface="+mn-cs"/>
              </a:rPr>
              <a:t> </a:t>
            </a:r>
            <a:r>
              <a:rPr lang="en-US" sz="800" dirty="0">
                <a:solidFill>
                  <a:srgbClr val="000000"/>
                </a:solidFill>
                <a:latin typeface="+mj-lt"/>
                <a:cs typeface="+mn-cs"/>
              </a:rPr>
              <a:t/>
            </a:r>
            <a:br>
              <a:rPr lang="en-US" sz="800" dirty="0">
                <a:solidFill>
                  <a:srgbClr val="000000"/>
                </a:solidFill>
                <a:latin typeface="+mj-lt"/>
                <a:cs typeface="+mn-cs"/>
              </a:rPr>
            </a:br>
            <a:r>
              <a:rPr lang="ru-RU" sz="1000" dirty="0">
                <a:solidFill>
                  <a:srgbClr val="000000"/>
                </a:solidFill>
                <a:latin typeface="+mj-lt"/>
                <a:cs typeface="+mn-cs"/>
              </a:rPr>
              <a:t>«Увольнение из организации»</a:t>
            </a:r>
            <a:endParaRPr lang="ru-RU" sz="1000" dirty="0">
              <a:solidFill>
                <a:srgbClr val="000000"/>
              </a:solidFill>
              <a:latin typeface="+mj-lt"/>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fltVal val="0"/>
                                          </p:val>
                                        </p:tav>
                                        <p:tav tm="100000">
                                          <p:val>
                                            <p:strVal val="#ppt_w"/>
                                          </p:val>
                                        </p:tav>
                                      </p:tavLst>
                                    </p:anim>
                                    <p:anim calcmode="lin" valueType="num">
                                      <p:cBhvr>
                                        <p:cTn id="14" dur="1000" fill="hold"/>
                                        <p:tgtEl>
                                          <p:spTgt spid="7"/>
                                        </p:tgtEl>
                                        <p:attrNameLst>
                                          <p:attrName>ppt_h</p:attrName>
                                        </p:attrNameLst>
                                      </p:cBhvr>
                                      <p:tavLst>
                                        <p:tav tm="0">
                                          <p:val>
                                            <p:fltVal val="0"/>
                                          </p:val>
                                        </p:tav>
                                        <p:tav tm="100000">
                                          <p:val>
                                            <p:strVal val="#ppt_h"/>
                                          </p:val>
                                        </p:tav>
                                      </p:tavLst>
                                    </p:anim>
                                    <p:animEffect transition="in" filter="fade">
                                      <p:cBhvr>
                                        <p:cTn id="15" dur="10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1000" fill="hold"/>
                                        <p:tgtEl>
                                          <p:spTgt spid="6"/>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53" presetClass="entr" presetSubtype="0"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1000" fill="hold"/>
                                        <p:tgtEl>
                                          <p:spTgt spid="8"/>
                                        </p:tgtEl>
                                        <p:attrNameLst>
                                          <p:attrName>ppt_w</p:attrName>
                                        </p:attrNameLst>
                                      </p:cBhvr>
                                      <p:tavLst>
                                        <p:tav tm="0">
                                          <p:val>
                                            <p:fltVal val="0"/>
                                          </p:val>
                                        </p:tav>
                                        <p:tav tm="100000">
                                          <p:val>
                                            <p:strVal val="#ppt_w"/>
                                          </p:val>
                                        </p:tav>
                                      </p:tavLst>
                                    </p:anim>
                                    <p:anim calcmode="lin" valueType="num">
                                      <p:cBhvr>
                                        <p:cTn id="27" dur="1000" fill="hold"/>
                                        <p:tgtEl>
                                          <p:spTgt spid="8"/>
                                        </p:tgtEl>
                                        <p:attrNameLst>
                                          <p:attrName>ppt_h</p:attrName>
                                        </p:attrNameLst>
                                      </p:cBhvr>
                                      <p:tavLst>
                                        <p:tav tm="0">
                                          <p:val>
                                            <p:fltVal val="0"/>
                                          </p:val>
                                        </p:tav>
                                        <p:tav tm="100000">
                                          <p:val>
                                            <p:strVal val="#ppt_h"/>
                                          </p:val>
                                        </p:tav>
                                      </p:tavLst>
                                    </p:anim>
                                    <p:animEffect transition="in" filter="fade">
                                      <p:cBhvr>
                                        <p:cTn id="28" dur="10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37" presetClass="exit" presetSubtype="0" fill="hold" nodeType="clickEffect">
                                  <p:stCondLst>
                                    <p:cond delay="0"/>
                                  </p:stCondLst>
                                  <p:childTnLst>
                                    <p:animEffect transition="out" filter="fade">
                                      <p:cBhvr>
                                        <p:cTn id="32" dur="1000"/>
                                        <p:tgtEl>
                                          <p:spTgt spid="5"/>
                                        </p:tgtEl>
                                      </p:cBhvr>
                                    </p:animEffect>
                                    <p:anim calcmode="lin" valueType="num">
                                      <p:cBhvr>
                                        <p:cTn id="33" dur="1000"/>
                                        <p:tgtEl>
                                          <p:spTgt spid="5"/>
                                        </p:tgtEl>
                                        <p:attrNameLst>
                                          <p:attrName>ppt_x</p:attrName>
                                        </p:attrNameLst>
                                      </p:cBhvr>
                                      <p:tavLst>
                                        <p:tav tm="0">
                                          <p:val>
                                            <p:strVal val="ppt_x"/>
                                          </p:val>
                                        </p:tav>
                                        <p:tav tm="100000">
                                          <p:val>
                                            <p:strVal val="ppt_x"/>
                                          </p:val>
                                        </p:tav>
                                      </p:tavLst>
                                    </p:anim>
                                    <p:anim calcmode="lin" valueType="num">
                                      <p:cBhvr>
                                        <p:cTn id="34" dur="100" decel="100000"/>
                                        <p:tgtEl>
                                          <p:spTgt spid="5"/>
                                        </p:tgtEl>
                                        <p:attrNameLst>
                                          <p:attrName>ppt_y</p:attrName>
                                        </p:attrNameLst>
                                      </p:cBhvr>
                                      <p:tavLst>
                                        <p:tav tm="0">
                                          <p:val>
                                            <p:strVal val="ppt_y"/>
                                          </p:val>
                                        </p:tav>
                                        <p:tav tm="100000">
                                          <p:val>
                                            <p:strVal val="ppt_y-.03"/>
                                          </p:val>
                                        </p:tav>
                                      </p:tavLst>
                                    </p:anim>
                                    <p:anim calcmode="lin" valueType="num">
                                      <p:cBhvr>
                                        <p:cTn id="35" dur="900" accel="100000">
                                          <p:stCondLst>
                                            <p:cond delay="100"/>
                                          </p:stCondLst>
                                        </p:cTn>
                                        <p:tgtEl>
                                          <p:spTgt spid="5"/>
                                        </p:tgtEl>
                                        <p:attrNameLst>
                                          <p:attrName>ppt_y</p:attrName>
                                        </p:attrNameLst>
                                      </p:cBhvr>
                                      <p:tavLst>
                                        <p:tav tm="0">
                                          <p:val>
                                            <p:strVal val="ppt_y"/>
                                          </p:val>
                                        </p:tav>
                                        <p:tav tm="100000">
                                          <p:val>
                                            <p:strVal val="ppt_y+1"/>
                                          </p:val>
                                        </p:tav>
                                      </p:tavLst>
                                    </p:anim>
                                    <p:set>
                                      <p:cBhvr>
                                        <p:cTn id="36" dur="1" fill="hold">
                                          <p:stCondLst>
                                            <p:cond delay="999"/>
                                          </p:stCondLst>
                                        </p:cTn>
                                        <p:tgtEl>
                                          <p:spTgt spid="5"/>
                                        </p:tgtEl>
                                        <p:attrNameLst>
                                          <p:attrName>style.visibility</p:attrName>
                                        </p:attrNameLst>
                                      </p:cBhvr>
                                      <p:to>
                                        <p:strVal val="hidden"/>
                                      </p:to>
                                    </p:set>
                                  </p:childTnLst>
                                </p:cTn>
                              </p:par>
                              <p:par>
                                <p:cTn id="37" presetID="37" presetClass="exit" presetSubtype="0" fill="hold" grpId="1" nodeType="withEffect">
                                  <p:stCondLst>
                                    <p:cond delay="0"/>
                                  </p:stCondLst>
                                  <p:childTnLst>
                                    <p:animEffect transition="out" filter="fade">
                                      <p:cBhvr>
                                        <p:cTn id="38" dur="1000"/>
                                        <p:tgtEl>
                                          <p:spTgt spid="7"/>
                                        </p:tgtEl>
                                      </p:cBhvr>
                                    </p:animEffect>
                                    <p:anim calcmode="lin" valueType="num">
                                      <p:cBhvr>
                                        <p:cTn id="39" dur="1000"/>
                                        <p:tgtEl>
                                          <p:spTgt spid="7"/>
                                        </p:tgtEl>
                                        <p:attrNameLst>
                                          <p:attrName>ppt_x</p:attrName>
                                        </p:attrNameLst>
                                      </p:cBhvr>
                                      <p:tavLst>
                                        <p:tav tm="0">
                                          <p:val>
                                            <p:strVal val="ppt_x"/>
                                          </p:val>
                                        </p:tav>
                                        <p:tav tm="100000">
                                          <p:val>
                                            <p:strVal val="ppt_x"/>
                                          </p:val>
                                        </p:tav>
                                      </p:tavLst>
                                    </p:anim>
                                    <p:anim calcmode="lin" valueType="num">
                                      <p:cBhvr>
                                        <p:cTn id="40" dur="100" decel="100000"/>
                                        <p:tgtEl>
                                          <p:spTgt spid="7"/>
                                        </p:tgtEl>
                                        <p:attrNameLst>
                                          <p:attrName>ppt_y</p:attrName>
                                        </p:attrNameLst>
                                      </p:cBhvr>
                                      <p:tavLst>
                                        <p:tav tm="0">
                                          <p:val>
                                            <p:strVal val="ppt_y"/>
                                          </p:val>
                                        </p:tav>
                                        <p:tav tm="100000">
                                          <p:val>
                                            <p:strVal val="ppt_y-.03"/>
                                          </p:val>
                                        </p:tav>
                                      </p:tavLst>
                                    </p:anim>
                                    <p:anim calcmode="lin" valueType="num">
                                      <p:cBhvr>
                                        <p:cTn id="41" dur="900" accel="100000">
                                          <p:stCondLst>
                                            <p:cond delay="100"/>
                                          </p:stCondLst>
                                        </p:cTn>
                                        <p:tgtEl>
                                          <p:spTgt spid="7"/>
                                        </p:tgtEl>
                                        <p:attrNameLst>
                                          <p:attrName>ppt_y</p:attrName>
                                        </p:attrNameLst>
                                      </p:cBhvr>
                                      <p:tavLst>
                                        <p:tav tm="0">
                                          <p:val>
                                            <p:strVal val="ppt_y"/>
                                          </p:val>
                                        </p:tav>
                                        <p:tav tm="100000">
                                          <p:val>
                                            <p:strVal val="ppt_y+1"/>
                                          </p:val>
                                        </p:tav>
                                      </p:tavLst>
                                    </p:anim>
                                    <p:set>
                                      <p:cBhvr>
                                        <p:cTn id="42" dur="1" fill="hold">
                                          <p:stCondLst>
                                            <p:cond delay="999"/>
                                          </p:stCondLst>
                                        </p:cTn>
                                        <p:tgtEl>
                                          <p:spTgt spid="7"/>
                                        </p:tgtEl>
                                        <p:attrNameLst>
                                          <p:attrName>style.visibility</p:attrName>
                                        </p:attrNameLst>
                                      </p:cBhvr>
                                      <p:to>
                                        <p:strVal val="hidden"/>
                                      </p:to>
                                    </p:set>
                                  </p:childTnLst>
                                </p:cTn>
                              </p:par>
                              <p:par>
                                <p:cTn id="43" presetID="37" presetClass="exit" presetSubtype="0" fill="hold" nodeType="withEffect">
                                  <p:stCondLst>
                                    <p:cond delay="0"/>
                                  </p:stCondLst>
                                  <p:childTnLst>
                                    <p:animEffect transition="out" filter="fade">
                                      <p:cBhvr>
                                        <p:cTn id="44" dur="1000"/>
                                        <p:tgtEl>
                                          <p:spTgt spid="6"/>
                                        </p:tgtEl>
                                      </p:cBhvr>
                                    </p:animEffect>
                                    <p:anim calcmode="lin" valueType="num">
                                      <p:cBhvr>
                                        <p:cTn id="45" dur="1000"/>
                                        <p:tgtEl>
                                          <p:spTgt spid="6"/>
                                        </p:tgtEl>
                                        <p:attrNameLst>
                                          <p:attrName>ppt_x</p:attrName>
                                        </p:attrNameLst>
                                      </p:cBhvr>
                                      <p:tavLst>
                                        <p:tav tm="0">
                                          <p:val>
                                            <p:strVal val="ppt_x"/>
                                          </p:val>
                                        </p:tav>
                                        <p:tav tm="100000">
                                          <p:val>
                                            <p:strVal val="ppt_x"/>
                                          </p:val>
                                        </p:tav>
                                      </p:tavLst>
                                    </p:anim>
                                    <p:anim calcmode="lin" valueType="num">
                                      <p:cBhvr>
                                        <p:cTn id="46" dur="100" decel="100000"/>
                                        <p:tgtEl>
                                          <p:spTgt spid="6"/>
                                        </p:tgtEl>
                                        <p:attrNameLst>
                                          <p:attrName>ppt_y</p:attrName>
                                        </p:attrNameLst>
                                      </p:cBhvr>
                                      <p:tavLst>
                                        <p:tav tm="0">
                                          <p:val>
                                            <p:strVal val="ppt_y"/>
                                          </p:val>
                                        </p:tav>
                                        <p:tav tm="100000">
                                          <p:val>
                                            <p:strVal val="ppt_y-.03"/>
                                          </p:val>
                                        </p:tav>
                                      </p:tavLst>
                                    </p:anim>
                                    <p:anim calcmode="lin" valueType="num">
                                      <p:cBhvr>
                                        <p:cTn id="47" dur="900" accel="100000">
                                          <p:stCondLst>
                                            <p:cond delay="100"/>
                                          </p:stCondLst>
                                        </p:cTn>
                                        <p:tgtEl>
                                          <p:spTgt spid="6"/>
                                        </p:tgtEl>
                                        <p:attrNameLst>
                                          <p:attrName>ppt_y</p:attrName>
                                        </p:attrNameLst>
                                      </p:cBhvr>
                                      <p:tavLst>
                                        <p:tav tm="0">
                                          <p:val>
                                            <p:strVal val="ppt_y"/>
                                          </p:val>
                                        </p:tav>
                                        <p:tav tm="100000">
                                          <p:val>
                                            <p:strVal val="ppt_y+1"/>
                                          </p:val>
                                        </p:tav>
                                      </p:tavLst>
                                    </p:anim>
                                    <p:set>
                                      <p:cBhvr>
                                        <p:cTn id="48" dur="1" fill="hold">
                                          <p:stCondLst>
                                            <p:cond delay="999"/>
                                          </p:stCondLst>
                                        </p:cTn>
                                        <p:tgtEl>
                                          <p:spTgt spid="6"/>
                                        </p:tgtEl>
                                        <p:attrNameLst>
                                          <p:attrName>style.visibility</p:attrName>
                                        </p:attrNameLst>
                                      </p:cBhvr>
                                      <p:to>
                                        <p:strVal val="hidden"/>
                                      </p:to>
                                    </p:set>
                                  </p:childTnLst>
                                </p:cTn>
                              </p:par>
                              <p:par>
                                <p:cTn id="49" presetID="37" presetClass="exit" presetSubtype="0" fill="hold" grpId="1" nodeType="withEffect">
                                  <p:stCondLst>
                                    <p:cond delay="0"/>
                                  </p:stCondLst>
                                  <p:childTnLst>
                                    <p:animEffect transition="out" filter="fade">
                                      <p:cBhvr>
                                        <p:cTn id="50" dur="1000"/>
                                        <p:tgtEl>
                                          <p:spTgt spid="8"/>
                                        </p:tgtEl>
                                      </p:cBhvr>
                                    </p:animEffect>
                                    <p:anim calcmode="lin" valueType="num">
                                      <p:cBhvr>
                                        <p:cTn id="51" dur="1000"/>
                                        <p:tgtEl>
                                          <p:spTgt spid="8"/>
                                        </p:tgtEl>
                                        <p:attrNameLst>
                                          <p:attrName>ppt_x</p:attrName>
                                        </p:attrNameLst>
                                      </p:cBhvr>
                                      <p:tavLst>
                                        <p:tav tm="0">
                                          <p:val>
                                            <p:strVal val="ppt_x"/>
                                          </p:val>
                                        </p:tav>
                                        <p:tav tm="100000">
                                          <p:val>
                                            <p:strVal val="ppt_x"/>
                                          </p:val>
                                        </p:tav>
                                      </p:tavLst>
                                    </p:anim>
                                    <p:anim calcmode="lin" valueType="num">
                                      <p:cBhvr>
                                        <p:cTn id="52" dur="100" decel="100000"/>
                                        <p:tgtEl>
                                          <p:spTgt spid="8"/>
                                        </p:tgtEl>
                                        <p:attrNameLst>
                                          <p:attrName>ppt_y</p:attrName>
                                        </p:attrNameLst>
                                      </p:cBhvr>
                                      <p:tavLst>
                                        <p:tav tm="0">
                                          <p:val>
                                            <p:strVal val="ppt_y"/>
                                          </p:val>
                                        </p:tav>
                                        <p:tav tm="100000">
                                          <p:val>
                                            <p:strVal val="ppt_y-.03"/>
                                          </p:val>
                                        </p:tav>
                                      </p:tavLst>
                                    </p:anim>
                                    <p:anim calcmode="lin" valueType="num">
                                      <p:cBhvr>
                                        <p:cTn id="53" dur="900" accel="100000">
                                          <p:stCondLst>
                                            <p:cond delay="100"/>
                                          </p:stCondLst>
                                        </p:cTn>
                                        <p:tgtEl>
                                          <p:spTgt spid="8"/>
                                        </p:tgtEl>
                                        <p:attrNameLst>
                                          <p:attrName>ppt_y</p:attrName>
                                        </p:attrNameLst>
                                      </p:cBhvr>
                                      <p:tavLst>
                                        <p:tav tm="0">
                                          <p:val>
                                            <p:strVal val="ppt_y"/>
                                          </p:val>
                                        </p:tav>
                                        <p:tav tm="100000">
                                          <p:val>
                                            <p:strVal val="ppt_y+1"/>
                                          </p:val>
                                        </p:tav>
                                      </p:tavLst>
                                    </p:anim>
                                    <p:set>
                                      <p:cBhvr>
                                        <p:cTn id="54" dur="1" fill="hold">
                                          <p:stCondLst>
                                            <p:cond delay="999"/>
                                          </p:stCondLst>
                                        </p:cTn>
                                        <p:tgtEl>
                                          <p:spTgt spid="8"/>
                                        </p:tgtEl>
                                        <p:attrNameLst>
                                          <p:attrName>style.visibility</p:attrName>
                                        </p:attrNameLst>
                                      </p:cBhvr>
                                      <p:to>
                                        <p:strVal val="hidden"/>
                                      </p:to>
                                    </p:set>
                                  </p:childTnLst>
                                </p:cTn>
                              </p:par>
                            </p:childTnLst>
                          </p:cTn>
                        </p:par>
                        <p:par>
                          <p:cTn id="55" fill="hold">
                            <p:stCondLst>
                              <p:cond delay="1000"/>
                            </p:stCondLst>
                            <p:childTnLst>
                              <p:par>
                                <p:cTn id="56" presetID="47" presetClass="entr" presetSubtype="0" fill="hold" nodeType="afterEffect">
                                  <p:stCondLst>
                                    <p:cond delay="0"/>
                                  </p:stCondLst>
                                  <p:childTnLst>
                                    <p:set>
                                      <p:cBhvr>
                                        <p:cTn id="57" dur="1" fill="hold">
                                          <p:stCondLst>
                                            <p:cond delay="0"/>
                                          </p:stCondLst>
                                        </p:cTn>
                                        <p:tgtEl>
                                          <p:spTgt spid="9"/>
                                        </p:tgtEl>
                                        <p:attrNameLst>
                                          <p:attrName>style.visibility</p:attrName>
                                        </p:attrNameLst>
                                      </p:cBhvr>
                                      <p:to>
                                        <p:strVal val="visible"/>
                                      </p:to>
                                    </p:set>
                                    <p:animEffect transition="in" filter="fade">
                                      <p:cBhvr>
                                        <p:cTn id="58" dur="1000"/>
                                        <p:tgtEl>
                                          <p:spTgt spid="9"/>
                                        </p:tgtEl>
                                      </p:cBhvr>
                                    </p:animEffect>
                                    <p:anim calcmode="lin" valueType="num">
                                      <p:cBhvr>
                                        <p:cTn id="59" dur="1000" fill="hold"/>
                                        <p:tgtEl>
                                          <p:spTgt spid="9"/>
                                        </p:tgtEl>
                                        <p:attrNameLst>
                                          <p:attrName>ppt_x</p:attrName>
                                        </p:attrNameLst>
                                      </p:cBhvr>
                                      <p:tavLst>
                                        <p:tav tm="0">
                                          <p:val>
                                            <p:strVal val="#ppt_x"/>
                                          </p:val>
                                        </p:tav>
                                        <p:tav tm="100000">
                                          <p:val>
                                            <p:strVal val="#ppt_x"/>
                                          </p:val>
                                        </p:tav>
                                      </p:tavLst>
                                    </p:anim>
                                    <p:anim calcmode="lin" valueType="num">
                                      <p:cBhvr>
                                        <p:cTn id="60" dur="1000" fill="hold"/>
                                        <p:tgtEl>
                                          <p:spTgt spid="9"/>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10"/>
                                        </p:tgtEl>
                                        <p:attrNameLst>
                                          <p:attrName>style.visibility</p:attrName>
                                        </p:attrNameLst>
                                      </p:cBhvr>
                                      <p:to>
                                        <p:strVal val="visible"/>
                                      </p:to>
                                    </p:set>
                                    <p:animEffect transition="in" filter="fade">
                                      <p:cBhvr>
                                        <p:cTn id="63" dur="1000"/>
                                        <p:tgtEl>
                                          <p:spTgt spid="10"/>
                                        </p:tgtEl>
                                      </p:cBhvr>
                                    </p:animEffect>
                                    <p:anim calcmode="lin" valueType="num">
                                      <p:cBhvr>
                                        <p:cTn id="64" dur="1000" fill="hold"/>
                                        <p:tgtEl>
                                          <p:spTgt spid="10"/>
                                        </p:tgtEl>
                                        <p:attrNameLst>
                                          <p:attrName>ppt_x</p:attrName>
                                        </p:attrNameLst>
                                      </p:cBhvr>
                                      <p:tavLst>
                                        <p:tav tm="0">
                                          <p:val>
                                            <p:strVal val="#ppt_x"/>
                                          </p:val>
                                        </p:tav>
                                        <p:tav tm="100000">
                                          <p:val>
                                            <p:strVal val="#ppt_x"/>
                                          </p:val>
                                        </p:tav>
                                      </p:tavLst>
                                    </p:anim>
                                    <p:anim calcmode="lin" valueType="num">
                                      <p:cBhvr>
                                        <p:cTn id="65" dur="1000" fill="hold"/>
                                        <p:tgtEl>
                                          <p:spTgt spid="10"/>
                                        </p:tgtEl>
                                        <p:attrNameLst>
                                          <p:attrName>ppt_y</p:attrName>
                                        </p:attrNameLst>
                                      </p:cBhvr>
                                      <p:tavLst>
                                        <p:tav tm="0">
                                          <p:val>
                                            <p:strVal val="#ppt_y+.1"/>
                                          </p:val>
                                        </p:tav>
                                        <p:tav tm="100000">
                                          <p:val>
                                            <p:strVal val="#ppt_y"/>
                                          </p:val>
                                        </p:tav>
                                      </p:tavLst>
                                    </p:anim>
                                  </p:childTnLst>
                                </p:cTn>
                              </p:par>
                            </p:childTnLst>
                          </p:cTn>
                        </p:par>
                        <p:par>
                          <p:cTn id="66" fill="hold">
                            <p:stCondLst>
                              <p:cond delay="2000"/>
                            </p:stCondLst>
                            <p:childTnLst>
                              <p:par>
                                <p:cTn id="67" presetID="53" presetClass="entr" presetSubtype="0" fill="hold" grpId="0" nodeType="afterEffect">
                                  <p:stCondLst>
                                    <p:cond delay="0"/>
                                  </p:stCondLst>
                                  <p:childTnLst>
                                    <p:set>
                                      <p:cBhvr>
                                        <p:cTn id="68" dur="1" fill="hold">
                                          <p:stCondLst>
                                            <p:cond delay="0"/>
                                          </p:stCondLst>
                                        </p:cTn>
                                        <p:tgtEl>
                                          <p:spTgt spid="11"/>
                                        </p:tgtEl>
                                        <p:attrNameLst>
                                          <p:attrName>style.visibility</p:attrName>
                                        </p:attrNameLst>
                                      </p:cBhvr>
                                      <p:to>
                                        <p:strVal val="visible"/>
                                      </p:to>
                                    </p:set>
                                    <p:anim calcmode="lin" valueType="num">
                                      <p:cBhvr>
                                        <p:cTn id="69" dur="1000" fill="hold"/>
                                        <p:tgtEl>
                                          <p:spTgt spid="11"/>
                                        </p:tgtEl>
                                        <p:attrNameLst>
                                          <p:attrName>ppt_w</p:attrName>
                                        </p:attrNameLst>
                                      </p:cBhvr>
                                      <p:tavLst>
                                        <p:tav tm="0">
                                          <p:val>
                                            <p:fltVal val="0"/>
                                          </p:val>
                                        </p:tav>
                                        <p:tav tm="100000">
                                          <p:val>
                                            <p:strVal val="#ppt_w"/>
                                          </p:val>
                                        </p:tav>
                                      </p:tavLst>
                                    </p:anim>
                                    <p:anim calcmode="lin" valueType="num">
                                      <p:cBhvr>
                                        <p:cTn id="70" dur="1000" fill="hold"/>
                                        <p:tgtEl>
                                          <p:spTgt spid="11"/>
                                        </p:tgtEl>
                                        <p:attrNameLst>
                                          <p:attrName>ppt_h</p:attrName>
                                        </p:attrNameLst>
                                      </p:cBhvr>
                                      <p:tavLst>
                                        <p:tav tm="0">
                                          <p:val>
                                            <p:fltVal val="0"/>
                                          </p:val>
                                        </p:tav>
                                        <p:tav tm="100000">
                                          <p:val>
                                            <p:strVal val="#ppt_h"/>
                                          </p:val>
                                        </p:tav>
                                      </p:tavLst>
                                    </p:anim>
                                    <p:animEffect transition="in" filter="fade">
                                      <p:cBhvr>
                                        <p:cTn id="71" dur="1000"/>
                                        <p:tgtEl>
                                          <p:spTgt spid="11"/>
                                        </p:tgtEl>
                                      </p:cBhvr>
                                    </p:animEffect>
                                  </p:childTnLst>
                                </p:cTn>
                              </p:par>
                              <p:par>
                                <p:cTn id="72" presetID="53" presetClass="entr" presetSubtype="0" fill="hold" grpId="0" nodeType="withEffect">
                                  <p:stCondLst>
                                    <p:cond delay="0"/>
                                  </p:stCondLst>
                                  <p:childTnLst>
                                    <p:set>
                                      <p:cBhvr>
                                        <p:cTn id="73" dur="1" fill="hold">
                                          <p:stCondLst>
                                            <p:cond delay="0"/>
                                          </p:stCondLst>
                                        </p:cTn>
                                        <p:tgtEl>
                                          <p:spTgt spid="12"/>
                                        </p:tgtEl>
                                        <p:attrNameLst>
                                          <p:attrName>style.visibility</p:attrName>
                                        </p:attrNameLst>
                                      </p:cBhvr>
                                      <p:to>
                                        <p:strVal val="visible"/>
                                      </p:to>
                                    </p:set>
                                    <p:anim calcmode="lin" valueType="num">
                                      <p:cBhvr>
                                        <p:cTn id="74" dur="1000" fill="hold"/>
                                        <p:tgtEl>
                                          <p:spTgt spid="12"/>
                                        </p:tgtEl>
                                        <p:attrNameLst>
                                          <p:attrName>ppt_w</p:attrName>
                                        </p:attrNameLst>
                                      </p:cBhvr>
                                      <p:tavLst>
                                        <p:tav tm="0">
                                          <p:val>
                                            <p:fltVal val="0"/>
                                          </p:val>
                                        </p:tav>
                                        <p:tav tm="100000">
                                          <p:val>
                                            <p:strVal val="#ppt_w"/>
                                          </p:val>
                                        </p:tav>
                                      </p:tavLst>
                                    </p:anim>
                                    <p:anim calcmode="lin" valueType="num">
                                      <p:cBhvr>
                                        <p:cTn id="75" dur="1000" fill="hold"/>
                                        <p:tgtEl>
                                          <p:spTgt spid="12"/>
                                        </p:tgtEl>
                                        <p:attrNameLst>
                                          <p:attrName>ppt_h</p:attrName>
                                        </p:attrNameLst>
                                      </p:cBhvr>
                                      <p:tavLst>
                                        <p:tav tm="0">
                                          <p:val>
                                            <p:fltVal val="0"/>
                                          </p:val>
                                        </p:tav>
                                        <p:tav tm="100000">
                                          <p:val>
                                            <p:strVal val="#ppt_h"/>
                                          </p:val>
                                        </p:tav>
                                      </p:tavLst>
                                    </p:anim>
                                    <p:animEffect transition="in" filter="fade">
                                      <p:cBhvr>
                                        <p:cTn id="76"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8" grpId="1" animBg="1"/>
      <p:bldP spid="11" grpId="0" animBg="1"/>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371975" y="204788"/>
            <a:ext cx="4572000" cy="338137"/>
          </a:xfrm>
          <a:prstGeom prst="rect">
            <a:avLst/>
          </a:prstGeom>
        </p:spPr>
        <p:txBody>
          <a:bodyPr>
            <a:spAutoFit/>
          </a:bodyPr>
          <a:lstStyle/>
          <a:p>
            <a:pPr algn="r" eaLnBrk="0" hangingPunct="0">
              <a:lnSpc>
                <a:spcPct val="80000"/>
              </a:lnSpc>
              <a:defRPr/>
            </a:pPr>
            <a:r>
              <a:rPr lang="ru-RU" sz="2000" b="1" dirty="0">
                <a:solidFill>
                  <a:srgbClr val="CC0000"/>
                </a:solidFill>
                <a:latin typeface="+mj-lt"/>
                <a:cs typeface="+mn-cs"/>
              </a:rPr>
              <a:t>Учет СМиМ</a:t>
            </a:r>
            <a:endParaRPr lang="ru-RU" sz="2000" b="1" dirty="0">
              <a:solidFill>
                <a:srgbClr val="CC0000"/>
              </a:solidFill>
              <a:latin typeface="+mj-lt"/>
              <a:cs typeface="+mn-cs"/>
            </a:endParaRPr>
          </a:p>
        </p:txBody>
      </p:sp>
      <p:pic>
        <p:nvPicPr>
          <p:cNvPr id="6" name="Picture 2"/>
          <p:cNvPicPr>
            <a:picLocks noChangeAspect="1" noChangeArrowheads="1"/>
          </p:cNvPicPr>
          <p:nvPr/>
        </p:nvPicPr>
        <p:blipFill>
          <a:blip r:embed="rId3"/>
          <a:srcRect/>
          <a:stretch>
            <a:fillRect/>
          </a:stretch>
        </p:blipFill>
        <p:spPr bwMode="auto">
          <a:xfrm>
            <a:off x="376238" y="2095500"/>
            <a:ext cx="8442325" cy="4265613"/>
          </a:xfrm>
          <a:prstGeom prst="rect">
            <a:avLst/>
          </a:prstGeom>
          <a:ln w="19050" cap="sq">
            <a:solidFill>
              <a:srgbClr val="C00000"/>
            </a:solidFill>
            <a:prstDash val="solid"/>
            <a:miter lim="800000"/>
          </a:ln>
          <a:effectLst>
            <a:outerShdw blurRad="50800" dist="38100" dir="2700000" algn="tl" rotWithShape="0">
              <a:srgbClr val="000000">
                <a:alpha val="43000"/>
              </a:srgbClr>
            </a:outerShdw>
          </a:effectLst>
        </p:spPr>
      </p:pic>
      <p:sp>
        <p:nvSpPr>
          <p:cNvPr id="7" name="AutoShape 22"/>
          <p:cNvSpPr>
            <a:spLocks/>
          </p:cNvSpPr>
          <p:nvPr/>
        </p:nvSpPr>
        <p:spPr bwMode="auto">
          <a:xfrm>
            <a:off x="7886700" y="1617663"/>
            <a:ext cx="952500" cy="315912"/>
          </a:xfrm>
          <a:prstGeom prst="accentBorderCallout2">
            <a:avLst>
              <a:gd name="adj1" fmla="val 41252"/>
              <a:gd name="adj2" fmla="val -6319"/>
              <a:gd name="adj3" fmla="val 38238"/>
              <a:gd name="adj4" fmla="val -13847"/>
              <a:gd name="adj5" fmla="val 145905"/>
              <a:gd name="adj6" fmla="val -36865"/>
            </a:avLst>
          </a:prstGeom>
          <a:solidFill>
            <a:schemeClr val="bg1"/>
          </a:solidFill>
          <a:ln w="19050" algn="ctr">
            <a:solidFill>
              <a:schemeClr val="bg2"/>
            </a:solidFill>
            <a:miter lim="800000"/>
            <a:headEnd/>
            <a:tailEnd/>
          </a:ln>
        </p:spPr>
        <p:txBody>
          <a:bodyPr lIns="0" tIns="0" rIns="0" bIns="0" anchor="ctr" anchorCtr="1"/>
          <a:lstStyle/>
          <a:p>
            <a:pPr eaLnBrk="0" hangingPunct="0">
              <a:spcBef>
                <a:spcPct val="50000"/>
              </a:spcBef>
              <a:defRPr/>
            </a:pPr>
            <a:r>
              <a:rPr lang="ru-RU" sz="800" i="1" dirty="0">
                <a:solidFill>
                  <a:srgbClr val="000000"/>
                </a:solidFill>
                <a:latin typeface="+mj-lt"/>
                <a:cs typeface="+mn-cs"/>
              </a:rPr>
              <a:t>Окно документа:</a:t>
            </a:r>
            <a:r>
              <a:rPr lang="ru-RU" sz="800" dirty="0">
                <a:solidFill>
                  <a:srgbClr val="000000"/>
                </a:solidFill>
                <a:latin typeface="+mj-lt"/>
                <a:cs typeface="+mn-cs"/>
              </a:rPr>
              <a:t> </a:t>
            </a:r>
            <a:r>
              <a:rPr lang="en-US" sz="1000" dirty="0">
                <a:solidFill>
                  <a:srgbClr val="000000"/>
                </a:solidFill>
                <a:latin typeface="+mj-lt"/>
                <a:cs typeface="+mn-cs"/>
              </a:rPr>
              <a:t/>
            </a:r>
            <a:br>
              <a:rPr lang="en-US" sz="1000" dirty="0">
                <a:solidFill>
                  <a:srgbClr val="000000"/>
                </a:solidFill>
                <a:latin typeface="+mj-lt"/>
                <a:cs typeface="+mn-cs"/>
              </a:rPr>
            </a:br>
            <a:r>
              <a:rPr lang="ru-RU" sz="1000" dirty="0">
                <a:solidFill>
                  <a:srgbClr val="000000"/>
                </a:solidFill>
                <a:latin typeface="+mj-lt"/>
                <a:cs typeface="+mn-cs"/>
              </a:rPr>
              <a:t>«Учет СМиМ»</a:t>
            </a:r>
            <a:endParaRPr lang="ru-RU" sz="1000" dirty="0">
              <a:solidFill>
                <a:srgbClr val="000000"/>
              </a:solidFill>
              <a:latin typeface="+mj-lt"/>
              <a:cs typeface="+mn-cs"/>
            </a:endParaRPr>
          </a:p>
        </p:txBody>
      </p:sp>
      <p:pic>
        <p:nvPicPr>
          <p:cNvPr id="8" name="Picture 3"/>
          <p:cNvPicPr>
            <a:picLocks noChangeAspect="1" noChangeArrowheads="1"/>
          </p:cNvPicPr>
          <p:nvPr/>
        </p:nvPicPr>
        <p:blipFill>
          <a:blip r:embed="rId4"/>
          <a:srcRect/>
          <a:stretch>
            <a:fillRect/>
          </a:stretch>
        </p:blipFill>
        <p:spPr bwMode="auto">
          <a:xfrm>
            <a:off x="481013" y="1597025"/>
            <a:ext cx="7805737" cy="4732338"/>
          </a:xfrm>
          <a:prstGeom prst="rect">
            <a:avLst/>
          </a:prstGeom>
          <a:ln w="19050" cap="sq">
            <a:solidFill>
              <a:srgbClr val="C00000"/>
            </a:solidFill>
            <a:prstDash val="solid"/>
            <a:miter lim="800000"/>
          </a:ln>
          <a:effectLst>
            <a:outerShdw blurRad="50800" dist="38100" dir="2700000" algn="tl" rotWithShape="0">
              <a:srgbClr val="000000">
                <a:alpha val="43000"/>
              </a:srgbClr>
            </a:outerShdw>
          </a:effectLst>
        </p:spPr>
      </p:pic>
      <p:sp>
        <p:nvSpPr>
          <p:cNvPr id="9" name="AutoShape 22"/>
          <p:cNvSpPr>
            <a:spLocks/>
          </p:cNvSpPr>
          <p:nvPr/>
        </p:nvSpPr>
        <p:spPr bwMode="auto">
          <a:xfrm>
            <a:off x="6115050" y="1123950"/>
            <a:ext cx="2171700" cy="333375"/>
          </a:xfrm>
          <a:prstGeom prst="accentBorderCallout2">
            <a:avLst>
              <a:gd name="adj1" fmla="val 26181"/>
              <a:gd name="adj2" fmla="val -2319"/>
              <a:gd name="adj3" fmla="val 26181"/>
              <a:gd name="adj4" fmla="val -5847"/>
              <a:gd name="adj5" fmla="val 136235"/>
              <a:gd name="adj6" fmla="val -16426"/>
            </a:avLst>
          </a:prstGeom>
          <a:solidFill>
            <a:schemeClr val="bg1"/>
          </a:solidFill>
          <a:ln w="19050" algn="ctr">
            <a:solidFill>
              <a:schemeClr val="bg2"/>
            </a:solidFill>
            <a:miter lim="800000"/>
            <a:headEnd/>
            <a:tailEnd/>
          </a:ln>
        </p:spPr>
        <p:txBody>
          <a:bodyPr lIns="0" tIns="0" rIns="0" bIns="0" anchor="ctr" anchorCtr="1"/>
          <a:lstStyle/>
          <a:p>
            <a:pPr eaLnBrk="0" hangingPunct="0">
              <a:spcBef>
                <a:spcPct val="50000"/>
              </a:spcBef>
              <a:defRPr/>
            </a:pPr>
            <a:r>
              <a:rPr lang="ru-RU" sz="1000" i="1" dirty="0">
                <a:solidFill>
                  <a:srgbClr val="000000"/>
                </a:solidFill>
                <a:latin typeface="+mj-lt"/>
                <a:cs typeface="+mn-cs"/>
              </a:rPr>
              <a:t>Окно документа:</a:t>
            </a:r>
            <a:r>
              <a:rPr lang="ru-RU" sz="1000" dirty="0">
                <a:solidFill>
                  <a:srgbClr val="000000"/>
                </a:solidFill>
                <a:latin typeface="+mj-lt"/>
                <a:cs typeface="+mn-cs"/>
              </a:rPr>
              <a:t> «Прием в эксплуатацию машин и механизмов</a:t>
            </a:r>
            <a:endParaRPr lang="ru-RU" sz="1000" dirty="0">
              <a:solidFill>
                <a:srgbClr val="000000"/>
              </a:solidFill>
              <a:latin typeface="+mj-lt"/>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1000" fill="hold"/>
                                        <p:tgtEl>
                                          <p:spTgt spid="9"/>
                                        </p:tgtEl>
                                        <p:attrNameLst>
                                          <p:attrName>ppt_w</p:attrName>
                                        </p:attrNameLst>
                                      </p:cBhvr>
                                      <p:tavLst>
                                        <p:tav tm="0">
                                          <p:val>
                                            <p:fltVal val="0"/>
                                          </p:val>
                                        </p:tav>
                                        <p:tav tm="100000">
                                          <p:val>
                                            <p:strVal val="#ppt_w"/>
                                          </p:val>
                                        </p:tav>
                                      </p:tavLst>
                                    </p:anim>
                                    <p:anim calcmode="lin" valueType="num">
                                      <p:cBhvr>
                                        <p:cTn id="14" dur="1000" fill="hold"/>
                                        <p:tgtEl>
                                          <p:spTgt spid="9"/>
                                        </p:tgtEl>
                                        <p:attrNameLst>
                                          <p:attrName>ppt_h</p:attrName>
                                        </p:attrNameLst>
                                      </p:cBhvr>
                                      <p:tavLst>
                                        <p:tav tm="0">
                                          <p:val>
                                            <p:fltVal val="0"/>
                                          </p:val>
                                        </p:tav>
                                        <p:tav tm="100000">
                                          <p:val>
                                            <p:strVal val="#ppt_h"/>
                                          </p:val>
                                        </p:tav>
                                      </p:tavLst>
                                    </p:anim>
                                    <p:animEffect transition="in" filter="fade">
                                      <p:cBhvr>
                                        <p:cTn id="15" dur="10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37" presetClass="exit" presetSubtype="0" fill="hold" nodeType="clickEffect">
                                  <p:stCondLst>
                                    <p:cond delay="0"/>
                                  </p:stCondLst>
                                  <p:childTnLst>
                                    <p:animEffect transition="out" filter="fade">
                                      <p:cBhvr>
                                        <p:cTn id="19" dur="1000"/>
                                        <p:tgtEl>
                                          <p:spTgt spid="8"/>
                                        </p:tgtEl>
                                      </p:cBhvr>
                                    </p:animEffect>
                                    <p:anim calcmode="lin" valueType="num">
                                      <p:cBhvr>
                                        <p:cTn id="20" dur="1000"/>
                                        <p:tgtEl>
                                          <p:spTgt spid="8"/>
                                        </p:tgtEl>
                                        <p:attrNameLst>
                                          <p:attrName>ppt_x</p:attrName>
                                        </p:attrNameLst>
                                      </p:cBhvr>
                                      <p:tavLst>
                                        <p:tav tm="0">
                                          <p:val>
                                            <p:strVal val="ppt_x"/>
                                          </p:val>
                                        </p:tav>
                                        <p:tav tm="100000">
                                          <p:val>
                                            <p:strVal val="ppt_x"/>
                                          </p:val>
                                        </p:tav>
                                      </p:tavLst>
                                    </p:anim>
                                    <p:anim calcmode="lin" valueType="num">
                                      <p:cBhvr>
                                        <p:cTn id="21" dur="100" decel="100000"/>
                                        <p:tgtEl>
                                          <p:spTgt spid="8"/>
                                        </p:tgtEl>
                                        <p:attrNameLst>
                                          <p:attrName>ppt_y</p:attrName>
                                        </p:attrNameLst>
                                      </p:cBhvr>
                                      <p:tavLst>
                                        <p:tav tm="0">
                                          <p:val>
                                            <p:strVal val="ppt_y"/>
                                          </p:val>
                                        </p:tav>
                                        <p:tav tm="100000">
                                          <p:val>
                                            <p:strVal val="ppt_y-.03"/>
                                          </p:val>
                                        </p:tav>
                                      </p:tavLst>
                                    </p:anim>
                                    <p:anim calcmode="lin" valueType="num">
                                      <p:cBhvr>
                                        <p:cTn id="22" dur="900" accel="100000">
                                          <p:stCondLst>
                                            <p:cond delay="100"/>
                                          </p:stCondLst>
                                        </p:cTn>
                                        <p:tgtEl>
                                          <p:spTgt spid="8"/>
                                        </p:tgtEl>
                                        <p:attrNameLst>
                                          <p:attrName>ppt_y</p:attrName>
                                        </p:attrNameLst>
                                      </p:cBhvr>
                                      <p:tavLst>
                                        <p:tav tm="0">
                                          <p:val>
                                            <p:strVal val="ppt_y"/>
                                          </p:val>
                                        </p:tav>
                                        <p:tav tm="100000">
                                          <p:val>
                                            <p:strVal val="ppt_y+1"/>
                                          </p:val>
                                        </p:tav>
                                      </p:tavLst>
                                    </p:anim>
                                    <p:set>
                                      <p:cBhvr>
                                        <p:cTn id="23" dur="1" fill="hold">
                                          <p:stCondLst>
                                            <p:cond delay="999"/>
                                          </p:stCondLst>
                                        </p:cTn>
                                        <p:tgtEl>
                                          <p:spTgt spid="8"/>
                                        </p:tgtEl>
                                        <p:attrNameLst>
                                          <p:attrName>style.visibility</p:attrName>
                                        </p:attrNameLst>
                                      </p:cBhvr>
                                      <p:to>
                                        <p:strVal val="hidden"/>
                                      </p:to>
                                    </p:set>
                                  </p:childTnLst>
                                </p:cTn>
                              </p:par>
                              <p:par>
                                <p:cTn id="24" presetID="37" presetClass="exit" presetSubtype="0" fill="hold" grpId="1" nodeType="withEffect">
                                  <p:stCondLst>
                                    <p:cond delay="0"/>
                                  </p:stCondLst>
                                  <p:childTnLst>
                                    <p:animEffect transition="out" filter="fade">
                                      <p:cBhvr>
                                        <p:cTn id="25" dur="1000"/>
                                        <p:tgtEl>
                                          <p:spTgt spid="9"/>
                                        </p:tgtEl>
                                      </p:cBhvr>
                                    </p:animEffect>
                                    <p:anim calcmode="lin" valueType="num">
                                      <p:cBhvr>
                                        <p:cTn id="26" dur="1000"/>
                                        <p:tgtEl>
                                          <p:spTgt spid="9"/>
                                        </p:tgtEl>
                                        <p:attrNameLst>
                                          <p:attrName>ppt_x</p:attrName>
                                        </p:attrNameLst>
                                      </p:cBhvr>
                                      <p:tavLst>
                                        <p:tav tm="0">
                                          <p:val>
                                            <p:strVal val="ppt_x"/>
                                          </p:val>
                                        </p:tav>
                                        <p:tav tm="100000">
                                          <p:val>
                                            <p:strVal val="ppt_x"/>
                                          </p:val>
                                        </p:tav>
                                      </p:tavLst>
                                    </p:anim>
                                    <p:anim calcmode="lin" valueType="num">
                                      <p:cBhvr>
                                        <p:cTn id="27" dur="100" decel="100000"/>
                                        <p:tgtEl>
                                          <p:spTgt spid="9"/>
                                        </p:tgtEl>
                                        <p:attrNameLst>
                                          <p:attrName>ppt_y</p:attrName>
                                        </p:attrNameLst>
                                      </p:cBhvr>
                                      <p:tavLst>
                                        <p:tav tm="0">
                                          <p:val>
                                            <p:strVal val="ppt_y"/>
                                          </p:val>
                                        </p:tav>
                                        <p:tav tm="100000">
                                          <p:val>
                                            <p:strVal val="ppt_y-.03"/>
                                          </p:val>
                                        </p:tav>
                                      </p:tavLst>
                                    </p:anim>
                                    <p:anim calcmode="lin" valueType="num">
                                      <p:cBhvr>
                                        <p:cTn id="28" dur="900" accel="100000">
                                          <p:stCondLst>
                                            <p:cond delay="100"/>
                                          </p:stCondLst>
                                        </p:cTn>
                                        <p:tgtEl>
                                          <p:spTgt spid="9"/>
                                        </p:tgtEl>
                                        <p:attrNameLst>
                                          <p:attrName>ppt_y</p:attrName>
                                        </p:attrNameLst>
                                      </p:cBhvr>
                                      <p:tavLst>
                                        <p:tav tm="0">
                                          <p:val>
                                            <p:strVal val="ppt_y"/>
                                          </p:val>
                                        </p:tav>
                                        <p:tav tm="100000">
                                          <p:val>
                                            <p:strVal val="ppt_y+1"/>
                                          </p:val>
                                        </p:tav>
                                      </p:tavLst>
                                    </p:anim>
                                    <p:set>
                                      <p:cBhvr>
                                        <p:cTn id="29" dur="1" fill="hold">
                                          <p:stCondLst>
                                            <p:cond delay="999"/>
                                          </p:stCondLst>
                                        </p:cTn>
                                        <p:tgtEl>
                                          <p:spTgt spid="9"/>
                                        </p:tgtEl>
                                        <p:attrNameLst>
                                          <p:attrName>style.visibility</p:attrName>
                                        </p:attrNameLst>
                                      </p:cBhvr>
                                      <p:to>
                                        <p:strVal val="hidden"/>
                                      </p:to>
                                    </p:set>
                                  </p:childTnLst>
                                </p:cTn>
                              </p:par>
                            </p:childTnLst>
                          </p:cTn>
                        </p:par>
                        <p:par>
                          <p:cTn id="30" fill="hold">
                            <p:stCondLst>
                              <p:cond delay="1000"/>
                            </p:stCondLst>
                            <p:childTnLst>
                              <p:par>
                                <p:cTn id="31" presetID="42" presetClass="entr" presetSubtype="0" fill="hold"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1000"/>
                                        <p:tgtEl>
                                          <p:spTgt spid="6"/>
                                        </p:tgtEl>
                                      </p:cBhvr>
                                    </p:animEffect>
                                    <p:anim calcmode="lin" valueType="num">
                                      <p:cBhvr>
                                        <p:cTn id="34" dur="1000" fill="hold"/>
                                        <p:tgtEl>
                                          <p:spTgt spid="6"/>
                                        </p:tgtEl>
                                        <p:attrNameLst>
                                          <p:attrName>ppt_x</p:attrName>
                                        </p:attrNameLst>
                                      </p:cBhvr>
                                      <p:tavLst>
                                        <p:tav tm="0">
                                          <p:val>
                                            <p:strVal val="#ppt_x"/>
                                          </p:val>
                                        </p:tav>
                                        <p:tav tm="100000">
                                          <p:val>
                                            <p:strVal val="#ppt_x"/>
                                          </p:val>
                                        </p:tav>
                                      </p:tavLst>
                                    </p:anim>
                                    <p:anim calcmode="lin" valueType="num">
                                      <p:cBhvr>
                                        <p:cTn id="35" dur="1000" fill="hold"/>
                                        <p:tgtEl>
                                          <p:spTgt spid="6"/>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53" presetClass="entr" presetSubtype="0"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p:cTn id="39" dur="1000" fill="hold"/>
                                        <p:tgtEl>
                                          <p:spTgt spid="7"/>
                                        </p:tgtEl>
                                        <p:attrNameLst>
                                          <p:attrName>ppt_w</p:attrName>
                                        </p:attrNameLst>
                                      </p:cBhvr>
                                      <p:tavLst>
                                        <p:tav tm="0">
                                          <p:val>
                                            <p:fltVal val="0"/>
                                          </p:val>
                                        </p:tav>
                                        <p:tav tm="100000">
                                          <p:val>
                                            <p:strVal val="#ppt_w"/>
                                          </p:val>
                                        </p:tav>
                                      </p:tavLst>
                                    </p:anim>
                                    <p:anim calcmode="lin" valueType="num">
                                      <p:cBhvr>
                                        <p:cTn id="40" dur="1000" fill="hold"/>
                                        <p:tgtEl>
                                          <p:spTgt spid="7"/>
                                        </p:tgtEl>
                                        <p:attrNameLst>
                                          <p:attrName>ppt_h</p:attrName>
                                        </p:attrNameLst>
                                      </p:cBhvr>
                                      <p:tavLst>
                                        <p:tav tm="0">
                                          <p:val>
                                            <p:fltVal val="0"/>
                                          </p:val>
                                        </p:tav>
                                        <p:tav tm="100000">
                                          <p:val>
                                            <p:strVal val="#ppt_h"/>
                                          </p:val>
                                        </p:tav>
                                      </p:tavLst>
                                    </p:anim>
                                    <p:animEffect transition="in" filter="fade">
                                      <p:cBhvr>
                                        <p:cTn id="4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9"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Заголовок 1"/>
          <p:cNvSpPr>
            <a:spLocks noGrp="1"/>
          </p:cNvSpPr>
          <p:nvPr>
            <p:ph type="ctrTitle" sz="quarter"/>
          </p:nvPr>
        </p:nvSpPr>
        <p:spPr>
          <a:xfrm>
            <a:off x="825500" y="2317750"/>
            <a:ext cx="8143875" cy="869950"/>
          </a:xfrm>
        </p:spPr>
        <p:txBody>
          <a:bodyPr/>
          <a:lstStyle/>
          <a:p>
            <a:r>
              <a:rPr lang="ru-RU" sz="2800" smtClean="0"/>
              <a:t>Управление закупками и запасами</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3850" y="1190625"/>
            <a:ext cx="8658225" cy="584200"/>
          </a:xfrm>
          <a:prstGeom prst="rect">
            <a:avLst/>
          </a:prstGeom>
          <a:noFill/>
        </p:spPr>
        <p:txBody>
          <a:bodyPr>
            <a:spAutoFit/>
          </a:bodyPr>
          <a:lstStyle/>
          <a:p>
            <a:pPr eaLnBrk="0" hangingPunct="0">
              <a:spcBef>
                <a:spcPct val="20000"/>
              </a:spcBef>
              <a:defRPr/>
            </a:pPr>
            <a:r>
              <a:rPr lang="ru-RU" dirty="0">
                <a:solidFill>
                  <a:srgbClr val="C00000"/>
                </a:solidFill>
                <a:latin typeface="+mj-lt"/>
                <a:cs typeface="+mn-cs"/>
              </a:rPr>
              <a:t>Возможность формирования потребности в ТМЦ на любой период времени по каждому подразделению </a:t>
            </a:r>
            <a:endParaRPr lang="ru-RU" dirty="0">
              <a:solidFill>
                <a:srgbClr val="C00000"/>
              </a:solidFill>
              <a:latin typeface="+mj-lt"/>
              <a:cs typeface="+mn-cs"/>
            </a:endParaRPr>
          </a:p>
        </p:txBody>
      </p:sp>
      <p:sp>
        <p:nvSpPr>
          <p:cNvPr id="5" name="Rectangle 2"/>
          <p:cNvSpPr>
            <a:spLocks noChangeArrowheads="1"/>
          </p:cNvSpPr>
          <p:nvPr/>
        </p:nvSpPr>
        <p:spPr bwMode="auto">
          <a:xfrm>
            <a:off x="3724275" y="268288"/>
            <a:ext cx="5038725" cy="503237"/>
          </a:xfrm>
          <a:prstGeom prst="rect">
            <a:avLst/>
          </a:prstGeom>
          <a:noFill/>
          <a:ln w="9525">
            <a:noFill/>
            <a:miter lim="800000"/>
            <a:headEnd/>
            <a:tailEnd/>
          </a:ln>
        </p:spPr>
        <p:txBody>
          <a:bodyPr anchor="ctr"/>
          <a:lstStyle/>
          <a:p>
            <a:pPr algn="r">
              <a:lnSpc>
                <a:spcPct val="80000"/>
              </a:lnSpc>
              <a:spcBef>
                <a:spcPct val="50000"/>
              </a:spcBef>
              <a:defRPr/>
            </a:pPr>
            <a:r>
              <a:rPr lang="ru-RU" sz="2000" b="1" dirty="0">
                <a:solidFill>
                  <a:srgbClr val="CC0000"/>
                </a:solidFill>
                <a:latin typeface="+mj-lt"/>
                <a:cs typeface="+mn-cs"/>
              </a:rPr>
              <a:t>Управление закупками</a:t>
            </a:r>
            <a:endParaRPr lang="ru-RU" sz="2000" b="1" dirty="0">
              <a:solidFill>
                <a:srgbClr val="CC0000"/>
              </a:solidFill>
              <a:latin typeface="+mj-lt"/>
              <a:cs typeface="+mn-cs"/>
            </a:endParaRPr>
          </a:p>
        </p:txBody>
      </p:sp>
      <p:pic>
        <p:nvPicPr>
          <p:cNvPr id="7" name="Рисунок 6"/>
          <p:cNvPicPr/>
          <p:nvPr/>
        </p:nvPicPr>
        <p:blipFill>
          <a:blip r:embed="rId3"/>
          <a:srcRect l="17794" t="6657" r="921" b="1812"/>
          <a:stretch>
            <a:fillRect/>
          </a:stretch>
        </p:blipFill>
        <p:spPr bwMode="auto">
          <a:xfrm>
            <a:off x="571500" y="2066925"/>
            <a:ext cx="8048625" cy="4286250"/>
          </a:xfrm>
          <a:prstGeom prst="rect">
            <a:avLst/>
          </a:prstGeom>
          <a:ln w="19050" cap="sq">
            <a:solidFill>
              <a:srgbClr val="C00000"/>
            </a:solidFill>
            <a:prstDash val="solid"/>
            <a:miter lim="800000"/>
          </a:ln>
          <a:effectLst>
            <a:outerShdw blurRad="50800" dist="38100" dir="2700000" algn="tl" rotWithShape="0">
              <a:srgbClr val="000000">
                <a:alpha val="43000"/>
              </a:srgbClr>
            </a:outerShdw>
          </a:effectLst>
        </p:spPr>
      </p:pic>
      <p:sp>
        <p:nvSpPr>
          <p:cNvPr id="8" name="AutoShape 22"/>
          <p:cNvSpPr>
            <a:spLocks/>
          </p:cNvSpPr>
          <p:nvPr/>
        </p:nvSpPr>
        <p:spPr bwMode="auto">
          <a:xfrm>
            <a:off x="6811963" y="1597025"/>
            <a:ext cx="1931987" cy="365125"/>
          </a:xfrm>
          <a:prstGeom prst="accentBorderCallout2">
            <a:avLst>
              <a:gd name="adj1" fmla="val 26181"/>
              <a:gd name="adj2" fmla="val -2319"/>
              <a:gd name="adj3" fmla="val 26181"/>
              <a:gd name="adj4" fmla="val -5847"/>
              <a:gd name="adj5" fmla="val 127636"/>
              <a:gd name="adj6" fmla="val -29313"/>
            </a:avLst>
          </a:prstGeom>
          <a:solidFill>
            <a:schemeClr val="bg1"/>
          </a:solidFill>
          <a:ln w="19050" algn="ctr">
            <a:solidFill>
              <a:schemeClr val="bg2"/>
            </a:solidFill>
            <a:miter lim="800000"/>
            <a:headEnd/>
            <a:tailEnd/>
          </a:ln>
        </p:spPr>
        <p:txBody>
          <a:bodyPr lIns="0" tIns="0" rIns="0" bIns="0" anchor="ctr" anchorCtr="1"/>
          <a:lstStyle/>
          <a:p>
            <a:pPr eaLnBrk="0" hangingPunct="0">
              <a:spcBef>
                <a:spcPct val="50000"/>
              </a:spcBef>
              <a:defRPr/>
            </a:pPr>
            <a:r>
              <a:rPr lang="ru-RU" sz="800" i="1" dirty="0">
                <a:solidFill>
                  <a:srgbClr val="000000"/>
                </a:solidFill>
                <a:latin typeface="+mj-lt"/>
                <a:cs typeface="+mn-cs"/>
              </a:rPr>
              <a:t>Окно документа:</a:t>
            </a:r>
            <a:r>
              <a:rPr lang="en-US" sz="1000" dirty="0">
                <a:solidFill>
                  <a:srgbClr val="000000"/>
                </a:solidFill>
                <a:latin typeface="+mj-lt"/>
                <a:cs typeface="+mn-cs"/>
              </a:rPr>
              <a:t/>
            </a:r>
            <a:br>
              <a:rPr lang="en-US" sz="1000" dirty="0">
                <a:solidFill>
                  <a:srgbClr val="000000"/>
                </a:solidFill>
                <a:latin typeface="+mj-lt"/>
                <a:cs typeface="+mn-cs"/>
              </a:rPr>
            </a:br>
            <a:r>
              <a:rPr lang="ru-RU" sz="1000" dirty="0">
                <a:solidFill>
                  <a:srgbClr val="000000"/>
                </a:solidFill>
                <a:latin typeface="+mj-lt"/>
                <a:cs typeface="+mn-cs"/>
              </a:rPr>
              <a:t>«Формирование потребностей»</a:t>
            </a:r>
            <a:endParaRPr lang="ru-RU" sz="1000" dirty="0">
              <a:solidFill>
                <a:srgbClr val="000000"/>
              </a:solidFill>
              <a:latin typeface="+mj-lt"/>
              <a:cs typeface="+mn-cs"/>
            </a:endParaRPr>
          </a:p>
        </p:txBody>
      </p:sp>
      <p:sp>
        <p:nvSpPr>
          <p:cNvPr id="9" name="TextBox 8"/>
          <p:cNvSpPr txBox="1"/>
          <p:nvPr/>
        </p:nvSpPr>
        <p:spPr>
          <a:xfrm>
            <a:off x="285750" y="1200150"/>
            <a:ext cx="8572500" cy="584200"/>
          </a:xfrm>
          <a:prstGeom prst="rect">
            <a:avLst/>
          </a:prstGeom>
          <a:noFill/>
        </p:spPr>
        <p:txBody>
          <a:bodyPr>
            <a:spAutoFit/>
          </a:bodyPr>
          <a:lstStyle/>
          <a:p>
            <a:pPr eaLnBrk="0" hangingPunct="0">
              <a:spcBef>
                <a:spcPct val="20000"/>
              </a:spcBef>
              <a:defRPr/>
            </a:pPr>
            <a:r>
              <a:rPr lang="ru-RU" dirty="0">
                <a:solidFill>
                  <a:srgbClr val="C00000"/>
                </a:solidFill>
                <a:latin typeface="+mj-lt"/>
                <a:cs typeface="+mn-cs"/>
              </a:rPr>
              <a:t>Возможность формирования заказов поставщику на основании сформированных потребностей</a:t>
            </a:r>
            <a:endParaRPr lang="ru-RU" dirty="0">
              <a:solidFill>
                <a:srgbClr val="C00000"/>
              </a:solidFill>
              <a:latin typeface="+mj-lt"/>
              <a:cs typeface="+mn-cs"/>
            </a:endParaRPr>
          </a:p>
        </p:txBody>
      </p:sp>
      <p:pic>
        <p:nvPicPr>
          <p:cNvPr id="10" name="Рисунок 9"/>
          <p:cNvPicPr/>
          <p:nvPr/>
        </p:nvPicPr>
        <p:blipFill>
          <a:blip r:embed="rId4"/>
          <a:srcRect l="7754" t="6339" r="684" b="1987"/>
          <a:stretch>
            <a:fillRect/>
          </a:stretch>
        </p:blipFill>
        <p:spPr bwMode="auto">
          <a:xfrm>
            <a:off x="476250" y="2152650"/>
            <a:ext cx="8248650" cy="4105275"/>
          </a:xfrm>
          <a:prstGeom prst="rect">
            <a:avLst/>
          </a:prstGeom>
          <a:ln w="19050" cap="sq">
            <a:solidFill>
              <a:srgbClr val="C00000"/>
            </a:solidFill>
            <a:prstDash val="solid"/>
            <a:miter lim="800000"/>
          </a:ln>
          <a:effectLst>
            <a:outerShdw blurRad="50800" dist="38100" dir="2700000" algn="tl" rotWithShape="0">
              <a:srgbClr val="000000">
                <a:alpha val="43000"/>
              </a:srgbClr>
            </a:outerShdw>
          </a:effectLst>
        </p:spPr>
      </p:pic>
      <p:sp>
        <p:nvSpPr>
          <p:cNvPr id="12" name="AutoShape 22"/>
          <p:cNvSpPr>
            <a:spLocks/>
          </p:cNvSpPr>
          <p:nvPr/>
        </p:nvSpPr>
        <p:spPr bwMode="auto">
          <a:xfrm>
            <a:off x="7459663" y="1711325"/>
            <a:ext cx="1274762" cy="336550"/>
          </a:xfrm>
          <a:prstGeom prst="accentBorderCallout2">
            <a:avLst>
              <a:gd name="adj1" fmla="val 26181"/>
              <a:gd name="adj2" fmla="val -2319"/>
              <a:gd name="adj3" fmla="val 26181"/>
              <a:gd name="adj4" fmla="val -5847"/>
              <a:gd name="adj5" fmla="val 127636"/>
              <a:gd name="adj6" fmla="val -29313"/>
            </a:avLst>
          </a:prstGeom>
          <a:solidFill>
            <a:schemeClr val="bg1"/>
          </a:solidFill>
          <a:ln w="19050" algn="ctr">
            <a:solidFill>
              <a:schemeClr val="bg2"/>
            </a:solidFill>
            <a:miter lim="800000"/>
            <a:headEnd/>
            <a:tailEnd/>
          </a:ln>
        </p:spPr>
        <p:txBody>
          <a:bodyPr lIns="0" tIns="0" rIns="0" bIns="0" anchor="ctr" anchorCtr="1"/>
          <a:lstStyle/>
          <a:p>
            <a:pPr eaLnBrk="0" hangingPunct="0">
              <a:spcBef>
                <a:spcPct val="50000"/>
              </a:spcBef>
              <a:defRPr/>
            </a:pPr>
            <a:r>
              <a:rPr lang="ru-RU" sz="800" i="1" dirty="0">
                <a:solidFill>
                  <a:srgbClr val="000000"/>
                </a:solidFill>
                <a:latin typeface="+mj-lt"/>
                <a:cs typeface="+mn-cs"/>
              </a:rPr>
              <a:t>Окно документа:</a:t>
            </a:r>
            <a:r>
              <a:rPr lang="en-US" sz="1000" dirty="0">
                <a:solidFill>
                  <a:srgbClr val="000000"/>
                </a:solidFill>
                <a:latin typeface="+mj-lt"/>
                <a:cs typeface="+mn-cs"/>
              </a:rPr>
              <a:t/>
            </a:r>
            <a:br>
              <a:rPr lang="en-US" sz="1000" dirty="0">
                <a:solidFill>
                  <a:srgbClr val="000000"/>
                </a:solidFill>
                <a:latin typeface="+mj-lt"/>
                <a:cs typeface="+mn-cs"/>
              </a:rPr>
            </a:br>
            <a:r>
              <a:rPr lang="ru-RU" sz="1000" dirty="0">
                <a:solidFill>
                  <a:srgbClr val="000000"/>
                </a:solidFill>
                <a:latin typeface="+mj-lt"/>
                <a:cs typeface="+mn-cs"/>
              </a:rPr>
              <a:t>«Заказ поставщику»</a:t>
            </a:r>
            <a:endParaRPr lang="ru-RU" sz="1000" dirty="0">
              <a:solidFill>
                <a:srgbClr val="000000"/>
              </a:solidFill>
              <a:latin typeface="+mj-lt"/>
              <a:cs typeface="+mn-cs"/>
            </a:endParaRPr>
          </a:p>
        </p:txBody>
      </p:sp>
      <p:pic>
        <p:nvPicPr>
          <p:cNvPr id="13" name="Рисунок 12"/>
          <p:cNvPicPr/>
          <p:nvPr/>
        </p:nvPicPr>
        <p:blipFill>
          <a:blip r:embed="rId5"/>
          <a:srcRect l="7941" t="4681" r="710" b="1257"/>
          <a:stretch>
            <a:fillRect/>
          </a:stretch>
        </p:blipFill>
        <p:spPr bwMode="auto">
          <a:xfrm>
            <a:off x="838200" y="2387600"/>
            <a:ext cx="7353300" cy="4019550"/>
          </a:xfrm>
          <a:prstGeom prst="rect">
            <a:avLst/>
          </a:prstGeom>
          <a:ln w="19050" cap="sq">
            <a:solidFill>
              <a:srgbClr val="C00000"/>
            </a:solidFill>
            <a:prstDash val="solid"/>
            <a:miter lim="800000"/>
          </a:ln>
          <a:effectLst>
            <a:outerShdw blurRad="50800" dist="38100" dir="2700000" algn="tl" rotWithShape="0">
              <a:srgbClr val="000000">
                <a:alpha val="43000"/>
              </a:srgbClr>
            </a:outerShdw>
          </a:effectLst>
        </p:spPr>
      </p:pic>
      <p:sp>
        <p:nvSpPr>
          <p:cNvPr id="14" name="AutoShape 22"/>
          <p:cNvSpPr>
            <a:spLocks/>
          </p:cNvSpPr>
          <p:nvPr/>
        </p:nvSpPr>
        <p:spPr bwMode="auto">
          <a:xfrm>
            <a:off x="6003925" y="1911350"/>
            <a:ext cx="2209800" cy="346075"/>
          </a:xfrm>
          <a:prstGeom prst="accentBorderCallout2">
            <a:avLst>
              <a:gd name="adj1" fmla="val 26181"/>
              <a:gd name="adj2" fmla="val -2319"/>
              <a:gd name="adj3" fmla="val 26181"/>
              <a:gd name="adj4" fmla="val -5847"/>
              <a:gd name="adj5" fmla="val 127636"/>
              <a:gd name="adj6" fmla="val -29313"/>
            </a:avLst>
          </a:prstGeom>
          <a:solidFill>
            <a:schemeClr val="bg1"/>
          </a:solidFill>
          <a:ln w="19050" algn="ctr">
            <a:solidFill>
              <a:schemeClr val="bg2"/>
            </a:solidFill>
            <a:miter lim="800000"/>
            <a:headEnd/>
            <a:tailEnd/>
          </a:ln>
        </p:spPr>
        <p:txBody>
          <a:bodyPr lIns="0" tIns="0" rIns="0" bIns="0" anchor="ctr" anchorCtr="1"/>
          <a:lstStyle/>
          <a:p>
            <a:pPr eaLnBrk="0" hangingPunct="0">
              <a:spcBef>
                <a:spcPct val="50000"/>
              </a:spcBef>
              <a:defRPr/>
            </a:pPr>
            <a:r>
              <a:rPr lang="ru-RU" sz="800" i="1" dirty="0">
                <a:solidFill>
                  <a:srgbClr val="000000"/>
                </a:solidFill>
                <a:latin typeface="+mj-lt"/>
                <a:cs typeface="+mn-cs"/>
              </a:rPr>
              <a:t>Окно документа:</a:t>
            </a:r>
            <a:r>
              <a:rPr lang="en-US" sz="1000" dirty="0">
                <a:solidFill>
                  <a:srgbClr val="000000"/>
                </a:solidFill>
                <a:latin typeface="+mj-lt"/>
                <a:cs typeface="+mn-cs"/>
              </a:rPr>
              <a:t/>
            </a:r>
            <a:br>
              <a:rPr lang="en-US" sz="1000" dirty="0">
                <a:solidFill>
                  <a:srgbClr val="000000"/>
                </a:solidFill>
                <a:latin typeface="+mj-lt"/>
                <a:cs typeface="+mn-cs"/>
              </a:rPr>
            </a:br>
            <a:r>
              <a:rPr lang="ru-RU" sz="1000" dirty="0">
                <a:solidFill>
                  <a:srgbClr val="000000"/>
                </a:solidFill>
                <a:latin typeface="+mj-lt"/>
                <a:cs typeface="+mn-cs"/>
              </a:rPr>
              <a:t>«Корректировка заказа поставщику»</a:t>
            </a:r>
            <a:endParaRPr lang="ru-RU" sz="1000" dirty="0">
              <a:solidFill>
                <a:srgbClr val="000000"/>
              </a:solidFill>
              <a:latin typeface="+mj-lt"/>
              <a:cs typeface="+mn-cs"/>
            </a:endParaRPr>
          </a:p>
        </p:txBody>
      </p:sp>
      <p:pic>
        <p:nvPicPr>
          <p:cNvPr id="11" name="Picture 3"/>
          <p:cNvPicPr>
            <a:picLocks noChangeAspect="1" noChangeArrowheads="1"/>
          </p:cNvPicPr>
          <p:nvPr/>
        </p:nvPicPr>
        <p:blipFill>
          <a:blip r:embed="rId6"/>
          <a:srcRect/>
          <a:stretch>
            <a:fillRect/>
          </a:stretch>
        </p:blipFill>
        <p:spPr bwMode="auto">
          <a:xfrm>
            <a:off x="3152775" y="2641600"/>
            <a:ext cx="3124200" cy="933450"/>
          </a:xfrm>
          <a:prstGeom prst="rect">
            <a:avLst/>
          </a:prstGeom>
          <a:ln w="19050" cap="sq">
            <a:solidFill>
              <a:srgbClr val="C00000"/>
            </a:solidFill>
            <a:prstDash val="solid"/>
            <a:miter lim="800000"/>
          </a:ln>
          <a:effectLst>
            <a:outerShdw blurRad="50800" dist="38100" dir="2700000" algn="tl" rotWithShape="0">
              <a:srgbClr val="000000">
                <a:alpha val="43000"/>
              </a:srgbClr>
            </a:outerShdw>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fltVal val="0"/>
                                          </p:val>
                                        </p:tav>
                                        <p:tav tm="100000">
                                          <p:val>
                                            <p:strVal val="#ppt_w"/>
                                          </p:val>
                                        </p:tav>
                                      </p:tavLst>
                                    </p:anim>
                                    <p:anim calcmode="lin" valueType="num">
                                      <p:cBhvr>
                                        <p:cTn id="14" dur="1000" fill="hold"/>
                                        <p:tgtEl>
                                          <p:spTgt spid="8"/>
                                        </p:tgtEl>
                                        <p:attrNameLst>
                                          <p:attrName>ppt_h</p:attrName>
                                        </p:attrNameLst>
                                      </p:cBhvr>
                                      <p:tavLst>
                                        <p:tav tm="0">
                                          <p:val>
                                            <p:fltVal val="0"/>
                                          </p:val>
                                        </p:tav>
                                        <p:tav tm="100000">
                                          <p:val>
                                            <p:strVal val="#ppt_h"/>
                                          </p:val>
                                        </p:tav>
                                      </p:tavLst>
                                    </p:anim>
                                    <p:animEffect transition="in" filter="fade">
                                      <p:cBhvr>
                                        <p:cTn id="15" dur="10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37" presetClass="exit" presetSubtype="0" fill="hold" nodeType="clickEffect">
                                  <p:stCondLst>
                                    <p:cond delay="0"/>
                                  </p:stCondLst>
                                  <p:childTnLst>
                                    <p:animEffect transition="out" filter="fade">
                                      <p:cBhvr>
                                        <p:cTn id="19" dur="1000"/>
                                        <p:tgtEl>
                                          <p:spTgt spid="7"/>
                                        </p:tgtEl>
                                      </p:cBhvr>
                                    </p:animEffect>
                                    <p:anim calcmode="lin" valueType="num">
                                      <p:cBhvr>
                                        <p:cTn id="20" dur="1000"/>
                                        <p:tgtEl>
                                          <p:spTgt spid="7"/>
                                        </p:tgtEl>
                                        <p:attrNameLst>
                                          <p:attrName>ppt_x</p:attrName>
                                        </p:attrNameLst>
                                      </p:cBhvr>
                                      <p:tavLst>
                                        <p:tav tm="0">
                                          <p:val>
                                            <p:strVal val="ppt_x"/>
                                          </p:val>
                                        </p:tav>
                                        <p:tav tm="100000">
                                          <p:val>
                                            <p:strVal val="ppt_x"/>
                                          </p:val>
                                        </p:tav>
                                      </p:tavLst>
                                    </p:anim>
                                    <p:anim calcmode="lin" valueType="num">
                                      <p:cBhvr>
                                        <p:cTn id="21" dur="100" decel="100000"/>
                                        <p:tgtEl>
                                          <p:spTgt spid="7"/>
                                        </p:tgtEl>
                                        <p:attrNameLst>
                                          <p:attrName>ppt_y</p:attrName>
                                        </p:attrNameLst>
                                      </p:cBhvr>
                                      <p:tavLst>
                                        <p:tav tm="0">
                                          <p:val>
                                            <p:strVal val="ppt_y"/>
                                          </p:val>
                                        </p:tav>
                                        <p:tav tm="100000">
                                          <p:val>
                                            <p:strVal val="ppt_y-.03"/>
                                          </p:val>
                                        </p:tav>
                                      </p:tavLst>
                                    </p:anim>
                                    <p:anim calcmode="lin" valueType="num">
                                      <p:cBhvr>
                                        <p:cTn id="22" dur="900" accel="100000">
                                          <p:stCondLst>
                                            <p:cond delay="100"/>
                                          </p:stCondLst>
                                        </p:cTn>
                                        <p:tgtEl>
                                          <p:spTgt spid="7"/>
                                        </p:tgtEl>
                                        <p:attrNameLst>
                                          <p:attrName>ppt_y</p:attrName>
                                        </p:attrNameLst>
                                      </p:cBhvr>
                                      <p:tavLst>
                                        <p:tav tm="0">
                                          <p:val>
                                            <p:strVal val="ppt_y"/>
                                          </p:val>
                                        </p:tav>
                                        <p:tav tm="100000">
                                          <p:val>
                                            <p:strVal val="ppt_y+1"/>
                                          </p:val>
                                        </p:tav>
                                      </p:tavLst>
                                    </p:anim>
                                    <p:set>
                                      <p:cBhvr>
                                        <p:cTn id="23" dur="1" fill="hold">
                                          <p:stCondLst>
                                            <p:cond delay="999"/>
                                          </p:stCondLst>
                                        </p:cTn>
                                        <p:tgtEl>
                                          <p:spTgt spid="7"/>
                                        </p:tgtEl>
                                        <p:attrNameLst>
                                          <p:attrName>style.visibility</p:attrName>
                                        </p:attrNameLst>
                                      </p:cBhvr>
                                      <p:to>
                                        <p:strVal val="hidden"/>
                                      </p:to>
                                    </p:set>
                                  </p:childTnLst>
                                </p:cTn>
                              </p:par>
                              <p:par>
                                <p:cTn id="24" presetID="37" presetClass="exit" presetSubtype="0" fill="hold" grpId="1" nodeType="withEffect">
                                  <p:stCondLst>
                                    <p:cond delay="0"/>
                                  </p:stCondLst>
                                  <p:childTnLst>
                                    <p:animEffect transition="out" filter="fade">
                                      <p:cBhvr>
                                        <p:cTn id="25" dur="1000"/>
                                        <p:tgtEl>
                                          <p:spTgt spid="8"/>
                                        </p:tgtEl>
                                      </p:cBhvr>
                                    </p:animEffect>
                                    <p:anim calcmode="lin" valueType="num">
                                      <p:cBhvr>
                                        <p:cTn id="26" dur="1000"/>
                                        <p:tgtEl>
                                          <p:spTgt spid="8"/>
                                        </p:tgtEl>
                                        <p:attrNameLst>
                                          <p:attrName>ppt_x</p:attrName>
                                        </p:attrNameLst>
                                      </p:cBhvr>
                                      <p:tavLst>
                                        <p:tav tm="0">
                                          <p:val>
                                            <p:strVal val="ppt_x"/>
                                          </p:val>
                                        </p:tav>
                                        <p:tav tm="100000">
                                          <p:val>
                                            <p:strVal val="ppt_x"/>
                                          </p:val>
                                        </p:tav>
                                      </p:tavLst>
                                    </p:anim>
                                    <p:anim calcmode="lin" valueType="num">
                                      <p:cBhvr>
                                        <p:cTn id="27" dur="100" decel="100000"/>
                                        <p:tgtEl>
                                          <p:spTgt spid="8"/>
                                        </p:tgtEl>
                                        <p:attrNameLst>
                                          <p:attrName>ppt_y</p:attrName>
                                        </p:attrNameLst>
                                      </p:cBhvr>
                                      <p:tavLst>
                                        <p:tav tm="0">
                                          <p:val>
                                            <p:strVal val="ppt_y"/>
                                          </p:val>
                                        </p:tav>
                                        <p:tav tm="100000">
                                          <p:val>
                                            <p:strVal val="ppt_y-.03"/>
                                          </p:val>
                                        </p:tav>
                                      </p:tavLst>
                                    </p:anim>
                                    <p:anim calcmode="lin" valueType="num">
                                      <p:cBhvr>
                                        <p:cTn id="28" dur="900" accel="100000">
                                          <p:stCondLst>
                                            <p:cond delay="100"/>
                                          </p:stCondLst>
                                        </p:cTn>
                                        <p:tgtEl>
                                          <p:spTgt spid="8"/>
                                        </p:tgtEl>
                                        <p:attrNameLst>
                                          <p:attrName>ppt_y</p:attrName>
                                        </p:attrNameLst>
                                      </p:cBhvr>
                                      <p:tavLst>
                                        <p:tav tm="0">
                                          <p:val>
                                            <p:strVal val="ppt_y"/>
                                          </p:val>
                                        </p:tav>
                                        <p:tav tm="100000">
                                          <p:val>
                                            <p:strVal val="ppt_y+1"/>
                                          </p:val>
                                        </p:tav>
                                      </p:tavLst>
                                    </p:anim>
                                    <p:set>
                                      <p:cBhvr>
                                        <p:cTn id="29" dur="1" fill="hold">
                                          <p:stCondLst>
                                            <p:cond delay="999"/>
                                          </p:stCondLst>
                                        </p:cTn>
                                        <p:tgtEl>
                                          <p:spTgt spid="8"/>
                                        </p:tgtEl>
                                        <p:attrNameLst>
                                          <p:attrName>style.visibility</p:attrName>
                                        </p:attrNameLst>
                                      </p:cBhvr>
                                      <p:to>
                                        <p:strVal val="hidden"/>
                                      </p:to>
                                    </p:set>
                                  </p:childTnLst>
                                </p:cTn>
                              </p:par>
                              <p:par>
                                <p:cTn id="30" presetID="37" presetClass="exit" presetSubtype="0" fill="hold" grpId="0" nodeType="withEffect">
                                  <p:stCondLst>
                                    <p:cond delay="0"/>
                                  </p:stCondLst>
                                  <p:childTnLst>
                                    <p:animEffect transition="out" filter="fade">
                                      <p:cBhvr>
                                        <p:cTn id="31" dur="1000"/>
                                        <p:tgtEl>
                                          <p:spTgt spid="4"/>
                                        </p:tgtEl>
                                      </p:cBhvr>
                                    </p:animEffect>
                                    <p:anim calcmode="lin" valueType="num">
                                      <p:cBhvr>
                                        <p:cTn id="32" dur="1000"/>
                                        <p:tgtEl>
                                          <p:spTgt spid="4"/>
                                        </p:tgtEl>
                                        <p:attrNameLst>
                                          <p:attrName>ppt_x</p:attrName>
                                        </p:attrNameLst>
                                      </p:cBhvr>
                                      <p:tavLst>
                                        <p:tav tm="0">
                                          <p:val>
                                            <p:strVal val="ppt_x"/>
                                          </p:val>
                                        </p:tav>
                                        <p:tav tm="100000">
                                          <p:val>
                                            <p:strVal val="ppt_x"/>
                                          </p:val>
                                        </p:tav>
                                      </p:tavLst>
                                    </p:anim>
                                    <p:anim calcmode="lin" valueType="num">
                                      <p:cBhvr>
                                        <p:cTn id="33" dur="100" decel="100000"/>
                                        <p:tgtEl>
                                          <p:spTgt spid="4"/>
                                        </p:tgtEl>
                                        <p:attrNameLst>
                                          <p:attrName>ppt_y</p:attrName>
                                        </p:attrNameLst>
                                      </p:cBhvr>
                                      <p:tavLst>
                                        <p:tav tm="0">
                                          <p:val>
                                            <p:strVal val="ppt_y"/>
                                          </p:val>
                                        </p:tav>
                                        <p:tav tm="100000">
                                          <p:val>
                                            <p:strVal val="ppt_y-.03"/>
                                          </p:val>
                                        </p:tav>
                                      </p:tavLst>
                                    </p:anim>
                                    <p:anim calcmode="lin" valueType="num">
                                      <p:cBhvr>
                                        <p:cTn id="34" dur="900" accel="100000">
                                          <p:stCondLst>
                                            <p:cond delay="100"/>
                                          </p:stCondLst>
                                        </p:cTn>
                                        <p:tgtEl>
                                          <p:spTgt spid="4"/>
                                        </p:tgtEl>
                                        <p:attrNameLst>
                                          <p:attrName>ppt_y</p:attrName>
                                        </p:attrNameLst>
                                      </p:cBhvr>
                                      <p:tavLst>
                                        <p:tav tm="0">
                                          <p:val>
                                            <p:strVal val="ppt_y"/>
                                          </p:val>
                                        </p:tav>
                                        <p:tav tm="100000">
                                          <p:val>
                                            <p:strVal val="ppt_y+1"/>
                                          </p:val>
                                        </p:tav>
                                      </p:tavLst>
                                    </p:anim>
                                    <p:set>
                                      <p:cBhvr>
                                        <p:cTn id="35" dur="1" fill="hold">
                                          <p:stCondLst>
                                            <p:cond delay="999"/>
                                          </p:stCondLst>
                                        </p:cTn>
                                        <p:tgtEl>
                                          <p:spTgt spid="4"/>
                                        </p:tgtEl>
                                        <p:attrNameLst>
                                          <p:attrName>style.visibility</p:attrName>
                                        </p:attrNameLst>
                                      </p:cBhvr>
                                      <p:to>
                                        <p:strVal val="hidden"/>
                                      </p:to>
                                    </p:set>
                                  </p:childTnLst>
                                </p:cTn>
                              </p:par>
                            </p:childTnLst>
                          </p:cTn>
                        </p:par>
                        <p:par>
                          <p:cTn id="36" fill="hold">
                            <p:stCondLst>
                              <p:cond delay="1000"/>
                            </p:stCondLst>
                            <p:childTnLst>
                              <p:par>
                                <p:cTn id="37" presetID="47" presetClass="entr" presetSubtype="0"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1000"/>
                                        <p:tgtEl>
                                          <p:spTgt spid="9"/>
                                        </p:tgtEl>
                                      </p:cBhvr>
                                    </p:animEffect>
                                    <p:anim calcmode="lin" valueType="num">
                                      <p:cBhvr>
                                        <p:cTn id="40" dur="1000" fill="hold"/>
                                        <p:tgtEl>
                                          <p:spTgt spid="9"/>
                                        </p:tgtEl>
                                        <p:attrNameLst>
                                          <p:attrName>ppt_x</p:attrName>
                                        </p:attrNameLst>
                                      </p:cBhvr>
                                      <p:tavLst>
                                        <p:tav tm="0">
                                          <p:val>
                                            <p:strVal val="#ppt_x"/>
                                          </p:val>
                                        </p:tav>
                                        <p:tav tm="100000">
                                          <p:val>
                                            <p:strVal val="#ppt_x"/>
                                          </p:val>
                                        </p:tav>
                                      </p:tavLst>
                                    </p:anim>
                                    <p:anim calcmode="lin" valueType="num">
                                      <p:cBhvr>
                                        <p:cTn id="41" dur="1000" fill="hold"/>
                                        <p:tgtEl>
                                          <p:spTgt spid="9"/>
                                        </p:tgtEl>
                                        <p:attrNameLst>
                                          <p:attrName>ppt_y</p:attrName>
                                        </p:attrNameLst>
                                      </p:cBhvr>
                                      <p:tavLst>
                                        <p:tav tm="0">
                                          <p:val>
                                            <p:strVal val="#ppt_y-.1"/>
                                          </p:val>
                                        </p:tav>
                                        <p:tav tm="100000">
                                          <p:val>
                                            <p:strVal val="#ppt_y"/>
                                          </p:val>
                                        </p:tav>
                                      </p:tavLst>
                                    </p:anim>
                                  </p:childTnLst>
                                </p:cTn>
                              </p:par>
                            </p:childTnLst>
                          </p:cTn>
                        </p:par>
                        <p:par>
                          <p:cTn id="42" fill="hold">
                            <p:stCondLst>
                              <p:cond delay="2000"/>
                            </p:stCondLst>
                            <p:childTnLst>
                              <p:par>
                                <p:cTn id="43" presetID="37" presetClass="entr" presetSubtype="0" fill="hold" nodeType="after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fade">
                                      <p:cBhvr>
                                        <p:cTn id="45" dur="1000"/>
                                        <p:tgtEl>
                                          <p:spTgt spid="10"/>
                                        </p:tgtEl>
                                      </p:cBhvr>
                                    </p:animEffect>
                                    <p:anim calcmode="lin" valueType="num">
                                      <p:cBhvr>
                                        <p:cTn id="46" dur="1000" fill="hold"/>
                                        <p:tgtEl>
                                          <p:spTgt spid="10"/>
                                        </p:tgtEl>
                                        <p:attrNameLst>
                                          <p:attrName>ppt_x</p:attrName>
                                        </p:attrNameLst>
                                      </p:cBhvr>
                                      <p:tavLst>
                                        <p:tav tm="0">
                                          <p:val>
                                            <p:strVal val="#ppt_x"/>
                                          </p:val>
                                        </p:tav>
                                        <p:tav tm="100000">
                                          <p:val>
                                            <p:strVal val="#ppt_x"/>
                                          </p:val>
                                        </p:tav>
                                      </p:tavLst>
                                    </p:anim>
                                    <p:anim calcmode="lin" valueType="num">
                                      <p:cBhvr>
                                        <p:cTn id="47" dur="900" decel="100000" fill="hold"/>
                                        <p:tgtEl>
                                          <p:spTgt spid="10"/>
                                        </p:tgtEl>
                                        <p:attrNameLst>
                                          <p:attrName>ppt_y</p:attrName>
                                        </p:attrNameLst>
                                      </p:cBhvr>
                                      <p:tavLst>
                                        <p:tav tm="0">
                                          <p:val>
                                            <p:strVal val="#ppt_y+1"/>
                                          </p:val>
                                        </p:tav>
                                        <p:tav tm="100000">
                                          <p:val>
                                            <p:strVal val="#ppt_y-.03"/>
                                          </p:val>
                                        </p:tav>
                                      </p:tavLst>
                                    </p:anim>
                                    <p:anim calcmode="lin" valueType="num">
                                      <p:cBhvr>
                                        <p:cTn id="48"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par>
                          <p:cTn id="49" fill="hold">
                            <p:stCondLst>
                              <p:cond delay="3000"/>
                            </p:stCondLst>
                            <p:childTnLst>
                              <p:par>
                                <p:cTn id="50" presetID="53" presetClass="entr" presetSubtype="0" fill="hold" grpId="0" nodeType="after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p:cTn id="52" dur="1000" fill="hold"/>
                                        <p:tgtEl>
                                          <p:spTgt spid="12"/>
                                        </p:tgtEl>
                                        <p:attrNameLst>
                                          <p:attrName>ppt_w</p:attrName>
                                        </p:attrNameLst>
                                      </p:cBhvr>
                                      <p:tavLst>
                                        <p:tav tm="0">
                                          <p:val>
                                            <p:fltVal val="0"/>
                                          </p:val>
                                        </p:tav>
                                        <p:tav tm="100000">
                                          <p:val>
                                            <p:strVal val="#ppt_w"/>
                                          </p:val>
                                        </p:tav>
                                      </p:tavLst>
                                    </p:anim>
                                    <p:anim calcmode="lin" valueType="num">
                                      <p:cBhvr>
                                        <p:cTn id="53" dur="1000" fill="hold"/>
                                        <p:tgtEl>
                                          <p:spTgt spid="12"/>
                                        </p:tgtEl>
                                        <p:attrNameLst>
                                          <p:attrName>ppt_h</p:attrName>
                                        </p:attrNameLst>
                                      </p:cBhvr>
                                      <p:tavLst>
                                        <p:tav tm="0">
                                          <p:val>
                                            <p:fltVal val="0"/>
                                          </p:val>
                                        </p:tav>
                                        <p:tav tm="100000">
                                          <p:val>
                                            <p:strVal val="#ppt_h"/>
                                          </p:val>
                                        </p:tav>
                                      </p:tavLst>
                                    </p:anim>
                                    <p:animEffect transition="in" filter="fade">
                                      <p:cBhvr>
                                        <p:cTn id="54" dur="1000"/>
                                        <p:tgtEl>
                                          <p:spTgt spid="12"/>
                                        </p:tgtEl>
                                      </p:cBhvr>
                                    </p:animEffect>
                                  </p:childTnLst>
                                </p:cTn>
                              </p:par>
                            </p:childTnLst>
                          </p:cTn>
                        </p:par>
                      </p:childTnLst>
                    </p:cTn>
                  </p:par>
                  <p:par>
                    <p:cTn id="55" fill="hold">
                      <p:stCondLst>
                        <p:cond delay="indefinite"/>
                      </p:stCondLst>
                      <p:childTnLst>
                        <p:par>
                          <p:cTn id="56" fill="hold">
                            <p:stCondLst>
                              <p:cond delay="0"/>
                            </p:stCondLst>
                            <p:childTnLst>
                              <p:par>
                                <p:cTn id="57" presetID="6" presetClass="emph" presetSubtype="0" fill="hold" nodeType="clickEffect">
                                  <p:stCondLst>
                                    <p:cond delay="0"/>
                                  </p:stCondLst>
                                  <p:childTnLst>
                                    <p:animScale>
                                      <p:cBhvr>
                                        <p:cTn id="58" dur="2000" fill="hold"/>
                                        <p:tgtEl>
                                          <p:spTgt spid="10"/>
                                        </p:tgtEl>
                                      </p:cBhvr>
                                      <p:by x="50000" y="50000"/>
                                    </p:animScale>
                                  </p:childTnLst>
                                </p:cTn>
                              </p:par>
                              <p:par>
                                <p:cTn id="59" presetID="37" presetClass="exit" presetSubtype="0" fill="hold" grpId="1" nodeType="withEffect">
                                  <p:stCondLst>
                                    <p:cond delay="0"/>
                                  </p:stCondLst>
                                  <p:childTnLst>
                                    <p:animEffect transition="out" filter="fade">
                                      <p:cBhvr>
                                        <p:cTn id="60" dur="1000"/>
                                        <p:tgtEl>
                                          <p:spTgt spid="12"/>
                                        </p:tgtEl>
                                      </p:cBhvr>
                                    </p:animEffect>
                                    <p:anim calcmode="lin" valueType="num">
                                      <p:cBhvr>
                                        <p:cTn id="61" dur="1000"/>
                                        <p:tgtEl>
                                          <p:spTgt spid="12"/>
                                        </p:tgtEl>
                                        <p:attrNameLst>
                                          <p:attrName>ppt_x</p:attrName>
                                        </p:attrNameLst>
                                      </p:cBhvr>
                                      <p:tavLst>
                                        <p:tav tm="0">
                                          <p:val>
                                            <p:strVal val="ppt_x"/>
                                          </p:val>
                                        </p:tav>
                                        <p:tav tm="100000">
                                          <p:val>
                                            <p:strVal val="ppt_x"/>
                                          </p:val>
                                        </p:tav>
                                      </p:tavLst>
                                    </p:anim>
                                    <p:anim calcmode="lin" valueType="num">
                                      <p:cBhvr>
                                        <p:cTn id="62" dur="100" decel="100000"/>
                                        <p:tgtEl>
                                          <p:spTgt spid="12"/>
                                        </p:tgtEl>
                                        <p:attrNameLst>
                                          <p:attrName>ppt_y</p:attrName>
                                        </p:attrNameLst>
                                      </p:cBhvr>
                                      <p:tavLst>
                                        <p:tav tm="0">
                                          <p:val>
                                            <p:strVal val="ppt_y"/>
                                          </p:val>
                                        </p:tav>
                                        <p:tav tm="100000">
                                          <p:val>
                                            <p:strVal val="ppt_y-.03"/>
                                          </p:val>
                                        </p:tav>
                                      </p:tavLst>
                                    </p:anim>
                                    <p:anim calcmode="lin" valueType="num">
                                      <p:cBhvr>
                                        <p:cTn id="63" dur="900" accel="100000">
                                          <p:stCondLst>
                                            <p:cond delay="100"/>
                                          </p:stCondLst>
                                        </p:cTn>
                                        <p:tgtEl>
                                          <p:spTgt spid="12"/>
                                        </p:tgtEl>
                                        <p:attrNameLst>
                                          <p:attrName>ppt_y</p:attrName>
                                        </p:attrNameLst>
                                      </p:cBhvr>
                                      <p:tavLst>
                                        <p:tav tm="0">
                                          <p:val>
                                            <p:strVal val="ppt_y"/>
                                          </p:val>
                                        </p:tav>
                                        <p:tav tm="100000">
                                          <p:val>
                                            <p:strVal val="ppt_y+1"/>
                                          </p:val>
                                        </p:tav>
                                      </p:tavLst>
                                    </p:anim>
                                    <p:set>
                                      <p:cBhvr>
                                        <p:cTn id="64" dur="1" fill="hold">
                                          <p:stCondLst>
                                            <p:cond delay="999"/>
                                          </p:stCondLst>
                                        </p:cTn>
                                        <p:tgtEl>
                                          <p:spTgt spid="12"/>
                                        </p:tgtEl>
                                        <p:attrNameLst>
                                          <p:attrName>style.visibility</p:attrName>
                                        </p:attrNameLst>
                                      </p:cBhvr>
                                      <p:to>
                                        <p:strVal val="hidden"/>
                                      </p:to>
                                    </p:set>
                                  </p:childTnLst>
                                </p:cTn>
                              </p:par>
                            </p:childTnLst>
                          </p:cTn>
                        </p:par>
                        <p:par>
                          <p:cTn id="65" fill="hold">
                            <p:stCondLst>
                              <p:cond delay="2000"/>
                            </p:stCondLst>
                            <p:childTnLst>
                              <p:par>
                                <p:cTn id="66" presetID="42" presetClass="path" presetSubtype="0" accel="50000" decel="50000" fill="hold" nodeType="afterEffect">
                                  <p:stCondLst>
                                    <p:cond delay="0"/>
                                  </p:stCondLst>
                                  <p:childTnLst>
                                    <p:animMotion origin="layout" path="M 5E-6 2.80296E-6 L 5E-6 0.14454 " pathEditMode="relative" rAng="0" ptsTypes="AA">
                                      <p:cBhvr>
                                        <p:cTn id="67" dur="2000" fill="hold"/>
                                        <p:tgtEl>
                                          <p:spTgt spid="10"/>
                                        </p:tgtEl>
                                        <p:attrNameLst>
                                          <p:attrName>ppt_x</p:attrName>
                                          <p:attrName>ppt_y</p:attrName>
                                        </p:attrNameLst>
                                      </p:cBhvr>
                                      <p:rCtr x="0" y="72"/>
                                    </p:animMotion>
                                  </p:childTnLst>
                                </p:cTn>
                              </p:par>
                            </p:childTnLst>
                          </p:cTn>
                        </p:par>
                        <p:par>
                          <p:cTn id="68" fill="hold">
                            <p:stCondLst>
                              <p:cond delay="4000"/>
                            </p:stCondLst>
                            <p:childTnLst>
                              <p:par>
                                <p:cTn id="69" presetID="42" presetClass="entr" presetSubtype="0" fill="hold" nodeType="afterEffect">
                                  <p:stCondLst>
                                    <p:cond delay="0"/>
                                  </p:stCondLst>
                                  <p:childTnLst>
                                    <p:set>
                                      <p:cBhvr>
                                        <p:cTn id="70" dur="1" fill="hold">
                                          <p:stCondLst>
                                            <p:cond delay="0"/>
                                          </p:stCondLst>
                                        </p:cTn>
                                        <p:tgtEl>
                                          <p:spTgt spid="11"/>
                                        </p:tgtEl>
                                        <p:attrNameLst>
                                          <p:attrName>style.visibility</p:attrName>
                                        </p:attrNameLst>
                                      </p:cBhvr>
                                      <p:to>
                                        <p:strVal val="visible"/>
                                      </p:to>
                                    </p:set>
                                    <p:animEffect transition="in" filter="fade">
                                      <p:cBhvr>
                                        <p:cTn id="71" dur="1000"/>
                                        <p:tgtEl>
                                          <p:spTgt spid="11"/>
                                        </p:tgtEl>
                                      </p:cBhvr>
                                    </p:animEffect>
                                    <p:anim calcmode="lin" valueType="num">
                                      <p:cBhvr>
                                        <p:cTn id="72" dur="1000" fill="hold"/>
                                        <p:tgtEl>
                                          <p:spTgt spid="11"/>
                                        </p:tgtEl>
                                        <p:attrNameLst>
                                          <p:attrName>ppt_x</p:attrName>
                                        </p:attrNameLst>
                                      </p:cBhvr>
                                      <p:tavLst>
                                        <p:tav tm="0">
                                          <p:val>
                                            <p:strVal val="#ppt_x"/>
                                          </p:val>
                                        </p:tav>
                                        <p:tav tm="100000">
                                          <p:val>
                                            <p:strVal val="#ppt_x"/>
                                          </p:val>
                                        </p:tav>
                                      </p:tavLst>
                                    </p:anim>
                                    <p:anim calcmode="lin" valueType="num">
                                      <p:cBhvr>
                                        <p:cTn id="7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37" presetClass="exit" presetSubtype="0" fill="hold" nodeType="clickEffect">
                                  <p:stCondLst>
                                    <p:cond delay="0"/>
                                  </p:stCondLst>
                                  <p:childTnLst>
                                    <p:animEffect transition="out" filter="fade">
                                      <p:cBhvr>
                                        <p:cTn id="77" dur="1000"/>
                                        <p:tgtEl>
                                          <p:spTgt spid="11"/>
                                        </p:tgtEl>
                                      </p:cBhvr>
                                    </p:animEffect>
                                    <p:anim calcmode="lin" valueType="num">
                                      <p:cBhvr>
                                        <p:cTn id="78" dur="1000"/>
                                        <p:tgtEl>
                                          <p:spTgt spid="11"/>
                                        </p:tgtEl>
                                        <p:attrNameLst>
                                          <p:attrName>ppt_x</p:attrName>
                                        </p:attrNameLst>
                                      </p:cBhvr>
                                      <p:tavLst>
                                        <p:tav tm="0">
                                          <p:val>
                                            <p:strVal val="ppt_x"/>
                                          </p:val>
                                        </p:tav>
                                        <p:tav tm="100000">
                                          <p:val>
                                            <p:strVal val="ppt_x"/>
                                          </p:val>
                                        </p:tav>
                                      </p:tavLst>
                                    </p:anim>
                                    <p:anim calcmode="lin" valueType="num">
                                      <p:cBhvr>
                                        <p:cTn id="79" dur="100" decel="100000"/>
                                        <p:tgtEl>
                                          <p:spTgt spid="11"/>
                                        </p:tgtEl>
                                        <p:attrNameLst>
                                          <p:attrName>ppt_y</p:attrName>
                                        </p:attrNameLst>
                                      </p:cBhvr>
                                      <p:tavLst>
                                        <p:tav tm="0">
                                          <p:val>
                                            <p:strVal val="ppt_y"/>
                                          </p:val>
                                        </p:tav>
                                        <p:tav tm="100000">
                                          <p:val>
                                            <p:strVal val="ppt_y-.03"/>
                                          </p:val>
                                        </p:tav>
                                      </p:tavLst>
                                    </p:anim>
                                    <p:anim calcmode="lin" valueType="num">
                                      <p:cBhvr>
                                        <p:cTn id="80" dur="900" accel="100000">
                                          <p:stCondLst>
                                            <p:cond delay="100"/>
                                          </p:stCondLst>
                                        </p:cTn>
                                        <p:tgtEl>
                                          <p:spTgt spid="11"/>
                                        </p:tgtEl>
                                        <p:attrNameLst>
                                          <p:attrName>ppt_y</p:attrName>
                                        </p:attrNameLst>
                                      </p:cBhvr>
                                      <p:tavLst>
                                        <p:tav tm="0">
                                          <p:val>
                                            <p:strVal val="ppt_y"/>
                                          </p:val>
                                        </p:tav>
                                        <p:tav tm="100000">
                                          <p:val>
                                            <p:strVal val="ppt_y+1"/>
                                          </p:val>
                                        </p:tav>
                                      </p:tavLst>
                                    </p:anim>
                                    <p:set>
                                      <p:cBhvr>
                                        <p:cTn id="81" dur="1" fill="hold">
                                          <p:stCondLst>
                                            <p:cond delay="999"/>
                                          </p:stCondLst>
                                        </p:cTn>
                                        <p:tgtEl>
                                          <p:spTgt spid="11"/>
                                        </p:tgtEl>
                                        <p:attrNameLst>
                                          <p:attrName>style.visibility</p:attrName>
                                        </p:attrNameLst>
                                      </p:cBhvr>
                                      <p:to>
                                        <p:strVal val="hidden"/>
                                      </p:to>
                                    </p:set>
                                  </p:childTnLst>
                                </p:cTn>
                              </p:par>
                              <p:par>
                                <p:cTn id="82" presetID="37" presetClass="exit" presetSubtype="0" fill="hold" nodeType="withEffect">
                                  <p:stCondLst>
                                    <p:cond delay="0"/>
                                  </p:stCondLst>
                                  <p:childTnLst>
                                    <p:animEffect transition="out" filter="fade">
                                      <p:cBhvr>
                                        <p:cTn id="83" dur="1000"/>
                                        <p:tgtEl>
                                          <p:spTgt spid="10"/>
                                        </p:tgtEl>
                                      </p:cBhvr>
                                    </p:animEffect>
                                    <p:anim calcmode="lin" valueType="num">
                                      <p:cBhvr>
                                        <p:cTn id="84" dur="1000"/>
                                        <p:tgtEl>
                                          <p:spTgt spid="10"/>
                                        </p:tgtEl>
                                        <p:attrNameLst>
                                          <p:attrName>ppt_x</p:attrName>
                                        </p:attrNameLst>
                                      </p:cBhvr>
                                      <p:tavLst>
                                        <p:tav tm="0">
                                          <p:val>
                                            <p:strVal val="ppt_x"/>
                                          </p:val>
                                        </p:tav>
                                        <p:tav tm="100000">
                                          <p:val>
                                            <p:strVal val="ppt_x"/>
                                          </p:val>
                                        </p:tav>
                                      </p:tavLst>
                                    </p:anim>
                                    <p:anim calcmode="lin" valueType="num">
                                      <p:cBhvr>
                                        <p:cTn id="85" dur="100" decel="100000"/>
                                        <p:tgtEl>
                                          <p:spTgt spid="10"/>
                                        </p:tgtEl>
                                        <p:attrNameLst>
                                          <p:attrName>ppt_y</p:attrName>
                                        </p:attrNameLst>
                                      </p:cBhvr>
                                      <p:tavLst>
                                        <p:tav tm="0">
                                          <p:val>
                                            <p:strVal val="ppt_y"/>
                                          </p:val>
                                        </p:tav>
                                        <p:tav tm="100000">
                                          <p:val>
                                            <p:strVal val="ppt_y-.03"/>
                                          </p:val>
                                        </p:tav>
                                      </p:tavLst>
                                    </p:anim>
                                    <p:anim calcmode="lin" valueType="num">
                                      <p:cBhvr>
                                        <p:cTn id="86" dur="900" accel="100000">
                                          <p:stCondLst>
                                            <p:cond delay="100"/>
                                          </p:stCondLst>
                                        </p:cTn>
                                        <p:tgtEl>
                                          <p:spTgt spid="10"/>
                                        </p:tgtEl>
                                        <p:attrNameLst>
                                          <p:attrName>ppt_y</p:attrName>
                                        </p:attrNameLst>
                                      </p:cBhvr>
                                      <p:tavLst>
                                        <p:tav tm="0">
                                          <p:val>
                                            <p:strVal val="ppt_y"/>
                                          </p:val>
                                        </p:tav>
                                        <p:tav tm="100000">
                                          <p:val>
                                            <p:strVal val="ppt_y+1"/>
                                          </p:val>
                                        </p:tav>
                                      </p:tavLst>
                                    </p:anim>
                                    <p:set>
                                      <p:cBhvr>
                                        <p:cTn id="87" dur="1" fill="hold">
                                          <p:stCondLst>
                                            <p:cond delay="999"/>
                                          </p:stCondLst>
                                        </p:cTn>
                                        <p:tgtEl>
                                          <p:spTgt spid="10"/>
                                        </p:tgtEl>
                                        <p:attrNameLst>
                                          <p:attrName>style.visibility</p:attrName>
                                        </p:attrNameLst>
                                      </p:cBhvr>
                                      <p:to>
                                        <p:strVal val="hidden"/>
                                      </p:to>
                                    </p:set>
                                  </p:childTnLst>
                                </p:cTn>
                              </p:par>
                            </p:childTnLst>
                          </p:cTn>
                        </p:par>
                        <p:par>
                          <p:cTn id="88" fill="hold">
                            <p:stCondLst>
                              <p:cond delay="1000"/>
                            </p:stCondLst>
                            <p:childTnLst>
                              <p:par>
                                <p:cTn id="89" presetID="47" presetClass="entr" presetSubtype="0" fill="hold" nodeType="afterEffect">
                                  <p:stCondLst>
                                    <p:cond delay="0"/>
                                  </p:stCondLst>
                                  <p:childTnLst>
                                    <p:set>
                                      <p:cBhvr>
                                        <p:cTn id="90" dur="1" fill="hold">
                                          <p:stCondLst>
                                            <p:cond delay="0"/>
                                          </p:stCondLst>
                                        </p:cTn>
                                        <p:tgtEl>
                                          <p:spTgt spid="13"/>
                                        </p:tgtEl>
                                        <p:attrNameLst>
                                          <p:attrName>style.visibility</p:attrName>
                                        </p:attrNameLst>
                                      </p:cBhvr>
                                      <p:to>
                                        <p:strVal val="visible"/>
                                      </p:to>
                                    </p:set>
                                    <p:animEffect transition="in" filter="fade">
                                      <p:cBhvr>
                                        <p:cTn id="91" dur="1000"/>
                                        <p:tgtEl>
                                          <p:spTgt spid="13"/>
                                        </p:tgtEl>
                                      </p:cBhvr>
                                    </p:animEffect>
                                    <p:anim calcmode="lin" valueType="num">
                                      <p:cBhvr>
                                        <p:cTn id="92" dur="1000" fill="hold"/>
                                        <p:tgtEl>
                                          <p:spTgt spid="13"/>
                                        </p:tgtEl>
                                        <p:attrNameLst>
                                          <p:attrName>ppt_x</p:attrName>
                                        </p:attrNameLst>
                                      </p:cBhvr>
                                      <p:tavLst>
                                        <p:tav tm="0">
                                          <p:val>
                                            <p:strVal val="#ppt_x"/>
                                          </p:val>
                                        </p:tav>
                                        <p:tav tm="100000">
                                          <p:val>
                                            <p:strVal val="#ppt_x"/>
                                          </p:val>
                                        </p:tav>
                                      </p:tavLst>
                                    </p:anim>
                                    <p:anim calcmode="lin" valueType="num">
                                      <p:cBhvr>
                                        <p:cTn id="93" dur="1000" fill="hold"/>
                                        <p:tgtEl>
                                          <p:spTgt spid="13"/>
                                        </p:tgtEl>
                                        <p:attrNameLst>
                                          <p:attrName>ppt_y</p:attrName>
                                        </p:attrNameLst>
                                      </p:cBhvr>
                                      <p:tavLst>
                                        <p:tav tm="0">
                                          <p:val>
                                            <p:strVal val="#ppt_y-.1"/>
                                          </p:val>
                                        </p:tav>
                                        <p:tav tm="100000">
                                          <p:val>
                                            <p:strVal val="#ppt_y"/>
                                          </p:val>
                                        </p:tav>
                                      </p:tavLst>
                                    </p:anim>
                                  </p:childTnLst>
                                </p:cTn>
                              </p:par>
                            </p:childTnLst>
                          </p:cTn>
                        </p:par>
                        <p:par>
                          <p:cTn id="94" fill="hold">
                            <p:stCondLst>
                              <p:cond delay="2000"/>
                            </p:stCondLst>
                            <p:childTnLst>
                              <p:par>
                                <p:cTn id="95" presetID="53" presetClass="entr" presetSubtype="0" fill="hold" grpId="0" nodeType="afterEffect">
                                  <p:stCondLst>
                                    <p:cond delay="0"/>
                                  </p:stCondLst>
                                  <p:childTnLst>
                                    <p:set>
                                      <p:cBhvr>
                                        <p:cTn id="96" dur="1" fill="hold">
                                          <p:stCondLst>
                                            <p:cond delay="0"/>
                                          </p:stCondLst>
                                        </p:cTn>
                                        <p:tgtEl>
                                          <p:spTgt spid="14"/>
                                        </p:tgtEl>
                                        <p:attrNameLst>
                                          <p:attrName>style.visibility</p:attrName>
                                        </p:attrNameLst>
                                      </p:cBhvr>
                                      <p:to>
                                        <p:strVal val="visible"/>
                                      </p:to>
                                    </p:set>
                                    <p:anim calcmode="lin" valueType="num">
                                      <p:cBhvr>
                                        <p:cTn id="97" dur="1000" fill="hold"/>
                                        <p:tgtEl>
                                          <p:spTgt spid="14"/>
                                        </p:tgtEl>
                                        <p:attrNameLst>
                                          <p:attrName>ppt_w</p:attrName>
                                        </p:attrNameLst>
                                      </p:cBhvr>
                                      <p:tavLst>
                                        <p:tav tm="0">
                                          <p:val>
                                            <p:fltVal val="0"/>
                                          </p:val>
                                        </p:tav>
                                        <p:tav tm="100000">
                                          <p:val>
                                            <p:strVal val="#ppt_w"/>
                                          </p:val>
                                        </p:tav>
                                      </p:tavLst>
                                    </p:anim>
                                    <p:anim calcmode="lin" valueType="num">
                                      <p:cBhvr>
                                        <p:cTn id="98" dur="1000" fill="hold"/>
                                        <p:tgtEl>
                                          <p:spTgt spid="14"/>
                                        </p:tgtEl>
                                        <p:attrNameLst>
                                          <p:attrName>ppt_h</p:attrName>
                                        </p:attrNameLst>
                                      </p:cBhvr>
                                      <p:tavLst>
                                        <p:tav tm="0">
                                          <p:val>
                                            <p:fltVal val="0"/>
                                          </p:val>
                                        </p:tav>
                                        <p:tav tm="100000">
                                          <p:val>
                                            <p:strVal val="#ppt_h"/>
                                          </p:val>
                                        </p:tav>
                                      </p:tavLst>
                                    </p:anim>
                                    <p:animEffect transition="in" filter="fade">
                                      <p:cBhvr>
                                        <p:cTn id="99"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animBg="1"/>
      <p:bldP spid="8" grpId="1" animBg="1"/>
      <p:bldP spid="9" grpId="0"/>
      <p:bldP spid="12" grpId="0" animBg="1"/>
      <p:bldP spid="12" grpId="1" animBg="1"/>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3724275" y="268288"/>
            <a:ext cx="5038725" cy="503237"/>
          </a:xfrm>
          <a:prstGeom prst="rect">
            <a:avLst/>
          </a:prstGeom>
          <a:noFill/>
          <a:ln w="9525">
            <a:noFill/>
            <a:miter lim="800000"/>
            <a:headEnd/>
            <a:tailEnd/>
          </a:ln>
        </p:spPr>
        <p:txBody>
          <a:bodyPr anchor="ctr"/>
          <a:lstStyle/>
          <a:p>
            <a:pPr algn="r">
              <a:lnSpc>
                <a:spcPct val="80000"/>
              </a:lnSpc>
              <a:spcBef>
                <a:spcPct val="50000"/>
              </a:spcBef>
              <a:defRPr/>
            </a:pPr>
            <a:endParaRPr lang="ru-RU" sz="2000" b="1" dirty="0">
              <a:solidFill>
                <a:srgbClr val="CC0000"/>
              </a:solidFill>
              <a:latin typeface="+mj-lt"/>
              <a:cs typeface="+mn-cs"/>
            </a:endParaRPr>
          </a:p>
        </p:txBody>
      </p:sp>
      <p:pic>
        <p:nvPicPr>
          <p:cNvPr id="5" name="Рисунок 4"/>
          <p:cNvPicPr/>
          <p:nvPr/>
        </p:nvPicPr>
        <p:blipFill>
          <a:blip r:embed="rId3"/>
          <a:srcRect l="10771" t="5995" r="794" b="1439"/>
          <a:stretch>
            <a:fillRect/>
          </a:stretch>
        </p:blipFill>
        <p:spPr bwMode="auto">
          <a:xfrm>
            <a:off x="466725" y="2019300"/>
            <a:ext cx="8248650" cy="4381500"/>
          </a:xfrm>
          <a:prstGeom prst="rect">
            <a:avLst/>
          </a:prstGeom>
          <a:ln w="19050" cap="sq">
            <a:solidFill>
              <a:srgbClr val="C00000"/>
            </a:solidFill>
            <a:prstDash val="solid"/>
            <a:miter lim="800000"/>
          </a:ln>
          <a:effectLst>
            <a:outerShdw blurRad="50800" dist="38100" dir="2700000" algn="tl" rotWithShape="0">
              <a:srgbClr val="000000">
                <a:alpha val="43000"/>
              </a:srgbClr>
            </a:outerShdw>
          </a:effectLst>
        </p:spPr>
      </p:pic>
      <p:sp>
        <p:nvSpPr>
          <p:cNvPr id="6" name="Rectangle 2"/>
          <p:cNvSpPr>
            <a:spLocks noChangeArrowheads="1"/>
          </p:cNvSpPr>
          <p:nvPr/>
        </p:nvSpPr>
        <p:spPr bwMode="auto">
          <a:xfrm>
            <a:off x="3714750" y="180975"/>
            <a:ext cx="5038725" cy="503238"/>
          </a:xfrm>
          <a:prstGeom prst="rect">
            <a:avLst/>
          </a:prstGeom>
          <a:noFill/>
          <a:ln w="9525">
            <a:noFill/>
            <a:miter lim="800000"/>
            <a:headEnd/>
            <a:tailEnd/>
          </a:ln>
        </p:spPr>
        <p:txBody>
          <a:bodyPr anchor="ctr"/>
          <a:lstStyle/>
          <a:p>
            <a:pPr algn="r">
              <a:lnSpc>
                <a:spcPct val="80000"/>
              </a:lnSpc>
              <a:spcBef>
                <a:spcPct val="50000"/>
              </a:spcBef>
              <a:defRPr/>
            </a:pPr>
            <a:r>
              <a:rPr lang="ru-RU" sz="2000" b="1" dirty="0">
                <a:solidFill>
                  <a:srgbClr val="CC0000"/>
                </a:solidFill>
                <a:latin typeface="+mj-lt"/>
                <a:cs typeface="+mn-cs"/>
              </a:rPr>
              <a:t>Управление закупками</a:t>
            </a:r>
            <a:endParaRPr lang="ru-RU" sz="2000" b="1" dirty="0">
              <a:solidFill>
                <a:srgbClr val="CC0000"/>
              </a:solidFill>
              <a:latin typeface="+mj-lt"/>
              <a:cs typeface="+mn-cs"/>
            </a:endParaRPr>
          </a:p>
        </p:txBody>
      </p:sp>
      <p:sp>
        <p:nvSpPr>
          <p:cNvPr id="7" name="AutoShape 22"/>
          <p:cNvSpPr>
            <a:spLocks/>
          </p:cNvSpPr>
          <p:nvPr/>
        </p:nvSpPr>
        <p:spPr bwMode="auto">
          <a:xfrm>
            <a:off x="6488113" y="1597025"/>
            <a:ext cx="2217737" cy="317500"/>
          </a:xfrm>
          <a:prstGeom prst="accentBorderCallout2">
            <a:avLst>
              <a:gd name="adj1" fmla="val 26181"/>
              <a:gd name="adj2" fmla="val -2319"/>
              <a:gd name="adj3" fmla="val 26181"/>
              <a:gd name="adj4" fmla="val -5847"/>
              <a:gd name="adj5" fmla="val 127636"/>
              <a:gd name="adj6" fmla="val -17290"/>
            </a:avLst>
          </a:prstGeom>
          <a:solidFill>
            <a:schemeClr val="bg1"/>
          </a:solidFill>
          <a:ln w="19050" algn="ctr">
            <a:solidFill>
              <a:schemeClr val="bg2"/>
            </a:solidFill>
            <a:miter lim="800000"/>
            <a:headEnd/>
            <a:tailEnd/>
          </a:ln>
        </p:spPr>
        <p:txBody>
          <a:bodyPr lIns="0" tIns="0" rIns="0" bIns="0" anchor="ctr" anchorCtr="1"/>
          <a:lstStyle/>
          <a:p>
            <a:pPr eaLnBrk="0" hangingPunct="0">
              <a:spcBef>
                <a:spcPct val="50000"/>
              </a:spcBef>
              <a:defRPr/>
            </a:pPr>
            <a:r>
              <a:rPr lang="ru-RU" sz="800" i="1" dirty="0">
                <a:solidFill>
                  <a:srgbClr val="000000"/>
                </a:solidFill>
                <a:latin typeface="+mj-lt"/>
                <a:cs typeface="+mn-cs"/>
              </a:rPr>
              <a:t>Окно документа:</a:t>
            </a:r>
            <a:r>
              <a:rPr lang="en-US" sz="1000" dirty="0">
                <a:solidFill>
                  <a:srgbClr val="000000"/>
                </a:solidFill>
                <a:latin typeface="+mj-lt"/>
                <a:cs typeface="+mn-cs"/>
              </a:rPr>
              <a:t/>
            </a:r>
            <a:br>
              <a:rPr lang="en-US" sz="1000" dirty="0">
                <a:solidFill>
                  <a:srgbClr val="000000"/>
                </a:solidFill>
                <a:latin typeface="+mj-lt"/>
                <a:cs typeface="+mn-cs"/>
              </a:rPr>
            </a:br>
            <a:r>
              <a:rPr lang="ru-RU" sz="1000" dirty="0">
                <a:solidFill>
                  <a:srgbClr val="000000"/>
                </a:solidFill>
                <a:latin typeface="+mj-lt"/>
                <a:cs typeface="+mn-cs"/>
              </a:rPr>
              <a:t>«Заказ на неучтенные потребности»</a:t>
            </a:r>
            <a:endParaRPr lang="ru-RU" sz="1000" dirty="0">
              <a:solidFill>
                <a:srgbClr val="000000"/>
              </a:solidFill>
              <a:latin typeface="+mj-lt"/>
              <a:cs typeface="+mn-cs"/>
            </a:endParaRPr>
          </a:p>
        </p:txBody>
      </p:sp>
      <p:pic>
        <p:nvPicPr>
          <p:cNvPr id="8" name="Рисунок 7"/>
          <p:cNvPicPr/>
          <p:nvPr/>
        </p:nvPicPr>
        <p:blipFill>
          <a:blip r:embed="rId4"/>
          <a:srcRect l="15724" t="7901" r="996" b="1975"/>
          <a:stretch>
            <a:fillRect/>
          </a:stretch>
        </p:blipFill>
        <p:spPr bwMode="auto">
          <a:xfrm>
            <a:off x="685800" y="2133600"/>
            <a:ext cx="7762875" cy="4019550"/>
          </a:xfrm>
          <a:prstGeom prst="rect">
            <a:avLst/>
          </a:prstGeom>
          <a:ln w="19050" cap="sq">
            <a:solidFill>
              <a:srgbClr val="C00000"/>
            </a:solidFill>
            <a:prstDash val="solid"/>
            <a:miter lim="800000"/>
          </a:ln>
          <a:effectLst>
            <a:outerShdw blurRad="50800" dist="38100" dir="2700000" algn="tl" rotWithShape="0">
              <a:srgbClr val="000000">
                <a:alpha val="43000"/>
              </a:srgbClr>
            </a:outerShdw>
          </a:effectLst>
        </p:spPr>
      </p:pic>
      <p:sp>
        <p:nvSpPr>
          <p:cNvPr id="9" name="AutoShape 22"/>
          <p:cNvSpPr>
            <a:spLocks/>
          </p:cNvSpPr>
          <p:nvPr/>
        </p:nvSpPr>
        <p:spPr bwMode="auto">
          <a:xfrm>
            <a:off x="6107113" y="1562100"/>
            <a:ext cx="2322512" cy="428625"/>
          </a:xfrm>
          <a:prstGeom prst="accentBorderCallout2">
            <a:avLst>
              <a:gd name="adj1" fmla="val 26181"/>
              <a:gd name="adj2" fmla="val -2319"/>
              <a:gd name="adj3" fmla="val 26181"/>
              <a:gd name="adj4" fmla="val -5847"/>
              <a:gd name="adj5" fmla="val 127636"/>
              <a:gd name="adj6" fmla="val -29313"/>
            </a:avLst>
          </a:prstGeom>
          <a:solidFill>
            <a:schemeClr val="bg1"/>
          </a:solidFill>
          <a:ln w="19050" algn="ctr">
            <a:solidFill>
              <a:schemeClr val="bg2"/>
            </a:solidFill>
            <a:miter lim="800000"/>
            <a:headEnd/>
            <a:tailEnd/>
          </a:ln>
        </p:spPr>
        <p:txBody>
          <a:bodyPr lIns="0" tIns="0" rIns="0" bIns="0" anchor="ctr" anchorCtr="1"/>
          <a:lstStyle/>
          <a:p>
            <a:pPr eaLnBrk="0" hangingPunct="0">
              <a:spcBef>
                <a:spcPct val="50000"/>
              </a:spcBef>
              <a:defRPr/>
            </a:pPr>
            <a:r>
              <a:rPr lang="ru-RU" sz="800" i="1" dirty="0">
                <a:solidFill>
                  <a:srgbClr val="000000"/>
                </a:solidFill>
                <a:latin typeface="+mj-lt"/>
                <a:cs typeface="+mn-cs"/>
              </a:rPr>
              <a:t>Окно документа:</a:t>
            </a:r>
            <a:r>
              <a:rPr lang="en-US" sz="1000" dirty="0">
                <a:solidFill>
                  <a:srgbClr val="000000"/>
                </a:solidFill>
                <a:latin typeface="+mj-lt"/>
                <a:cs typeface="+mn-cs"/>
              </a:rPr>
              <a:t/>
            </a:r>
            <a:br>
              <a:rPr lang="en-US" sz="1000" dirty="0">
                <a:solidFill>
                  <a:srgbClr val="000000"/>
                </a:solidFill>
                <a:latin typeface="+mj-lt"/>
                <a:cs typeface="+mn-cs"/>
              </a:rPr>
            </a:br>
            <a:r>
              <a:rPr lang="ru-RU" sz="1000" dirty="0">
                <a:solidFill>
                  <a:srgbClr val="000000"/>
                </a:solidFill>
                <a:latin typeface="+mj-lt"/>
                <a:cs typeface="+mn-cs"/>
              </a:rPr>
              <a:t>«Согласование заказа на неучтенные потребности»</a:t>
            </a:r>
            <a:endParaRPr lang="ru-RU" sz="1000" dirty="0">
              <a:solidFill>
                <a:srgbClr val="000000"/>
              </a:solidFill>
              <a:latin typeface="+mj-lt"/>
              <a:cs typeface="+mn-cs"/>
            </a:endParaRPr>
          </a:p>
        </p:txBody>
      </p:sp>
      <p:sp>
        <p:nvSpPr>
          <p:cNvPr id="10" name="TextBox 9"/>
          <p:cNvSpPr txBox="1"/>
          <p:nvPr/>
        </p:nvSpPr>
        <p:spPr>
          <a:xfrm>
            <a:off x="285750" y="1190625"/>
            <a:ext cx="8658225" cy="338138"/>
          </a:xfrm>
          <a:prstGeom prst="rect">
            <a:avLst/>
          </a:prstGeom>
          <a:noFill/>
        </p:spPr>
        <p:txBody>
          <a:bodyPr>
            <a:spAutoFit/>
          </a:bodyPr>
          <a:lstStyle/>
          <a:p>
            <a:pPr eaLnBrk="0" hangingPunct="0">
              <a:spcBef>
                <a:spcPct val="20000"/>
              </a:spcBef>
              <a:defRPr/>
            </a:pPr>
            <a:r>
              <a:rPr lang="ru-RU" dirty="0">
                <a:solidFill>
                  <a:srgbClr val="C00000"/>
                </a:solidFill>
                <a:latin typeface="+mj-lt"/>
                <a:cs typeface="+mn-cs"/>
              </a:rPr>
              <a:t>Заказ на неучтенные потребности и ее согласование</a:t>
            </a:r>
            <a:endParaRPr lang="ru-RU" dirty="0">
              <a:solidFill>
                <a:srgbClr val="C00000"/>
              </a:solidFill>
              <a:latin typeface="+mj-lt"/>
              <a:cs typeface="+mn-cs"/>
            </a:endParaRPr>
          </a:p>
        </p:txBody>
      </p:sp>
      <p:pic>
        <p:nvPicPr>
          <p:cNvPr id="11" name="Picture 4"/>
          <p:cNvPicPr>
            <a:picLocks noChangeAspect="1" noChangeArrowheads="1"/>
          </p:cNvPicPr>
          <p:nvPr/>
        </p:nvPicPr>
        <p:blipFill>
          <a:blip r:embed="rId5"/>
          <a:srcRect/>
          <a:stretch>
            <a:fillRect/>
          </a:stretch>
        </p:blipFill>
        <p:spPr bwMode="auto">
          <a:xfrm>
            <a:off x="1044575" y="3170238"/>
            <a:ext cx="7097713" cy="3167062"/>
          </a:xfrm>
          <a:prstGeom prst="rect">
            <a:avLst/>
          </a:prstGeom>
          <a:ln w="19050" cap="sq">
            <a:solidFill>
              <a:srgbClr val="C00000"/>
            </a:solidFill>
            <a:prstDash val="solid"/>
            <a:miter lim="800000"/>
          </a:ln>
          <a:effectLst>
            <a:outerShdw blurRad="50800" dist="38100" dir="2700000" algn="tl" rotWithShape="0">
              <a:srgbClr val="000000">
                <a:alpha val="43000"/>
              </a:srgbClr>
            </a:outerShdw>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fltVal val="0"/>
                                          </p:val>
                                        </p:tav>
                                        <p:tav tm="100000">
                                          <p:val>
                                            <p:strVal val="#ppt_w"/>
                                          </p:val>
                                        </p:tav>
                                      </p:tavLst>
                                    </p:anim>
                                    <p:anim calcmode="lin" valueType="num">
                                      <p:cBhvr>
                                        <p:cTn id="14" dur="1000" fill="hold"/>
                                        <p:tgtEl>
                                          <p:spTgt spid="7"/>
                                        </p:tgtEl>
                                        <p:attrNameLst>
                                          <p:attrName>ppt_h</p:attrName>
                                        </p:attrNameLst>
                                      </p:cBhvr>
                                      <p:tavLst>
                                        <p:tav tm="0">
                                          <p:val>
                                            <p:fltVal val="0"/>
                                          </p:val>
                                        </p:tav>
                                        <p:tav tm="100000">
                                          <p:val>
                                            <p:strVal val="#ppt_h"/>
                                          </p:val>
                                        </p:tav>
                                      </p:tavLst>
                                    </p:anim>
                                    <p:animEffect transition="in" filter="fade">
                                      <p:cBhvr>
                                        <p:cTn id="15" dur="10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mph" presetSubtype="0" fill="hold" nodeType="clickEffect">
                                  <p:stCondLst>
                                    <p:cond delay="0"/>
                                  </p:stCondLst>
                                  <p:childTnLst>
                                    <p:animScale>
                                      <p:cBhvr>
                                        <p:cTn id="19" dur="2000" fill="hold"/>
                                        <p:tgtEl>
                                          <p:spTgt spid="5"/>
                                        </p:tgtEl>
                                      </p:cBhvr>
                                      <p:by x="50000" y="50000"/>
                                    </p:animScale>
                                  </p:childTnLst>
                                </p:cTn>
                              </p:par>
                              <p:par>
                                <p:cTn id="20" presetID="37" presetClass="exit" presetSubtype="0" fill="hold" grpId="1" nodeType="withEffect">
                                  <p:stCondLst>
                                    <p:cond delay="0"/>
                                  </p:stCondLst>
                                  <p:childTnLst>
                                    <p:animEffect transition="out" filter="fade">
                                      <p:cBhvr>
                                        <p:cTn id="21" dur="1000"/>
                                        <p:tgtEl>
                                          <p:spTgt spid="7"/>
                                        </p:tgtEl>
                                      </p:cBhvr>
                                    </p:animEffect>
                                    <p:anim calcmode="lin" valueType="num">
                                      <p:cBhvr>
                                        <p:cTn id="22" dur="1000"/>
                                        <p:tgtEl>
                                          <p:spTgt spid="7"/>
                                        </p:tgtEl>
                                        <p:attrNameLst>
                                          <p:attrName>ppt_x</p:attrName>
                                        </p:attrNameLst>
                                      </p:cBhvr>
                                      <p:tavLst>
                                        <p:tav tm="0">
                                          <p:val>
                                            <p:strVal val="ppt_x"/>
                                          </p:val>
                                        </p:tav>
                                        <p:tav tm="100000">
                                          <p:val>
                                            <p:strVal val="ppt_x"/>
                                          </p:val>
                                        </p:tav>
                                      </p:tavLst>
                                    </p:anim>
                                    <p:anim calcmode="lin" valueType="num">
                                      <p:cBhvr>
                                        <p:cTn id="23" dur="100" decel="100000"/>
                                        <p:tgtEl>
                                          <p:spTgt spid="7"/>
                                        </p:tgtEl>
                                        <p:attrNameLst>
                                          <p:attrName>ppt_y</p:attrName>
                                        </p:attrNameLst>
                                      </p:cBhvr>
                                      <p:tavLst>
                                        <p:tav tm="0">
                                          <p:val>
                                            <p:strVal val="ppt_y"/>
                                          </p:val>
                                        </p:tav>
                                        <p:tav tm="100000">
                                          <p:val>
                                            <p:strVal val="ppt_y-.03"/>
                                          </p:val>
                                        </p:tav>
                                      </p:tavLst>
                                    </p:anim>
                                    <p:anim calcmode="lin" valueType="num">
                                      <p:cBhvr>
                                        <p:cTn id="24" dur="900" accel="100000">
                                          <p:stCondLst>
                                            <p:cond delay="100"/>
                                          </p:stCondLst>
                                        </p:cTn>
                                        <p:tgtEl>
                                          <p:spTgt spid="7"/>
                                        </p:tgtEl>
                                        <p:attrNameLst>
                                          <p:attrName>ppt_y</p:attrName>
                                        </p:attrNameLst>
                                      </p:cBhvr>
                                      <p:tavLst>
                                        <p:tav tm="0">
                                          <p:val>
                                            <p:strVal val="ppt_y"/>
                                          </p:val>
                                        </p:tav>
                                        <p:tav tm="100000">
                                          <p:val>
                                            <p:strVal val="ppt_y+1"/>
                                          </p:val>
                                        </p:tav>
                                      </p:tavLst>
                                    </p:anim>
                                    <p:set>
                                      <p:cBhvr>
                                        <p:cTn id="25" dur="1" fill="hold">
                                          <p:stCondLst>
                                            <p:cond delay="999"/>
                                          </p:stCondLst>
                                        </p:cTn>
                                        <p:tgtEl>
                                          <p:spTgt spid="7"/>
                                        </p:tgtEl>
                                        <p:attrNameLst>
                                          <p:attrName>style.visibility</p:attrName>
                                        </p:attrNameLst>
                                      </p:cBhvr>
                                      <p:to>
                                        <p:strVal val="hidden"/>
                                      </p:to>
                                    </p:set>
                                  </p:childTnLst>
                                </p:cTn>
                              </p:par>
                            </p:childTnLst>
                          </p:cTn>
                        </p:par>
                        <p:par>
                          <p:cTn id="26" fill="hold">
                            <p:stCondLst>
                              <p:cond delay="2000"/>
                            </p:stCondLst>
                            <p:childTnLst>
                              <p:par>
                                <p:cTn id="27" presetID="64" presetClass="path" presetSubtype="0" accel="50000" decel="50000" fill="hold" nodeType="afterEffect">
                                  <p:stCondLst>
                                    <p:cond delay="0"/>
                                  </p:stCondLst>
                                  <p:childTnLst>
                                    <p:animMotion origin="layout" path="M -3.33333E-6 -9.99075E-7 L -0.00139 -0.19473 " pathEditMode="relative" rAng="0" ptsTypes="AA">
                                      <p:cBhvr>
                                        <p:cTn id="28" dur="2000" fill="hold"/>
                                        <p:tgtEl>
                                          <p:spTgt spid="5"/>
                                        </p:tgtEl>
                                        <p:attrNameLst>
                                          <p:attrName>ppt_x</p:attrName>
                                          <p:attrName>ppt_y</p:attrName>
                                        </p:attrNameLst>
                                      </p:cBhvr>
                                      <p:rCtr x="-1" y="-97"/>
                                    </p:animMotion>
                                  </p:childTnLst>
                                </p:cTn>
                              </p:par>
                            </p:childTnLst>
                          </p:cTn>
                        </p:par>
                        <p:par>
                          <p:cTn id="29" fill="hold">
                            <p:stCondLst>
                              <p:cond delay="4000"/>
                            </p:stCondLst>
                            <p:childTnLst>
                              <p:par>
                                <p:cTn id="30" presetID="37" presetClass="entr" presetSubtype="0" fill="hold"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1000"/>
                                        <p:tgtEl>
                                          <p:spTgt spid="11"/>
                                        </p:tgtEl>
                                      </p:cBhvr>
                                    </p:animEffect>
                                    <p:anim calcmode="lin" valueType="num">
                                      <p:cBhvr>
                                        <p:cTn id="33" dur="1000" fill="hold"/>
                                        <p:tgtEl>
                                          <p:spTgt spid="11"/>
                                        </p:tgtEl>
                                        <p:attrNameLst>
                                          <p:attrName>ppt_x</p:attrName>
                                        </p:attrNameLst>
                                      </p:cBhvr>
                                      <p:tavLst>
                                        <p:tav tm="0">
                                          <p:val>
                                            <p:strVal val="#ppt_x"/>
                                          </p:val>
                                        </p:tav>
                                        <p:tav tm="100000">
                                          <p:val>
                                            <p:strVal val="#ppt_x"/>
                                          </p:val>
                                        </p:tav>
                                      </p:tavLst>
                                    </p:anim>
                                    <p:anim calcmode="lin" valueType="num">
                                      <p:cBhvr>
                                        <p:cTn id="34" dur="900" decel="100000" fill="hold"/>
                                        <p:tgtEl>
                                          <p:spTgt spid="11"/>
                                        </p:tgtEl>
                                        <p:attrNameLst>
                                          <p:attrName>ppt_y</p:attrName>
                                        </p:attrNameLst>
                                      </p:cBhvr>
                                      <p:tavLst>
                                        <p:tav tm="0">
                                          <p:val>
                                            <p:strVal val="#ppt_y+1"/>
                                          </p:val>
                                        </p:tav>
                                        <p:tav tm="100000">
                                          <p:val>
                                            <p:strVal val="#ppt_y-.03"/>
                                          </p:val>
                                        </p:tav>
                                      </p:tavLst>
                                    </p:anim>
                                    <p:anim calcmode="lin" valueType="num">
                                      <p:cBhvr>
                                        <p:cTn id="35"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37" presetClass="exit" presetSubtype="0" fill="hold" nodeType="clickEffect">
                                  <p:stCondLst>
                                    <p:cond delay="0"/>
                                  </p:stCondLst>
                                  <p:childTnLst>
                                    <p:animEffect transition="out" filter="fade">
                                      <p:cBhvr>
                                        <p:cTn id="39" dur="1000"/>
                                        <p:tgtEl>
                                          <p:spTgt spid="5"/>
                                        </p:tgtEl>
                                      </p:cBhvr>
                                    </p:animEffect>
                                    <p:anim calcmode="lin" valueType="num">
                                      <p:cBhvr>
                                        <p:cTn id="40" dur="1000"/>
                                        <p:tgtEl>
                                          <p:spTgt spid="5"/>
                                        </p:tgtEl>
                                        <p:attrNameLst>
                                          <p:attrName>ppt_x</p:attrName>
                                        </p:attrNameLst>
                                      </p:cBhvr>
                                      <p:tavLst>
                                        <p:tav tm="0">
                                          <p:val>
                                            <p:strVal val="ppt_x"/>
                                          </p:val>
                                        </p:tav>
                                        <p:tav tm="100000">
                                          <p:val>
                                            <p:strVal val="ppt_x"/>
                                          </p:val>
                                        </p:tav>
                                      </p:tavLst>
                                    </p:anim>
                                    <p:anim calcmode="lin" valueType="num">
                                      <p:cBhvr>
                                        <p:cTn id="41" dur="100" decel="100000"/>
                                        <p:tgtEl>
                                          <p:spTgt spid="5"/>
                                        </p:tgtEl>
                                        <p:attrNameLst>
                                          <p:attrName>ppt_y</p:attrName>
                                        </p:attrNameLst>
                                      </p:cBhvr>
                                      <p:tavLst>
                                        <p:tav tm="0">
                                          <p:val>
                                            <p:strVal val="ppt_y"/>
                                          </p:val>
                                        </p:tav>
                                        <p:tav tm="100000">
                                          <p:val>
                                            <p:strVal val="ppt_y-.03"/>
                                          </p:val>
                                        </p:tav>
                                      </p:tavLst>
                                    </p:anim>
                                    <p:anim calcmode="lin" valueType="num">
                                      <p:cBhvr>
                                        <p:cTn id="42" dur="900" accel="100000">
                                          <p:stCondLst>
                                            <p:cond delay="100"/>
                                          </p:stCondLst>
                                        </p:cTn>
                                        <p:tgtEl>
                                          <p:spTgt spid="5"/>
                                        </p:tgtEl>
                                        <p:attrNameLst>
                                          <p:attrName>ppt_y</p:attrName>
                                        </p:attrNameLst>
                                      </p:cBhvr>
                                      <p:tavLst>
                                        <p:tav tm="0">
                                          <p:val>
                                            <p:strVal val="ppt_y"/>
                                          </p:val>
                                        </p:tav>
                                        <p:tav tm="100000">
                                          <p:val>
                                            <p:strVal val="ppt_y+1"/>
                                          </p:val>
                                        </p:tav>
                                      </p:tavLst>
                                    </p:anim>
                                    <p:set>
                                      <p:cBhvr>
                                        <p:cTn id="43" dur="1" fill="hold">
                                          <p:stCondLst>
                                            <p:cond delay="999"/>
                                          </p:stCondLst>
                                        </p:cTn>
                                        <p:tgtEl>
                                          <p:spTgt spid="5"/>
                                        </p:tgtEl>
                                        <p:attrNameLst>
                                          <p:attrName>style.visibility</p:attrName>
                                        </p:attrNameLst>
                                      </p:cBhvr>
                                      <p:to>
                                        <p:strVal val="hidden"/>
                                      </p:to>
                                    </p:set>
                                  </p:childTnLst>
                                </p:cTn>
                              </p:par>
                              <p:par>
                                <p:cTn id="44" presetID="37" presetClass="exit" presetSubtype="0" fill="hold" nodeType="withEffect">
                                  <p:stCondLst>
                                    <p:cond delay="0"/>
                                  </p:stCondLst>
                                  <p:childTnLst>
                                    <p:animEffect transition="out" filter="fade">
                                      <p:cBhvr>
                                        <p:cTn id="45" dur="1000"/>
                                        <p:tgtEl>
                                          <p:spTgt spid="11"/>
                                        </p:tgtEl>
                                      </p:cBhvr>
                                    </p:animEffect>
                                    <p:anim calcmode="lin" valueType="num">
                                      <p:cBhvr>
                                        <p:cTn id="46" dur="1000"/>
                                        <p:tgtEl>
                                          <p:spTgt spid="11"/>
                                        </p:tgtEl>
                                        <p:attrNameLst>
                                          <p:attrName>ppt_x</p:attrName>
                                        </p:attrNameLst>
                                      </p:cBhvr>
                                      <p:tavLst>
                                        <p:tav tm="0">
                                          <p:val>
                                            <p:strVal val="ppt_x"/>
                                          </p:val>
                                        </p:tav>
                                        <p:tav tm="100000">
                                          <p:val>
                                            <p:strVal val="ppt_x"/>
                                          </p:val>
                                        </p:tav>
                                      </p:tavLst>
                                    </p:anim>
                                    <p:anim calcmode="lin" valueType="num">
                                      <p:cBhvr>
                                        <p:cTn id="47" dur="100" decel="100000"/>
                                        <p:tgtEl>
                                          <p:spTgt spid="11"/>
                                        </p:tgtEl>
                                        <p:attrNameLst>
                                          <p:attrName>ppt_y</p:attrName>
                                        </p:attrNameLst>
                                      </p:cBhvr>
                                      <p:tavLst>
                                        <p:tav tm="0">
                                          <p:val>
                                            <p:strVal val="ppt_y"/>
                                          </p:val>
                                        </p:tav>
                                        <p:tav tm="100000">
                                          <p:val>
                                            <p:strVal val="ppt_y-.03"/>
                                          </p:val>
                                        </p:tav>
                                      </p:tavLst>
                                    </p:anim>
                                    <p:anim calcmode="lin" valueType="num">
                                      <p:cBhvr>
                                        <p:cTn id="48" dur="900" accel="100000">
                                          <p:stCondLst>
                                            <p:cond delay="100"/>
                                          </p:stCondLst>
                                        </p:cTn>
                                        <p:tgtEl>
                                          <p:spTgt spid="11"/>
                                        </p:tgtEl>
                                        <p:attrNameLst>
                                          <p:attrName>ppt_y</p:attrName>
                                        </p:attrNameLst>
                                      </p:cBhvr>
                                      <p:tavLst>
                                        <p:tav tm="0">
                                          <p:val>
                                            <p:strVal val="ppt_y"/>
                                          </p:val>
                                        </p:tav>
                                        <p:tav tm="100000">
                                          <p:val>
                                            <p:strVal val="ppt_y+1"/>
                                          </p:val>
                                        </p:tav>
                                      </p:tavLst>
                                    </p:anim>
                                    <p:set>
                                      <p:cBhvr>
                                        <p:cTn id="49" dur="1" fill="hold">
                                          <p:stCondLst>
                                            <p:cond delay="999"/>
                                          </p:stCondLst>
                                        </p:cTn>
                                        <p:tgtEl>
                                          <p:spTgt spid="11"/>
                                        </p:tgtEl>
                                        <p:attrNameLst>
                                          <p:attrName>style.visibility</p:attrName>
                                        </p:attrNameLst>
                                      </p:cBhvr>
                                      <p:to>
                                        <p:strVal val="hidden"/>
                                      </p:to>
                                    </p:set>
                                  </p:childTnLst>
                                </p:cTn>
                              </p:par>
                            </p:childTnLst>
                          </p:cTn>
                        </p:par>
                        <p:par>
                          <p:cTn id="50" fill="hold">
                            <p:stCondLst>
                              <p:cond delay="1000"/>
                            </p:stCondLst>
                            <p:childTnLst>
                              <p:par>
                                <p:cTn id="51" presetID="37" presetClass="entr" presetSubtype="0" fill="hold" nodeType="after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fade">
                                      <p:cBhvr>
                                        <p:cTn id="53" dur="1000"/>
                                        <p:tgtEl>
                                          <p:spTgt spid="8"/>
                                        </p:tgtEl>
                                      </p:cBhvr>
                                    </p:animEffect>
                                    <p:anim calcmode="lin" valueType="num">
                                      <p:cBhvr>
                                        <p:cTn id="54" dur="1000" fill="hold"/>
                                        <p:tgtEl>
                                          <p:spTgt spid="8"/>
                                        </p:tgtEl>
                                        <p:attrNameLst>
                                          <p:attrName>ppt_x</p:attrName>
                                        </p:attrNameLst>
                                      </p:cBhvr>
                                      <p:tavLst>
                                        <p:tav tm="0">
                                          <p:val>
                                            <p:strVal val="#ppt_x"/>
                                          </p:val>
                                        </p:tav>
                                        <p:tav tm="100000">
                                          <p:val>
                                            <p:strVal val="#ppt_x"/>
                                          </p:val>
                                        </p:tav>
                                      </p:tavLst>
                                    </p:anim>
                                    <p:anim calcmode="lin" valueType="num">
                                      <p:cBhvr>
                                        <p:cTn id="55" dur="900" decel="100000" fill="hold"/>
                                        <p:tgtEl>
                                          <p:spTgt spid="8"/>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57" fill="hold">
                            <p:stCondLst>
                              <p:cond delay="2000"/>
                            </p:stCondLst>
                            <p:childTnLst>
                              <p:par>
                                <p:cTn id="58" presetID="53" presetClass="entr" presetSubtype="0" fill="hold" grpId="0" nodeType="afterEffect">
                                  <p:stCondLst>
                                    <p:cond delay="0"/>
                                  </p:stCondLst>
                                  <p:childTnLst>
                                    <p:set>
                                      <p:cBhvr>
                                        <p:cTn id="59" dur="1" fill="hold">
                                          <p:stCondLst>
                                            <p:cond delay="0"/>
                                          </p:stCondLst>
                                        </p:cTn>
                                        <p:tgtEl>
                                          <p:spTgt spid="9"/>
                                        </p:tgtEl>
                                        <p:attrNameLst>
                                          <p:attrName>style.visibility</p:attrName>
                                        </p:attrNameLst>
                                      </p:cBhvr>
                                      <p:to>
                                        <p:strVal val="visible"/>
                                      </p:to>
                                    </p:set>
                                    <p:anim calcmode="lin" valueType="num">
                                      <p:cBhvr>
                                        <p:cTn id="60" dur="1000" fill="hold"/>
                                        <p:tgtEl>
                                          <p:spTgt spid="9"/>
                                        </p:tgtEl>
                                        <p:attrNameLst>
                                          <p:attrName>ppt_w</p:attrName>
                                        </p:attrNameLst>
                                      </p:cBhvr>
                                      <p:tavLst>
                                        <p:tav tm="0">
                                          <p:val>
                                            <p:fltVal val="0"/>
                                          </p:val>
                                        </p:tav>
                                        <p:tav tm="100000">
                                          <p:val>
                                            <p:strVal val="#ppt_w"/>
                                          </p:val>
                                        </p:tav>
                                      </p:tavLst>
                                    </p:anim>
                                    <p:anim calcmode="lin" valueType="num">
                                      <p:cBhvr>
                                        <p:cTn id="61" dur="1000" fill="hold"/>
                                        <p:tgtEl>
                                          <p:spTgt spid="9"/>
                                        </p:tgtEl>
                                        <p:attrNameLst>
                                          <p:attrName>ppt_h</p:attrName>
                                        </p:attrNameLst>
                                      </p:cBhvr>
                                      <p:tavLst>
                                        <p:tav tm="0">
                                          <p:val>
                                            <p:fltVal val="0"/>
                                          </p:val>
                                        </p:tav>
                                        <p:tav tm="100000">
                                          <p:val>
                                            <p:strVal val="#ppt_h"/>
                                          </p:val>
                                        </p:tav>
                                      </p:tavLst>
                                    </p:anim>
                                    <p:animEffect transition="in" filter="fade">
                                      <p:cBhvr>
                                        <p:cTn id="62"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3714750" y="180975"/>
            <a:ext cx="5038725" cy="503238"/>
          </a:xfrm>
          <a:prstGeom prst="rect">
            <a:avLst/>
          </a:prstGeom>
          <a:noFill/>
          <a:ln w="9525">
            <a:noFill/>
            <a:miter lim="800000"/>
            <a:headEnd/>
            <a:tailEnd/>
          </a:ln>
        </p:spPr>
        <p:txBody>
          <a:bodyPr anchor="ctr"/>
          <a:lstStyle/>
          <a:p>
            <a:pPr algn="r">
              <a:lnSpc>
                <a:spcPct val="80000"/>
              </a:lnSpc>
              <a:spcBef>
                <a:spcPct val="50000"/>
              </a:spcBef>
              <a:defRPr/>
            </a:pPr>
            <a:r>
              <a:rPr lang="ru-RU" sz="2000" b="1" dirty="0">
                <a:solidFill>
                  <a:srgbClr val="CC0000"/>
                </a:solidFill>
                <a:latin typeface="+mj-lt"/>
                <a:cs typeface="+mn-cs"/>
              </a:rPr>
              <a:t>Управление закупками</a:t>
            </a:r>
            <a:endParaRPr lang="ru-RU" sz="2000" b="1" dirty="0">
              <a:solidFill>
                <a:srgbClr val="CC0000"/>
              </a:solidFill>
              <a:latin typeface="+mj-lt"/>
              <a:cs typeface="+mn-cs"/>
            </a:endParaRPr>
          </a:p>
        </p:txBody>
      </p:sp>
      <p:sp>
        <p:nvSpPr>
          <p:cNvPr id="5" name="TextBox 4"/>
          <p:cNvSpPr txBox="1"/>
          <p:nvPr/>
        </p:nvSpPr>
        <p:spPr>
          <a:xfrm>
            <a:off x="295275" y="1447800"/>
            <a:ext cx="8477250" cy="584200"/>
          </a:xfrm>
          <a:prstGeom prst="rect">
            <a:avLst/>
          </a:prstGeom>
          <a:noFill/>
        </p:spPr>
        <p:txBody>
          <a:bodyPr>
            <a:spAutoFit/>
          </a:bodyPr>
          <a:lstStyle/>
          <a:p>
            <a:pPr algn="just" eaLnBrk="0" hangingPunct="0">
              <a:spcBef>
                <a:spcPct val="20000"/>
              </a:spcBef>
              <a:defRPr/>
            </a:pPr>
            <a:r>
              <a:rPr lang="ru-RU" dirty="0">
                <a:solidFill>
                  <a:srgbClr val="C00000"/>
                </a:solidFill>
                <a:latin typeface="+mj-lt"/>
                <a:cs typeface="+mn-cs"/>
              </a:rPr>
              <a:t>Возможность получения отчетов для получения информации по номенклатурным позициям, отображенные в заказах.</a:t>
            </a:r>
            <a:endParaRPr lang="ru-RU" dirty="0">
              <a:solidFill>
                <a:srgbClr val="C00000"/>
              </a:solidFill>
              <a:latin typeface="+mj-lt"/>
              <a:cs typeface="+mn-cs"/>
            </a:endParaRPr>
          </a:p>
        </p:txBody>
      </p:sp>
      <p:pic>
        <p:nvPicPr>
          <p:cNvPr id="6" name="Рисунок 5"/>
          <p:cNvPicPr/>
          <p:nvPr/>
        </p:nvPicPr>
        <p:blipFill>
          <a:blip r:embed="rId3"/>
          <a:srcRect l="548" t="4306" r="829" b="958"/>
          <a:stretch>
            <a:fillRect/>
          </a:stretch>
        </p:blipFill>
        <p:spPr bwMode="auto">
          <a:xfrm>
            <a:off x="390525" y="1905000"/>
            <a:ext cx="8324850" cy="4381500"/>
          </a:xfrm>
          <a:prstGeom prst="rect">
            <a:avLst/>
          </a:prstGeom>
          <a:ln w="19050" cap="sq">
            <a:solidFill>
              <a:srgbClr val="C00000"/>
            </a:solidFill>
            <a:prstDash val="solid"/>
            <a:miter lim="800000"/>
          </a:ln>
          <a:effectLst>
            <a:outerShdw blurRad="50800" dist="38100" dir="2700000" algn="tl" rotWithShape="0">
              <a:srgbClr val="000000">
                <a:alpha val="43000"/>
              </a:srgbClr>
            </a:outerShdw>
          </a:effectLst>
        </p:spPr>
      </p:pic>
      <p:sp>
        <p:nvSpPr>
          <p:cNvPr id="7" name="AutoShape 22"/>
          <p:cNvSpPr>
            <a:spLocks/>
          </p:cNvSpPr>
          <p:nvPr/>
        </p:nvSpPr>
        <p:spPr bwMode="auto">
          <a:xfrm>
            <a:off x="7202488" y="1514475"/>
            <a:ext cx="1493837" cy="314325"/>
          </a:xfrm>
          <a:prstGeom prst="accentBorderCallout2">
            <a:avLst>
              <a:gd name="adj1" fmla="val 26181"/>
              <a:gd name="adj2" fmla="val -2319"/>
              <a:gd name="adj3" fmla="val 26181"/>
              <a:gd name="adj4" fmla="val -5847"/>
              <a:gd name="adj5" fmla="val 124530"/>
              <a:gd name="adj6" fmla="val -26965"/>
            </a:avLst>
          </a:prstGeom>
          <a:solidFill>
            <a:schemeClr val="bg1"/>
          </a:solidFill>
          <a:ln w="19050" algn="ctr">
            <a:solidFill>
              <a:schemeClr val="bg2"/>
            </a:solidFill>
            <a:miter lim="800000"/>
            <a:headEnd/>
            <a:tailEnd/>
          </a:ln>
        </p:spPr>
        <p:txBody>
          <a:bodyPr lIns="0" tIns="0" rIns="0" bIns="0" anchor="ctr" anchorCtr="1"/>
          <a:lstStyle/>
          <a:p>
            <a:pPr eaLnBrk="0" hangingPunct="0">
              <a:spcBef>
                <a:spcPct val="50000"/>
              </a:spcBef>
              <a:defRPr/>
            </a:pPr>
            <a:r>
              <a:rPr lang="ru-RU" sz="800" i="1" dirty="0">
                <a:solidFill>
                  <a:srgbClr val="000000"/>
                </a:solidFill>
                <a:latin typeface="+mj-lt"/>
                <a:cs typeface="+mn-cs"/>
              </a:rPr>
              <a:t>Форма отчета:</a:t>
            </a:r>
            <a:r>
              <a:rPr lang="en-US" sz="1000" dirty="0">
                <a:solidFill>
                  <a:srgbClr val="000000"/>
                </a:solidFill>
                <a:latin typeface="+mj-lt"/>
                <a:cs typeface="+mn-cs"/>
              </a:rPr>
              <a:t/>
            </a:r>
            <a:br>
              <a:rPr lang="en-US" sz="1000" dirty="0">
                <a:solidFill>
                  <a:srgbClr val="000000"/>
                </a:solidFill>
                <a:latin typeface="+mj-lt"/>
                <a:cs typeface="+mn-cs"/>
              </a:rPr>
            </a:br>
            <a:r>
              <a:rPr lang="ru-RU" sz="1000" dirty="0">
                <a:solidFill>
                  <a:srgbClr val="000000"/>
                </a:solidFill>
                <a:latin typeface="+mj-lt"/>
                <a:cs typeface="+mn-cs"/>
              </a:rPr>
              <a:t>«Заказы поставщикам»</a:t>
            </a:r>
            <a:endParaRPr lang="ru-RU" sz="1000" dirty="0">
              <a:solidFill>
                <a:srgbClr val="000000"/>
              </a:solidFill>
              <a:latin typeface="+mj-lt"/>
              <a:cs typeface="+mn-cs"/>
            </a:endParaRPr>
          </a:p>
        </p:txBody>
      </p:sp>
      <p:pic>
        <p:nvPicPr>
          <p:cNvPr id="8" name="Рисунок 7"/>
          <p:cNvPicPr/>
          <p:nvPr/>
        </p:nvPicPr>
        <p:blipFill>
          <a:blip r:embed="rId4"/>
          <a:srcRect l="737" t="4169" r="737" b="1267"/>
          <a:stretch>
            <a:fillRect/>
          </a:stretch>
        </p:blipFill>
        <p:spPr bwMode="auto">
          <a:xfrm>
            <a:off x="809625" y="2133600"/>
            <a:ext cx="6696075" cy="4329113"/>
          </a:xfrm>
          <a:prstGeom prst="rect">
            <a:avLst/>
          </a:prstGeom>
          <a:ln w="19050" cap="sq">
            <a:solidFill>
              <a:srgbClr val="C00000"/>
            </a:solidFill>
            <a:prstDash val="solid"/>
            <a:miter lim="800000"/>
          </a:ln>
          <a:effectLst>
            <a:outerShdw blurRad="50800" dist="38100" dir="2700000" algn="tl" rotWithShape="0">
              <a:srgbClr val="000000">
                <a:alpha val="43000"/>
              </a:srgbClr>
            </a:outerShdw>
          </a:effectLst>
        </p:spPr>
      </p:pic>
      <p:sp>
        <p:nvSpPr>
          <p:cNvPr id="9" name="AutoShape 22"/>
          <p:cNvSpPr>
            <a:spLocks/>
          </p:cNvSpPr>
          <p:nvPr/>
        </p:nvSpPr>
        <p:spPr bwMode="auto">
          <a:xfrm>
            <a:off x="5392738" y="1743075"/>
            <a:ext cx="2103437" cy="314325"/>
          </a:xfrm>
          <a:prstGeom prst="accentBorderCallout2">
            <a:avLst>
              <a:gd name="adj1" fmla="val 26181"/>
              <a:gd name="adj2" fmla="val -2319"/>
              <a:gd name="adj3" fmla="val 26181"/>
              <a:gd name="adj4" fmla="val -5847"/>
              <a:gd name="adj5" fmla="val 124530"/>
              <a:gd name="adj6" fmla="val -26965"/>
            </a:avLst>
          </a:prstGeom>
          <a:solidFill>
            <a:schemeClr val="bg1"/>
          </a:solidFill>
          <a:ln w="19050" algn="ctr">
            <a:solidFill>
              <a:schemeClr val="bg2"/>
            </a:solidFill>
            <a:miter lim="800000"/>
            <a:headEnd/>
            <a:tailEnd/>
          </a:ln>
        </p:spPr>
        <p:txBody>
          <a:bodyPr lIns="0" tIns="0" rIns="0" bIns="0" anchor="ctr" anchorCtr="1"/>
          <a:lstStyle/>
          <a:p>
            <a:pPr eaLnBrk="0" hangingPunct="0">
              <a:spcBef>
                <a:spcPct val="50000"/>
              </a:spcBef>
              <a:defRPr/>
            </a:pPr>
            <a:r>
              <a:rPr lang="ru-RU" sz="800" i="1" dirty="0">
                <a:solidFill>
                  <a:srgbClr val="000000"/>
                </a:solidFill>
                <a:latin typeface="+mj-lt"/>
                <a:cs typeface="+mn-cs"/>
              </a:rPr>
              <a:t>Форма отчета:</a:t>
            </a:r>
            <a:r>
              <a:rPr lang="en-US" sz="1000" dirty="0">
                <a:solidFill>
                  <a:srgbClr val="000000"/>
                </a:solidFill>
                <a:latin typeface="+mj-lt"/>
                <a:cs typeface="+mn-cs"/>
              </a:rPr>
              <a:t/>
            </a:r>
            <a:br>
              <a:rPr lang="en-US" sz="1000" dirty="0">
                <a:solidFill>
                  <a:srgbClr val="000000"/>
                </a:solidFill>
                <a:latin typeface="+mj-lt"/>
                <a:cs typeface="+mn-cs"/>
              </a:rPr>
            </a:br>
            <a:r>
              <a:rPr lang="ru-RU" sz="1000" dirty="0">
                <a:solidFill>
                  <a:srgbClr val="000000"/>
                </a:solidFill>
                <a:latin typeface="+mj-lt"/>
                <a:cs typeface="+mn-cs"/>
              </a:rPr>
              <a:t>«Ведомость заказов поставщикам»</a:t>
            </a:r>
            <a:endParaRPr lang="ru-RU" sz="1000" dirty="0">
              <a:solidFill>
                <a:srgbClr val="000000"/>
              </a:solidFill>
              <a:latin typeface="+mj-lt"/>
              <a:cs typeface="+mn-cs"/>
            </a:endParaRPr>
          </a:p>
        </p:txBody>
      </p:sp>
      <p:sp>
        <p:nvSpPr>
          <p:cNvPr id="10" name="Прямоугольник 9"/>
          <p:cNvSpPr/>
          <p:nvPr/>
        </p:nvSpPr>
        <p:spPr>
          <a:xfrm>
            <a:off x="295275" y="1108075"/>
            <a:ext cx="8562975" cy="339725"/>
          </a:xfrm>
          <a:prstGeom prst="rect">
            <a:avLst/>
          </a:prstGeom>
        </p:spPr>
        <p:txBody>
          <a:bodyPr>
            <a:spAutoFit/>
          </a:bodyPr>
          <a:lstStyle/>
          <a:p>
            <a:pPr eaLnBrk="0" hangingPunct="0">
              <a:spcBef>
                <a:spcPct val="20000"/>
              </a:spcBef>
              <a:defRPr/>
            </a:pPr>
            <a:r>
              <a:rPr lang="ru-RU" dirty="0">
                <a:solidFill>
                  <a:srgbClr val="C00000"/>
                </a:solidFill>
                <a:latin typeface="+mj-lt"/>
                <a:cs typeface="+mn-cs"/>
              </a:rPr>
              <a:t>Возможность оперативного получения отчетов о выполненных и просроченных заказах.</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53"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1000" fill="hold"/>
                                        <p:tgtEl>
                                          <p:spTgt spid="7"/>
                                        </p:tgtEl>
                                        <p:attrNameLst>
                                          <p:attrName>ppt_w</p:attrName>
                                        </p:attrNameLst>
                                      </p:cBhvr>
                                      <p:tavLst>
                                        <p:tav tm="0">
                                          <p:val>
                                            <p:fltVal val="0"/>
                                          </p:val>
                                        </p:tav>
                                        <p:tav tm="100000">
                                          <p:val>
                                            <p:strVal val="#ppt_w"/>
                                          </p:val>
                                        </p:tav>
                                      </p:tavLst>
                                    </p:anim>
                                    <p:anim calcmode="lin" valueType="num">
                                      <p:cBhvr>
                                        <p:cTn id="20" dur="1000" fill="hold"/>
                                        <p:tgtEl>
                                          <p:spTgt spid="7"/>
                                        </p:tgtEl>
                                        <p:attrNameLst>
                                          <p:attrName>ppt_h</p:attrName>
                                        </p:attrNameLst>
                                      </p:cBhvr>
                                      <p:tavLst>
                                        <p:tav tm="0">
                                          <p:val>
                                            <p:fltVal val="0"/>
                                          </p:val>
                                        </p:tav>
                                        <p:tav tm="100000">
                                          <p:val>
                                            <p:strVal val="#ppt_h"/>
                                          </p:val>
                                        </p:tav>
                                      </p:tavLst>
                                    </p:anim>
                                    <p:animEffect transition="in" filter="fade">
                                      <p:cBhvr>
                                        <p:cTn id="21" dur="10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37" presetClass="exit" presetSubtype="0" fill="hold" nodeType="clickEffect">
                                  <p:stCondLst>
                                    <p:cond delay="0"/>
                                  </p:stCondLst>
                                  <p:childTnLst>
                                    <p:animEffect transition="out" filter="fade">
                                      <p:cBhvr>
                                        <p:cTn id="25" dur="1000"/>
                                        <p:tgtEl>
                                          <p:spTgt spid="6"/>
                                        </p:tgtEl>
                                      </p:cBhvr>
                                    </p:animEffect>
                                    <p:anim calcmode="lin" valueType="num">
                                      <p:cBhvr>
                                        <p:cTn id="26" dur="1000"/>
                                        <p:tgtEl>
                                          <p:spTgt spid="6"/>
                                        </p:tgtEl>
                                        <p:attrNameLst>
                                          <p:attrName>ppt_x</p:attrName>
                                        </p:attrNameLst>
                                      </p:cBhvr>
                                      <p:tavLst>
                                        <p:tav tm="0">
                                          <p:val>
                                            <p:strVal val="ppt_x"/>
                                          </p:val>
                                        </p:tav>
                                        <p:tav tm="100000">
                                          <p:val>
                                            <p:strVal val="ppt_x"/>
                                          </p:val>
                                        </p:tav>
                                      </p:tavLst>
                                    </p:anim>
                                    <p:anim calcmode="lin" valueType="num">
                                      <p:cBhvr>
                                        <p:cTn id="27" dur="100" decel="100000"/>
                                        <p:tgtEl>
                                          <p:spTgt spid="6"/>
                                        </p:tgtEl>
                                        <p:attrNameLst>
                                          <p:attrName>ppt_y</p:attrName>
                                        </p:attrNameLst>
                                      </p:cBhvr>
                                      <p:tavLst>
                                        <p:tav tm="0">
                                          <p:val>
                                            <p:strVal val="ppt_y"/>
                                          </p:val>
                                        </p:tav>
                                        <p:tav tm="100000">
                                          <p:val>
                                            <p:strVal val="ppt_y-.03"/>
                                          </p:val>
                                        </p:tav>
                                      </p:tavLst>
                                    </p:anim>
                                    <p:anim calcmode="lin" valueType="num">
                                      <p:cBhvr>
                                        <p:cTn id="28" dur="900" accel="100000">
                                          <p:stCondLst>
                                            <p:cond delay="100"/>
                                          </p:stCondLst>
                                        </p:cTn>
                                        <p:tgtEl>
                                          <p:spTgt spid="6"/>
                                        </p:tgtEl>
                                        <p:attrNameLst>
                                          <p:attrName>ppt_y</p:attrName>
                                        </p:attrNameLst>
                                      </p:cBhvr>
                                      <p:tavLst>
                                        <p:tav tm="0">
                                          <p:val>
                                            <p:strVal val="ppt_y"/>
                                          </p:val>
                                        </p:tav>
                                        <p:tav tm="100000">
                                          <p:val>
                                            <p:strVal val="ppt_y+1"/>
                                          </p:val>
                                        </p:tav>
                                      </p:tavLst>
                                    </p:anim>
                                    <p:set>
                                      <p:cBhvr>
                                        <p:cTn id="29" dur="1" fill="hold">
                                          <p:stCondLst>
                                            <p:cond delay="999"/>
                                          </p:stCondLst>
                                        </p:cTn>
                                        <p:tgtEl>
                                          <p:spTgt spid="6"/>
                                        </p:tgtEl>
                                        <p:attrNameLst>
                                          <p:attrName>style.visibility</p:attrName>
                                        </p:attrNameLst>
                                      </p:cBhvr>
                                      <p:to>
                                        <p:strVal val="hidden"/>
                                      </p:to>
                                    </p:set>
                                  </p:childTnLst>
                                </p:cTn>
                              </p:par>
                              <p:par>
                                <p:cTn id="30" presetID="37" presetClass="exit" presetSubtype="0" fill="hold" grpId="1" nodeType="withEffect">
                                  <p:stCondLst>
                                    <p:cond delay="0"/>
                                  </p:stCondLst>
                                  <p:childTnLst>
                                    <p:animEffect transition="out" filter="fade">
                                      <p:cBhvr>
                                        <p:cTn id="31" dur="1000"/>
                                        <p:tgtEl>
                                          <p:spTgt spid="7"/>
                                        </p:tgtEl>
                                      </p:cBhvr>
                                    </p:animEffect>
                                    <p:anim calcmode="lin" valueType="num">
                                      <p:cBhvr>
                                        <p:cTn id="32" dur="1000"/>
                                        <p:tgtEl>
                                          <p:spTgt spid="7"/>
                                        </p:tgtEl>
                                        <p:attrNameLst>
                                          <p:attrName>ppt_x</p:attrName>
                                        </p:attrNameLst>
                                      </p:cBhvr>
                                      <p:tavLst>
                                        <p:tav tm="0">
                                          <p:val>
                                            <p:strVal val="ppt_x"/>
                                          </p:val>
                                        </p:tav>
                                        <p:tav tm="100000">
                                          <p:val>
                                            <p:strVal val="ppt_x"/>
                                          </p:val>
                                        </p:tav>
                                      </p:tavLst>
                                    </p:anim>
                                    <p:anim calcmode="lin" valueType="num">
                                      <p:cBhvr>
                                        <p:cTn id="33" dur="100" decel="100000"/>
                                        <p:tgtEl>
                                          <p:spTgt spid="7"/>
                                        </p:tgtEl>
                                        <p:attrNameLst>
                                          <p:attrName>ppt_y</p:attrName>
                                        </p:attrNameLst>
                                      </p:cBhvr>
                                      <p:tavLst>
                                        <p:tav tm="0">
                                          <p:val>
                                            <p:strVal val="ppt_y"/>
                                          </p:val>
                                        </p:tav>
                                        <p:tav tm="100000">
                                          <p:val>
                                            <p:strVal val="ppt_y-.03"/>
                                          </p:val>
                                        </p:tav>
                                      </p:tavLst>
                                    </p:anim>
                                    <p:anim calcmode="lin" valueType="num">
                                      <p:cBhvr>
                                        <p:cTn id="34" dur="900" accel="100000">
                                          <p:stCondLst>
                                            <p:cond delay="100"/>
                                          </p:stCondLst>
                                        </p:cTn>
                                        <p:tgtEl>
                                          <p:spTgt spid="7"/>
                                        </p:tgtEl>
                                        <p:attrNameLst>
                                          <p:attrName>ppt_y</p:attrName>
                                        </p:attrNameLst>
                                      </p:cBhvr>
                                      <p:tavLst>
                                        <p:tav tm="0">
                                          <p:val>
                                            <p:strVal val="ppt_y"/>
                                          </p:val>
                                        </p:tav>
                                        <p:tav tm="100000">
                                          <p:val>
                                            <p:strVal val="ppt_y+1"/>
                                          </p:val>
                                        </p:tav>
                                      </p:tavLst>
                                    </p:anim>
                                    <p:set>
                                      <p:cBhvr>
                                        <p:cTn id="35" dur="1" fill="hold">
                                          <p:stCondLst>
                                            <p:cond delay="999"/>
                                          </p:stCondLst>
                                        </p:cTn>
                                        <p:tgtEl>
                                          <p:spTgt spid="7"/>
                                        </p:tgtEl>
                                        <p:attrNameLst>
                                          <p:attrName>style.visibility</p:attrName>
                                        </p:attrNameLst>
                                      </p:cBhvr>
                                      <p:to>
                                        <p:strVal val="hidden"/>
                                      </p:to>
                                    </p:set>
                                  </p:childTnLst>
                                </p:cTn>
                              </p:par>
                            </p:childTnLst>
                          </p:cTn>
                        </p:par>
                        <p:par>
                          <p:cTn id="36" fill="hold">
                            <p:stCondLst>
                              <p:cond delay="1000"/>
                            </p:stCondLst>
                            <p:childTnLst>
                              <p:par>
                                <p:cTn id="37" presetID="37" presetClass="entr" presetSubtype="0" fill="hold" grpId="0" nodeType="after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1000"/>
                                        <p:tgtEl>
                                          <p:spTgt spid="5"/>
                                        </p:tgtEl>
                                      </p:cBhvr>
                                    </p:animEffect>
                                    <p:anim calcmode="lin" valueType="num">
                                      <p:cBhvr>
                                        <p:cTn id="40" dur="1000" fill="hold"/>
                                        <p:tgtEl>
                                          <p:spTgt spid="5"/>
                                        </p:tgtEl>
                                        <p:attrNameLst>
                                          <p:attrName>ppt_x</p:attrName>
                                        </p:attrNameLst>
                                      </p:cBhvr>
                                      <p:tavLst>
                                        <p:tav tm="0">
                                          <p:val>
                                            <p:strVal val="#ppt_x"/>
                                          </p:val>
                                        </p:tav>
                                        <p:tav tm="100000">
                                          <p:val>
                                            <p:strVal val="#ppt_x"/>
                                          </p:val>
                                        </p:tav>
                                      </p:tavLst>
                                    </p:anim>
                                    <p:anim calcmode="lin" valueType="num">
                                      <p:cBhvr>
                                        <p:cTn id="41" dur="900" decel="100000" fill="hold"/>
                                        <p:tgtEl>
                                          <p:spTgt spid="5"/>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43" fill="hold">
                            <p:stCondLst>
                              <p:cond delay="2000"/>
                            </p:stCondLst>
                            <p:childTnLst>
                              <p:par>
                                <p:cTn id="44" presetID="42" presetClass="entr" presetSubtype="0" fill="hold" nodeType="after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fade">
                                      <p:cBhvr>
                                        <p:cTn id="46" dur="1000"/>
                                        <p:tgtEl>
                                          <p:spTgt spid="8"/>
                                        </p:tgtEl>
                                      </p:cBhvr>
                                    </p:animEffect>
                                    <p:anim calcmode="lin" valueType="num">
                                      <p:cBhvr>
                                        <p:cTn id="47" dur="1000" fill="hold"/>
                                        <p:tgtEl>
                                          <p:spTgt spid="8"/>
                                        </p:tgtEl>
                                        <p:attrNameLst>
                                          <p:attrName>ppt_x</p:attrName>
                                        </p:attrNameLst>
                                      </p:cBhvr>
                                      <p:tavLst>
                                        <p:tav tm="0">
                                          <p:val>
                                            <p:strVal val="#ppt_x"/>
                                          </p:val>
                                        </p:tav>
                                        <p:tav tm="100000">
                                          <p:val>
                                            <p:strVal val="#ppt_x"/>
                                          </p:val>
                                        </p:tav>
                                      </p:tavLst>
                                    </p:anim>
                                    <p:anim calcmode="lin" valueType="num">
                                      <p:cBhvr>
                                        <p:cTn id="48" dur="1000" fill="hold"/>
                                        <p:tgtEl>
                                          <p:spTgt spid="8"/>
                                        </p:tgtEl>
                                        <p:attrNameLst>
                                          <p:attrName>ppt_y</p:attrName>
                                        </p:attrNameLst>
                                      </p:cBhvr>
                                      <p:tavLst>
                                        <p:tav tm="0">
                                          <p:val>
                                            <p:strVal val="#ppt_y+.1"/>
                                          </p:val>
                                        </p:tav>
                                        <p:tav tm="100000">
                                          <p:val>
                                            <p:strVal val="#ppt_y"/>
                                          </p:val>
                                        </p:tav>
                                      </p:tavLst>
                                    </p:anim>
                                  </p:childTnLst>
                                </p:cTn>
                              </p:par>
                            </p:childTnLst>
                          </p:cTn>
                        </p:par>
                        <p:par>
                          <p:cTn id="49" fill="hold">
                            <p:stCondLst>
                              <p:cond delay="3000"/>
                            </p:stCondLst>
                            <p:childTnLst>
                              <p:par>
                                <p:cTn id="50" presetID="53" presetClass="entr" presetSubtype="0"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cBhvr>
                                        <p:cTn id="52" dur="1000" fill="hold"/>
                                        <p:tgtEl>
                                          <p:spTgt spid="9"/>
                                        </p:tgtEl>
                                        <p:attrNameLst>
                                          <p:attrName>ppt_w</p:attrName>
                                        </p:attrNameLst>
                                      </p:cBhvr>
                                      <p:tavLst>
                                        <p:tav tm="0">
                                          <p:val>
                                            <p:fltVal val="0"/>
                                          </p:val>
                                        </p:tav>
                                        <p:tav tm="100000">
                                          <p:val>
                                            <p:strVal val="#ppt_w"/>
                                          </p:val>
                                        </p:tav>
                                      </p:tavLst>
                                    </p:anim>
                                    <p:anim calcmode="lin" valueType="num">
                                      <p:cBhvr>
                                        <p:cTn id="53" dur="1000" fill="hold"/>
                                        <p:tgtEl>
                                          <p:spTgt spid="9"/>
                                        </p:tgtEl>
                                        <p:attrNameLst>
                                          <p:attrName>ppt_h</p:attrName>
                                        </p:attrNameLst>
                                      </p:cBhvr>
                                      <p:tavLst>
                                        <p:tav tm="0">
                                          <p:val>
                                            <p:fltVal val="0"/>
                                          </p:val>
                                        </p:tav>
                                        <p:tav tm="100000">
                                          <p:val>
                                            <p:strVal val="#ppt_h"/>
                                          </p:val>
                                        </p:tav>
                                      </p:tavLst>
                                    </p:anim>
                                    <p:animEffect transition="in" filter="fade">
                                      <p:cBhvr>
                                        <p:cTn id="54"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7" grpId="1" animBg="1"/>
      <p:bldP spid="9" grpId="0" animBg="1"/>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3714750" y="180975"/>
            <a:ext cx="5038725" cy="503238"/>
          </a:xfrm>
          <a:prstGeom prst="rect">
            <a:avLst/>
          </a:prstGeom>
          <a:noFill/>
          <a:ln w="9525">
            <a:noFill/>
            <a:miter lim="800000"/>
            <a:headEnd/>
            <a:tailEnd/>
          </a:ln>
        </p:spPr>
        <p:txBody>
          <a:bodyPr anchor="ctr"/>
          <a:lstStyle/>
          <a:p>
            <a:pPr algn="r">
              <a:lnSpc>
                <a:spcPct val="80000"/>
              </a:lnSpc>
              <a:spcBef>
                <a:spcPct val="50000"/>
              </a:spcBef>
              <a:defRPr/>
            </a:pPr>
            <a:r>
              <a:rPr lang="ru-RU" sz="2000" b="1" dirty="0">
                <a:solidFill>
                  <a:srgbClr val="CC0000"/>
                </a:solidFill>
                <a:latin typeface="+mj-lt"/>
                <a:cs typeface="+mn-cs"/>
              </a:rPr>
              <a:t>Управление запасами</a:t>
            </a:r>
            <a:endParaRPr lang="ru-RU" sz="2000" b="1" dirty="0">
              <a:solidFill>
                <a:srgbClr val="CC0000"/>
              </a:solidFill>
              <a:latin typeface="+mj-lt"/>
              <a:cs typeface="+mn-cs"/>
            </a:endParaRPr>
          </a:p>
        </p:txBody>
      </p:sp>
      <p:sp>
        <p:nvSpPr>
          <p:cNvPr id="5" name="TextBox 4"/>
          <p:cNvSpPr txBox="1"/>
          <p:nvPr/>
        </p:nvSpPr>
        <p:spPr>
          <a:xfrm>
            <a:off x="323850" y="1162050"/>
            <a:ext cx="5772150" cy="584200"/>
          </a:xfrm>
          <a:prstGeom prst="rect">
            <a:avLst/>
          </a:prstGeom>
          <a:noFill/>
        </p:spPr>
        <p:txBody>
          <a:bodyPr>
            <a:spAutoFit/>
          </a:bodyPr>
          <a:lstStyle/>
          <a:p>
            <a:pPr eaLnBrk="0" hangingPunct="0">
              <a:spcBef>
                <a:spcPts val="0"/>
              </a:spcBef>
              <a:defRPr/>
            </a:pPr>
            <a:r>
              <a:rPr lang="ru-RU" dirty="0">
                <a:solidFill>
                  <a:srgbClr val="C00000"/>
                </a:solidFill>
                <a:latin typeface="+mj-lt"/>
                <a:cs typeface="+mn-cs"/>
              </a:rPr>
              <a:t>Возможность организации складского учета.</a:t>
            </a:r>
          </a:p>
          <a:p>
            <a:pPr eaLnBrk="0" hangingPunct="0">
              <a:spcBef>
                <a:spcPts val="0"/>
              </a:spcBef>
              <a:defRPr/>
            </a:pPr>
            <a:r>
              <a:rPr lang="ru-RU" dirty="0">
                <a:solidFill>
                  <a:srgbClr val="C00000"/>
                </a:solidFill>
                <a:latin typeface="+mj-lt"/>
                <a:cs typeface="+mn-cs"/>
              </a:rPr>
              <a:t>Возможность проведения инвентаризации материалов.</a:t>
            </a:r>
          </a:p>
        </p:txBody>
      </p:sp>
      <p:pic>
        <p:nvPicPr>
          <p:cNvPr id="6" name="Рисунок 5"/>
          <p:cNvPicPr/>
          <p:nvPr/>
        </p:nvPicPr>
        <p:blipFill>
          <a:blip r:embed="rId3"/>
          <a:srcRect l="13365" t="26193" r="955" b="1255"/>
          <a:stretch>
            <a:fillRect/>
          </a:stretch>
        </p:blipFill>
        <p:spPr bwMode="auto">
          <a:xfrm>
            <a:off x="1019175" y="1838325"/>
            <a:ext cx="6838950" cy="2981325"/>
          </a:xfrm>
          <a:prstGeom prst="rect">
            <a:avLst/>
          </a:prstGeom>
          <a:ln w="19050" cap="sq">
            <a:solidFill>
              <a:srgbClr val="C00000"/>
            </a:solidFill>
            <a:prstDash val="solid"/>
            <a:miter lim="800000"/>
          </a:ln>
          <a:effectLst>
            <a:outerShdw blurRad="50800" dist="38100" dir="2700000" algn="tl" rotWithShape="0">
              <a:srgbClr val="000000">
                <a:alpha val="43000"/>
              </a:srgbClr>
            </a:outerShdw>
          </a:effectLst>
        </p:spPr>
      </p:pic>
      <p:sp>
        <p:nvSpPr>
          <p:cNvPr id="7" name="AutoShape 22"/>
          <p:cNvSpPr>
            <a:spLocks/>
          </p:cNvSpPr>
          <p:nvPr/>
        </p:nvSpPr>
        <p:spPr bwMode="auto">
          <a:xfrm>
            <a:off x="6373813" y="1428750"/>
            <a:ext cx="1960562" cy="314325"/>
          </a:xfrm>
          <a:prstGeom prst="accentBorderCallout2">
            <a:avLst>
              <a:gd name="adj1" fmla="val 26181"/>
              <a:gd name="adj2" fmla="val -2319"/>
              <a:gd name="adj3" fmla="val 26181"/>
              <a:gd name="adj4" fmla="val -5847"/>
              <a:gd name="adj5" fmla="val 124530"/>
              <a:gd name="adj6" fmla="val -26965"/>
            </a:avLst>
          </a:prstGeom>
          <a:solidFill>
            <a:schemeClr val="bg1"/>
          </a:solidFill>
          <a:ln w="19050" algn="ctr">
            <a:solidFill>
              <a:schemeClr val="bg2"/>
            </a:solidFill>
            <a:miter lim="800000"/>
            <a:headEnd/>
            <a:tailEnd/>
          </a:ln>
        </p:spPr>
        <p:txBody>
          <a:bodyPr lIns="0" tIns="0" rIns="0" bIns="0" anchor="ctr" anchorCtr="1"/>
          <a:lstStyle/>
          <a:p>
            <a:pPr eaLnBrk="0" hangingPunct="0">
              <a:spcBef>
                <a:spcPct val="50000"/>
              </a:spcBef>
              <a:defRPr/>
            </a:pPr>
            <a:r>
              <a:rPr lang="ru-RU" sz="800" i="1" dirty="0">
                <a:solidFill>
                  <a:srgbClr val="4D4D4D"/>
                </a:solidFill>
                <a:latin typeface="+mj-lt"/>
                <a:cs typeface="+mn-cs"/>
              </a:rPr>
              <a:t>Окно документа:</a:t>
            </a:r>
            <a:r>
              <a:rPr lang="en-US" sz="1000" dirty="0">
                <a:solidFill>
                  <a:srgbClr val="4D4D4D"/>
                </a:solidFill>
                <a:latin typeface="+mj-lt"/>
                <a:cs typeface="+mn-cs"/>
              </a:rPr>
              <a:t/>
            </a:r>
            <a:br>
              <a:rPr lang="en-US" sz="1000" dirty="0">
                <a:solidFill>
                  <a:srgbClr val="4D4D4D"/>
                </a:solidFill>
                <a:latin typeface="+mj-lt"/>
                <a:cs typeface="+mn-cs"/>
              </a:rPr>
            </a:br>
            <a:r>
              <a:rPr lang="ru-RU" sz="1000" dirty="0">
                <a:solidFill>
                  <a:srgbClr val="4D4D4D"/>
                </a:solidFill>
                <a:latin typeface="+mj-lt"/>
                <a:cs typeface="+mn-cs"/>
              </a:rPr>
              <a:t>«Инвентаризация материалов»</a:t>
            </a:r>
            <a:endParaRPr lang="ru-RU" sz="1200" dirty="0">
              <a:solidFill>
                <a:srgbClr val="4D4D4D"/>
              </a:solidFill>
              <a:latin typeface="+mj-lt"/>
              <a:cs typeface="+mn-cs"/>
            </a:endParaRPr>
          </a:p>
        </p:txBody>
      </p:sp>
      <p:pic>
        <p:nvPicPr>
          <p:cNvPr id="8" name="Рисунок 7"/>
          <p:cNvPicPr/>
          <p:nvPr/>
        </p:nvPicPr>
        <p:blipFill>
          <a:blip r:embed="rId4"/>
          <a:srcRect l="8063" t="5665" r="717" b="1419"/>
          <a:stretch>
            <a:fillRect/>
          </a:stretch>
        </p:blipFill>
        <p:spPr bwMode="auto">
          <a:xfrm>
            <a:off x="447675" y="2247900"/>
            <a:ext cx="8258175" cy="4114800"/>
          </a:xfrm>
          <a:prstGeom prst="rect">
            <a:avLst/>
          </a:prstGeom>
          <a:ln w="19050" cap="sq">
            <a:solidFill>
              <a:srgbClr val="C00000"/>
            </a:solidFill>
            <a:prstDash val="solid"/>
            <a:miter lim="800000"/>
          </a:ln>
          <a:effectLst>
            <a:outerShdw blurRad="50800" dist="38100" dir="2700000" algn="tl" rotWithShape="0">
              <a:srgbClr val="000000">
                <a:alpha val="43000"/>
              </a:srgbClr>
            </a:outerShdw>
          </a:effectLst>
        </p:spPr>
      </p:pic>
      <p:sp>
        <p:nvSpPr>
          <p:cNvPr id="9" name="AutoShape 22"/>
          <p:cNvSpPr>
            <a:spLocks/>
          </p:cNvSpPr>
          <p:nvPr/>
        </p:nvSpPr>
        <p:spPr bwMode="auto">
          <a:xfrm>
            <a:off x="6916738" y="1828800"/>
            <a:ext cx="1779587" cy="333375"/>
          </a:xfrm>
          <a:prstGeom prst="accentBorderCallout2">
            <a:avLst>
              <a:gd name="adj1" fmla="val 26181"/>
              <a:gd name="adj2" fmla="val -2319"/>
              <a:gd name="adj3" fmla="val 26181"/>
              <a:gd name="adj4" fmla="val -5847"/>
              <a:gd name="adj5" fmla="val 124530"/>
              <a:gd name="adj6" fmla="val -26965"/>
            </a:avLst>
          </a:prstGeom>
          <a:solidFill>
            <a:schemeClr val="bg1"/>
          </a:solidFill>
          <a:ln w="19050" algn="ctr">
            <a:solidFill>
              <a:schemeClr val="bg2"/>
            </a:solidFill>
            <a:miter lim="800000"/>
            <a:headEnd/>
            <a:tailEnd/>
          </a:ln>
        </p:spPr>
        <p:txBody>
          <a:bodyPr lIns="0" tIns="0" rIns="0" bIns="0" anchor="ctr" anchorCtr="1"/>
          <a:lstStyle/>
          <a:p>
            <a:pPr eaLnBrk="0" hangingPunct="0">
              <a:spcBef>
                <a:spcPct val="50000"/>
              </a:spcBef>
              <a:defRPr/>
            </a:pPr>
            <a:r>
              <a:rPr lang="ru-RU" sz="800" i="1" dirty="0">
                <a:solidFill>
                  <a:srgbClr val="4D4D4D"/>
                </a:solidFill>
                <a:latin typeface="+mj-lt"/>
                <a:cs typeface="+mn-cs"/>
              </a:rPr>
              <a:t>Окно документа:</a:t>
            </a:r>
            <a:r>
              <a:rPr lang="en-US" sz="1000" dirty="0">
                <a:solidFill>
                  <a:srgbClr val="4D4D4D"/>
                </a:solidFill>
                <a:latin typeface="+mj-lt"/>
                <a:cs typeface="+mn-cs"/>
              </a:rPr>
              <a:t/>
            </a:r>
            <a:br>
              <a:rPr lang="en-US" sz="1000" dirty="0">
                <a:solidFill>
                  <a:srgbClr val="4D4D4D"/>
                </a:solidFill>
                <a:latin typeface="+mj-lt"/>
                <a:cs typeface="+mn-cs"/>
              </a:rPr>
            </a:br>
            <a:r>
              <a:rPr lang="ru-RU" sz="1000" dirty="0">
                <a:solidFill>
                  <a:srgbClr val="4D4D4D"/>
                </a:solidFill>
                <a:latin typeface="+mj-lt"/>
                <a:cs typeface="+mn-cs"/>
              </a:rPr>
              <a:t>«Поступление материалов»</a:t>
            </a:r>
            <a:endParaRPr lang="ru-RU" sz="1000" dirty="0">
              <a:solidFill>
                <a:srgbClr val="4D4D4D"/>
              </a:solidFill>
              <a:latin typeface="+mj-lt"/>
              <a:cs typeface="+mn-cs"/>
            </a:endParaRPr>
          </a:p>
        </p:txBody>
      </p:sp>
      <p:pic>
        <p:nvPicPr>
          <p:cNvPr id="10" name="Рисунок 9"/>
          <p:cNvPicPr/>
          <p:nvPr/>
        </p:nvPicPr>
        <p:blipFill>
          <a:blip r:embed="rId5">
            <a:grayscl/>
          </a:blip>
          <a:srcRect/>
          <a:stretch>
            <a:fillRect/>
          </a:stretch>
        </p:blipFill>
        <p:spPr bwMode="auto">
          <a:xfrm>
            <a:off x="1039813" y="2070100"/>
            <a:ext cx="7285037" cy="4349750"/>
          </a:xfrm>
          <a:prstGeom prst="rect">
            <a:avLst/>
          </a:prstGeom>
          <a:ln w="19050" cap="sq">
            <a:solidFill>
              <a:srgbClr val="C00000"/>
            </a:solidFill>
            <a:prstDash val="solid"/>
            <a:miter lim="800000"/>
          </a:ln>
          <a:effectLst>
            <a:outerShdw blurRad="50800" dist="38100" dir="2700000" algn="tl" rotWithShape="0">
              <a:srgbClr val="000000">
                <a:alpha val="43000"/>
              </a:srgbClr>
            </a:outerShdw>
          </a:effectLst>
        </p:spPr>
      </p:pic>
      <p:sp>
        <p:nvSpPr>
          <p:cNvPr id="11" name="AutoShape 22"/>
          <p:cNvSpPr>
            <a:spLocks/>
          </p:cNvSpPr>
          <p:nvPr/>
        </p:nvSpPr>
        <p:spPr bwMode="auto">
          <a:xfrm>
            <a:off x="6573838" y="1685925"/>
            <a:ext cx="1779587" cy="285750"/>
          </a:xfrm>
          <a:prstGeom prst="accentBorderCallout2">
            <a:avLst>
              <a:gd name="adj1" fmla="val 26181"/>
              <a:gd name="adj2" fmla="val -2319"/>
              <a:gd name="adj3" fmla="val 26181"/>
              <a:gd name="adj4" fmla="val -5847"/>
              <a:gd name="adj5" fmla="val 124530"/>
              <a:gd name="adj6" fmla="val -26965"/>
            </a:avLst>
          </a:prstGeom>
          <a:solidFill>
            <a:schemeClr val="bg1"/>
          </a:solidFill>
          <a:ln w="19050" algn="ctr">
            <a:solidFill>
              <a:schemeClr val="bg2"/>
            </a:solidFill>
            <a:miter lim="800000"/>
            <a:headEnd/>
            <a:tailEnd/>
          </a:ln>
        </p:spPr>
        <p:txBody>
          <a:bodyPr lIns="0" tIns="0" rIns="0" bIns="0" anchor="ctr" anchorCtr="1"/>
          <a:lstStyle/>
          <a:p>
            <a:pPr eaLnBrk="0" hangingPunct="0">
              <a:spcBef>
                <a:spcPct val="50000"/>
              </a:spcBef>
              <a:defRPr/>
            </a:pPr>
            <a:r>
              <a:rPr lang="ru-RU" sz="800" i="1" dirty="0">
                <a:solidFill>
                  <a:srgbClr val="4D4D4D"/>
                </a:solidFill>
                <a:latin typeface="+mj-lt"/>
                <a:cs typeface="+mn-cs"/>
              </a:rPr>
              <a:t>Форма печати:</a:t>
            </a:r>
            <a:r>
              <a:rPr lang="en-US" sz="1000" dirty="0">
                <a:solidFill>
                  <a:srgbClr val="4D4D4D"/>
                </a:solidFill>
                <a:latin typeface="+mj-lt"/>
                <a:cs typeface="+mn-cs"/>
              </a:rPr>
              <a:t/>
            </a:r>
            <a:br>
              <a:rPr lang="en-US" sz="1000" dirty="0">
                <a:solidFill>
                  <a:srgbClr val="4D4D4D"/>
                </a:solidFill>
                <a:latin typeface="+mj-lt"/>
                <a:cs typeface="+mn-cs"/>
              </a:rPr>
            </a:br>
            <a:r>
              <a:rPr lang="ru-RU" sz="1000" dirty="0">
                <a:solidFill>
                  <a:srgbClr val="4D4D4D"/>
                </a:solidFill>
                <a:latin typeface="+mj-lt"/>
                <a:cs typeface="+mn-cs"/>
              </a:rPr>
              <a:t>«Поступление материалов»</a:t>
            </a:r>
            <a:endParaRPr lang="ru-RU" sz="1000" dirty="0">
              <a:solidFill>
                <a:srgbClr val="4D4D4D"/>
              </a:solidFill>
              <a:latin typeface="+mj-lt"/>
              <a:cs typeface="+mn-cs"/>
            </a:endParaRPr>
          </a:p>
        </p:txBody>
      </p:sp>
      <p:pic>
        <p:nvPicPr>
          <p:cNvPr id="12" name="Рисунок 11"/>
          <p:cNvPicPr/>
          <p:nvPr/>
        </p:nvPicPr>
        <p:blipFill>
          <a:blip r:embed="rId6">
            <a:grayscl/>
          </a:blip>
          <a:srcRect/>
          <a:stretch>
            <a:fillRect/>
          </a:stretch>
        </p:blipFill>
        <p:spPr bwMode="auto">
          <a:xfrm>
            <a:off x="1095375" y="2781300"/>
            <a:ext cx="6896100" cy="3028950"/>
          </a:xfrm>
          <a:prstGeom prst="rect">
            <a:avLst/>
          </a:prstGeom>
          <a:ln w="19050" cap="sq">
            <a:solidFill>
              <a:srgbClr val="C00000"/>
            </a:solidFill>
            <a:prstDash val="solid"/>
            <a:miter lim="800000"/>
          </a:ln>
          <a:effectLst>
            <a:outerShdw blurRad="50800" dist="38100" dir="2700000" algn="tl" rotWithShape="0">
              <a:srgbClr val="000000">
                <a:alpha val="43000"/>
              </a:srgbClr>
            </a:outerShdw>
          </a:effectLst>
        </p:spPr>
      </p:pic>
      <p:sp>
        <p:nvSpPr>
          <p:cNvPr id="13" name="AutoShape 22"/>
          <p:cNvSpPr>
            <a:spLocks/>
          </p:cNvSpPr>
          <p:nvPr/>
        </p:nvSpPr>
        <p:spPr bwMode="auto">
          <a:xfrm>
            <a:off x="5916613" y="2343150"/>
            <a:ext cx="2093912" cy="342900"/>
          </a:xfrm>
          <a:prstGeom prst="accentBorderCallout2">
            <a:avLst>
              <a:gd name="adj1" fmla="val 26181"/>
              <a:gd name="adj2" fmla="val -2319"/>
              <a:gd name="adj3" fmla="val 26181"/>
              <a:gd name="adj4" fmla="val -5847"/>
              <a:gd name="adj5" fmla="val 124530"/>
              <a:gd name="adj6" fmla="val -26965"/>
            </a:avLst>
          </a:prstGeom>
          <a:solidFill>
            <a:schemeClr val="bg1"/>
          </a:solidFill>
          <a:ln w="19050" algn="ctr">
            <a:solidFill>
              <a:schemeClr val="bg2"/>
            </a:solidFill>
            <a:miter lim="800000"/>
            <a:headEnd/>
            <a:tailEnd/>
          </a:ln>
        </p:spPr>
        <p:txBody>
          <a:bodyPr lIns="0" tIns="0" rIns="0" bIns="0" anchor="ctr" anchorCtr="1"/>
          <a:lstStyle/>
          <a:p>
            <a:pPr eaLnBrk="0" hangingPunct="0">
              <a:spcBef>
                <a:spcPct val="50000"/>
              </a:spcBef>
              <a:defRPr/>
            </a:pPr>
            <a:r>
              <a:rPr lang="ru-RU" sz="800" i="1" dirty="0">
                <a:solidFill>
                  <a:srgbClr val="4D4D4D"/>
                </a:solidFill>
                <a:latin typeface="+mj-lt"/>
                <a:cs typeface="+mn-cs"/>
              </a:rPr>
              <a:t>Форма печати:</a:t>
            </a:r>
            <a:r>
              <a:rPr lang="en-US" sz="1000" dirty="0">
                <a:solidFill>
                  <a:srgbClr val="4D4D4D"/>
                </a:solidFill>
                <a:latin typeface="+mj-lt"/>
                <a:cs typeface="+mn-cs"/>
              </a:rPr>
              <a:t/>
            </a:r>
            <a:br>
              <a:rPr lang="en-US" sz="1000" dirty="0">
                <a:solidFill>
                  <a:srgbClr val="4D4D4D"/>
                </a:solidFill>
                <a:latin typeface="+mj-lt"/>
                <a:cs typeface="+mn-cs"/>
              </a:rPr>
            </a:br>
            <a:r>
              <a:rPr lang="ru-RU" sz="1000" dirty="0">
                <a:solidFill>
                  <a:srgbClr val="4D4D4D"/>
                </a:solidFill>
                <a:latin typeface="+mj-lt"/>
                <a:cs typeface="+mn-cs"/>
              </a:rPr>
              <a:t>«Расходный ордер на материалы»</a:t>
            </a:r>
            <a:endParaRPr lang="ru-RU" sz="1000" dirty="0">
              <a:solidFill>
                <a:srgbClr val="4D4D4D"/>
              </a:solidFill>
              <a:latin typeface="+mj-lt"/>
              <a:cs typeface="+mn-cs"/>
            </a:endParaRPr>
          </a:p>
        </p:txBody>
      </p:sp>
      <p:sp>
        <p:nvSpPr>
          <p:cNvPr id="14" name="Прямоугольник 13"/>
          <p:cNvSpPr/>
          <p:nvPr/>
        </p:nvSpPr>
        <p:spPr>
          <a:xfrm>
            <a:off x="314325" y="1168400"/>
            <a:ext cx="5648325" cy="635000"/>
          </a:xfrm>
          <a:prstGeom prst="rect">
            <a:avLst/>
          </a:prstGeom>
        </p:spPr>
        <p:txBody>
          <a:bodyPr>
            <a:spAutoFit/>
          </a:bodyPr>
          <a:lstStyle/>
          <a:p>
            <a:pPr eaLnBrk="0" hangingPunct="0">
              <a:lnSpc>
                <a:spcPct val="110000"/>
              </a:lnSpc>
              <a:spcBef>
                <a:spcPct val="50000"/>
              </a:spcBef>
              <a:defRPr/>
            </a:pPr>
            <a:r>
              <a:rPr lang="ru-RU" dirty="0">
                <a:solidFill>
                  <a:srgbClr val="C00000"/>
                </a:solidFill>
                <a:latin typeface="+mj-lt"/>
                <a:cs typeface="+mn-cs"/>
              </a:rPr>
              <a:t>Оформление приходных документов в местах хранения и расходных ордеров на материалы. </a:t>
            </a:r>
            <a:endParaRPr lang="ru-RU" dirty="0">
              <a:latin typeface="+mj-lt"/>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900" decel="100000" fill="hold"/>
                                        <p:tgtEl>
                                          <p:spTgt spid="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7" presetClass="entr" presetSubtype="0"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900" decel="100000" fill="hold"/>
                                        <p:tgtEl>
                                          <p:spTgt spid="6"/>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par>
                          <p:cTn id="18" fill="hold">
                            <p:stCondLst>
                              <p:cond delay="2000"/>
                            </p:stCondLst>
                            <p:childTnLst>
                              <p:par>
                                <p:cTn id="19" presetID="53" presetClass="entr" presetSubtype="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1000" fill="hold"/>
                                        <p:tgtEl>
                                          <p:spTgt spid="7"/>
                                        </p:tgtEl>
                                        <p:attrNameLst>
                                          <p:attrName>ppt_w</p:attrName>
                                        </p:attrNameLst>
                                      </p:cBhvr>
                                      <p:tavLst>
                                        <p:tav tm="0">
                                          <p:val>
                                            <p:fltVal val="0"/>
                                          </p:val>
                                        </p:tav>
                                        <p:tav tm="100000">
                                          <p:val>
                                            <p:strVal val="#ppt_w"/>
                                          </p:val>
                                        </p:tav>
                                      </p:tavLst>
                                    </p:anim>
                                    <p:anim calcmode="lin" valueType="num">
                                      <p:cBhvr>
                                        <p:cTn id="22" dur="1000" fill="hold"/>
                                        <p:tgtEl>
                                          <p:spTgt spid="7"/>
                                        </p:tgtEl>
                                        <p:attrNameLst>
                                          <p:attrName>ppt_h</p:attrName>
                                        </p:attrNameLst>
                                      </p:cBhvr>
                                      <p:tavLst>
                                        <p:tav tm="0">
                                          <p:val>
                                            <p:fltVal val="0"/>
                                          </p:val>
                                        </p:tav>
                                        <p:tav tm="100000">
                                          <p:val>
                                            <p:strVal val="#ppt_h"/>
                                          </p:val>
                                        </p:tav>
                                      </p:tavLst>
                                    </p:anim>
                                    <p:animEffect transition="in" filter="fade">
                                      <p:cBhvr>
                                        <p:cTn id="23" dur="10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37" presetClass="exit" presetSubtype="0" fill="hold" grpId="1" nodeType="clickEffect">
                                  <p:stCondLst>
                                    <p:cond delay="0"/>
                                  </p:stCondLst>
                                  <p:childTnLst>
                                    <p:animEffect transition="out" filter="fade">
                                      <p:cBhvr>
                                        <p:cTn id="27" dur="1000"/>
                                        <p:tgtEl>
                                          <p:spTgt spid="7"/>
                                        </p:tgtEl>
                                      </p:cBhvr>
                                    </p:animEffect>
                                    <p:anim calcmode="lin" valueType="num">
                                      <p:cBhvr>
                                        <p:cTn id="28" dur="1000"/>
                                        <p:tgtEl>
                                          <p:spTgt spid="7"/>
                                        </p:tgtEl>
                                        <p:attrNameLst>
                                          <p:attrName>ppt_x</p:attrName>
                                        </p:attrNameLst>
                                      </p:cBhvr>
                                      <p:tavLst>
                                        <p:tav tm="0">
                                          <p:val>
                                            <p:strVal val="ppt_x"/>
                                          </p:val>
                                        </p:tav>
                                        <p:tav tm="100000">
                                          <p:val>
                                            <p:strVal val="ppt_x"/>
                                          </p:val>
                                        </p:tav>
                                      </p:tavLst>
                                    </p:anim>
                                    <p:anim calcmode="lin" valueType="num">
                                      <p:cBhvr>
                                        <p:cTn id="29" dur="100" decel="100000"/>
                                        <p:tgtEl>
                                          <p:spTgt spid="7"/>
                                        </p:tgtEl>
                                        <p:attrNameLst>
                                          <p:attrName>ppt_y</p:attrName>
                                        </p:attrNameLst>
                                      </p:cBhvr>
                                      <p:tavLst>
                                        <p:tav tm="0">
                                          <p:val>
                                            <p:strVal val="ppt_y"/>
                                          </p:val>
                                        </p:tav>
                                        <p:tav tm="100000">
                                          <p:val>
                                            <p:strVal val="ppt_y-.03"/>
                                          </p:val>
                                        </p:tav>
                                      </p:tavLst>
                                    </p:anim>
                                    <p:anim calcmode="lin" valueType="num">
                                      <p:cBhvr>
                                        <p:cTn id="30" dur="900" accel="100000">
                                          <p:stCondLst>
                                            <p:cond delay="100"/>
                                          </p:stCondLst>
                                        </p:cTn>
                                        <p:tgtEl>
                                          <p:spTgt spid="7"/>
                                        </p:tgtEl>
                                        <p:attrNameLst>
                                          <p:attrName>ppt_y</p:attrName>
                                        </p:attrNameLst>
                                      </p:cBhvr>
                                      <p:tavLst>
                                        <p:tav tm="0">
                                          <p:val>
                                            <p:strVal val="ppt_y"/>
                                          </p:val>
                                        </p:tav>
                                        <p:tav tm="100000">
                                          <p:val>
                                            <p:strVal val="ppt_y+1"/>
                                          </p:val>
                                        </p:tav>
                                      </p:tavLst>
                                    </p:anim>
                                    <p:set>
                                      <p:cBhvr>
                                        <p:cTn id="31" dur="1" fill="hold">
                                          <p:stCondLst>
                                            <p:cond delay="999"/>
                                          </p:stCondLst>
                                        </p:cTn>
                                        <p:tgtEl>
                                          <p:spTgt spid="7"/>
                                        </p:tgtEl>
                                        <p:attrNameLst>
                                          <p:attrName>style.visibility</p:attrName>
                                        </p:attrNameLst>
                                      </p:cBhvr>
                                      <p:to>
                                        <p:strVal val="hidden"/>
                                      </p:to>
                                    </p:set>
                                  </p:childTnLst>
                                </p:cTn>
                              </p:par>
                            </p:childTnLst>
                          </p:cTn>
                        </p:par>
                        <p:par>
                          <p:cTn id="32" fill="hold">
                            <p:stCondLst>
                              <p:cond delay="1000"/>
                            </p:stCondLst>
                            <p:childTnLst>
                              <p:par>
                                <p:cTn id="33" presetID="6" presetClass="emph" presetSubtype="0" fill="hold" nodeType="afterEffect">
                                  <p:stCondLst>
                                    <p:cond delay="0"/>
                                  </p:stCondLst>
                                  <p:childTnLst>
                                    <p:animScale>
                                      <p:cBhvr>
                                        <p:cTn id="34" dur="1000" fill="hold"/>
                                        <p:tgtEl>
                                          <p:spTgt spid="6"/>
                                        </p:tgtEl>
                                      </p:cBhvr>
                                      <p:by x="50000" y="50000"/>
                                    </p:animScale>
                                  </p:childTnLst>
                                </p:cTn>
                              </p:par>
                            </p:childTnLst>
                          </p:cTn>
                        </p:par>
                      </p:childTnLst>
                    </p:cTn>
                  </p:par>
                  <p:par>
                    <p:cTn id="35" fill="hold">
                      <p:stCondLst>
                        <p:cond delay="indefinite"/>
                      </p:stCondLst>
                      <p:childTnLst>
                        <p:par>
                          <p:cTn id="36" fill="hold">
                            <p:stCondLst>
                              <p:cond delay="0"/>
                            </p:stCondLst>
                            <p:childTnLst>
                              <p:par>
                                <p:cTn id="37" presetID="64" presetClass="path" presetSubtype="0" accel="50000" decel="50000" fill="hold" nodeType="clickEffect">
                                  <p:stCondLst>
                                    <p:cond delay="0"/>
                                  </p:stCondLst>
                                  <p:childTnLst>
                                    <p:animMotion origin="layout" path="M 3.33333E-6 3.33333E-6 L 0.00104 -0.11945 " pathEditMode="relative" rAng="0" ptsTypes="AA">
                                      <p:cBhvr>
                                        <p:cTn id="38" dur="1000" fill="hold"/>
                                        <p:tgtEl>
                                          <p:spTgt spid="6"/>
                                        </p:tgtEl>
                                        <p:attrNameLst>
                                          <p:attrName>ppt_x</p:attrName>
                                          <p:attrName>ppt_y</p:attrName>
                                        </p:attrNameLst>
                                      </p:cBhvr>
                                      <p:rCtr x="1" y="-60"/>
                                    </p:animMotion>
                                  </p:childTnLst>
                                </p:cTn>
                              </p:par>
                            </p:childTnLst>
                          </p:cTn>
                        </p:par>
                        <p:par>
                          <p:cTn id="39" fill="hold">
                            <p:stCondLst>
                              <p:cond delay="1000"/>
                            </p:stCondLst>
                            <p:childTnLst>
                              <p:par>
                                <p:cTn id="40" presetID="42" presetClass="entr" presetSubtype="0" fill="hold"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childTnLst>
                          </p:cTn>
                        </p:par>
                        <p:par>
                          <p:cTn id="45" fill="hold">
                            <p:stCondLst>
                              <p:cond delay="2000"/>
                            </p:stCondLst>
                            <p:childTnLst>
                              <p:par>
                                <p:cTn id="46" presetID="53" presetClass="entr" presetSubtype="0"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p:cTn id="48" dur="1000" fill="hold"/>
                                        <p:tgtEl>
                                          <p:spTgt spid="9"/>
                                        </p:tgtEl>
                                        <p:attrNameLst>
                                          <p:attrName>ppt_w</p:attrName>
                                        </p:attrNameLst>
                                      </p:cBhvr>
                                      <p:tavLst>
                                        <p:tav tm="0">
                                          <p:val>
                                            <p:fltVal val="0"/>
                                          </p:val>
                                        </p:tav>
                                        <p:tav tm="100000">
                                          <p:val>
                                            <p:strVal val="#ppt_w"/>
                                          </p:val>
                                        </p:tav>
                                      </p:tavLst>
                                    </p:anim>
                                    <p:anim calcmode="lin" valueType="num">
                                      <p:cBhvr>
                                        <p:cTn id="49" dur="1000" fill="hold"/>
                                        <p:tgtEl>
                                          <p:spTgt spid="9"/>
                                        </p:tgtEl>
                                        <p:attrNameLst>
                                          <p:attrName>ppt_h</p:attrName>
                                        </p:attrNameLst>
                                      </p:cBhvr>
                                      <p:tavLst>
                                        <p:tav tm="0">
                                          <p:val>
                                            <p:fltVal val="0"/>
                                          </p:val>
                                        </p:tav>
                                        <p:tav tm="100000">
                                          <p:val>
                                            <p:strVal val="#ppt_h"/>
                                          </p:val>
                                        </p:tav>
                                      </p:tavLst>
                                    </p:anim>
                                    <p:animEffect transition="in" filter="fade">
                                      <p:cBhvr>
                                        <p:cTn id="50" dur="1000"/>
                                        <p:tgtEl>
                                          <p:spTgt spid="9"/>
                                        </p:tgtEl>
                                      </p:cBhvr>
                                    </p:animEffect>
                                  </p:childTnLst>
                                </p:cTn>
                              </p:par>
                            </p:childTnLst>
                          </p:cTn>
                        </p:par>
                      </p:childTnLst>
                    </p:cTn>
                  </p:par>
                  <p:par>
                    <p:cTn id="51" fill="hold">
                      <p:stCondLst>
                        <p:cond delay="indefinite"/>
                      </p:stCondLst>
                      <p:childTnLst>
                        <p:par>
                          <p:cTn id="52" fill="hold">
                            <p:stCondLst>
                              <p:cond delay="0"/>
                            </p:stCondLst>
                            <p:childTnLst>
                              <p:par>
                                <p:cTn id="53" presetID="37" presetClass="exit" presetSubtype="0" fill="hold" nodeType="clickEffect">
                                  <p:stCondLst>
                                    <p:cond delay="0"/>
                                  </p:stCondLst>
                                  <p:childTnLst>
                                    <p:animEffect transition="out" filter="fade">
                                      <p:cBhvr>
                                        <p:cTn id="54" dur="1000"/>
                                        <p:tgtEl>
                                          <p:spTgt spid="8"/>
                                        </p:tgtEl>
                                      </p:cBhvr>
                                    </p:animEffect>
                                    <p:anim calcmode="lin" valueType="num">
                                      <p:cBhvr>
                                        <p:cTn id="55" dur="1000"/>
                                        <p:tgtEl>
                                          <p:spTgt spid="8"/>
                                        </p:tgtEl>
                                        <p:attrNameLst>
                                          <p:attrName>ppt_x</p:attrName>
                                        </p:attrNameLst>
                                      </p:cBhvr>
                                      <p:tavLst>
                                        <p:tav tm="0">
                                          <p:val>
                                            <p:strVal val="ppt_x"/>
                                          </p:val>
                                        </p:tav>
                                        <p:tav tm="100000">
                                          <p:val>
                                            <p:strVal val="ppt_x"/>
                                          </p:val>
                                        </p:tav>
                                      </p:tavLst>
                                    </p:anim>
                                    <p:anim calcmode="lin" valueType="num">
                                      <p:cBhvr>
                                        <p:cTn id="56" dur="100" decel="100000"/>
                                        <p:tgtEl>
                                          <p:spTgt spid="8"/>
                                        </p:tgtEl>
                                        <p:attrNameLst>
                                          <p:attrName>ppt_y</p:attrName>
                                        </p:attrNameLst>
                                      </p:cBhvr>
                                      <p:tavLst>
                                        <p:tav tm="0">
                                          <p:val>
                                            <p:strVal val="ppt_y"/>
                                          </p:val>
                                        </p:tav>
                                        <p:tav tm="100000">
                                          <p:val>
                                            <p:strVal val="ppt_y-.03"/>
                                          </p:val>
                                        </p:tav>
                                      </p:tavLst>
                                    </p:anim>
                                    <p:anim calcmode="lin" valueType="num">
                                      <p:cBhvr>
                                        <p:cTn id="57" dur="900" accel="100000">
                                          <p:stCondLst>
                                            <p:cond delay="100"/>
                                          </p:stCondLst>
                                        </p:cTn>
                                        <p:tgtEl>
                                          <p:spTgt spid="8"/>
                                        </p:tgtEl>
                                        <p:attrNameLst>
                                          <p:attrName>ppt_y</p:attrName>
                                        </p:attrNameLst>
                                      </p:cBhvr>
                                      <p:tavLst>
                                        <p:tav tm="0">
                                          <p:val>
                                            <p:strVal val="ppt_y"/>
                                          </p:val>
                                        </p:tav>
                                        <p:tav tm="100000">
                                          <p:val>
                                            <p:strVal val="ppt_y+1"/>
                                          </p:val>
                                        </p:tav>
                                      </p:tavLst>
                                    </p:anim>
                                    <p:set>
                                      <p:cBhvr>
                                        <p:cTn id="58" dur="1" fill="hold">
                                          <p:stCondLst>
                                            <p:cond delay="999"/>
                                          </p:stCondLst>
                                        </p:cTn>
                                        <p:tgtEl>
                                          <p:spTgt spid="8"/>
                                        </p:tgtEl>
                                        <p:attrNameLst>
                                          <p:attrName>style.visibility</p:attrName>
                                        </p:attrNameLst>
                                      </p:cBhvr>
                                      <p:to>
                                        <p:strVal val="hidden"/>
                                      </p:to>
                                    </p:set>
                                  </p:childTnLst>
                                </p:cTn>
                              </p:par>
                              <p:par>
                                <p:cTn id="59" presetID="37" presetClass="exit" presetSubtype="0" fill="hold" nodeType="withEffect">
                                  <p:stCondLst>
                                    <p:cond delay="0"/>
                                  </p:stCondLst>
                                  <p:childTnLst>
                                    <p:animEffect transition="out" filter="fade">
                                      <p:cBhvr>
                                        <p:cTn id="60" dur="1000"/>
                                        <p:tgtEl>
                                          <p:spTgt spid="6"/>
                                        </p:tgtEl>
                                      </p:cBhvr>
                                    </p:animEffect>
                                    <p:anim calcmode="lin" valueType="num">
                                      <p:cBhvr>
                                        <p:cTn id="61" dur="1000"/>
                                        <p:tgtEl>
                                          <p:spTgt spid="6"/>
                                        </p:tgtEl>
                                        <p:attrNameLst>
                                          <p:attrName>ppt_x</p:attrName>
                                        </p:attrNameLst>
                                      </p:cBhvr>
                                      <p:tavLst>
                                        <p:tav tm="0">
                                          <p:val>
                                            <p:strVal val="ppt_x"/>
                                          </p:val>
                                        </p:tav>
                                        <p:tav tm="100000">
                                          <p:val>
                                            <p:strVal val="ppt_x"/>
                                          </p:val>
                                        </p:tav>
                                      </p:tavLst>
                                    </p:anim>
                                    <p:anim calcmode="lin" valueType="num">
                                      <p:cBhvr>
                                        <p:cTn id="62" dur="100" decel="100000"/>
                                        <p:tgtEl>
                                          <p:spTgt spid="6"/>
                                        </p:tgtEl>
                                        <p:attrNameLst>
                                          <p:attrName>ppt_y</p:attrName>
                                        </p:attrNameLst>
                                      </p:cBhvr>
                                      <p:tavLst>
                                        <p:tav tm="0">
                                          <p:val>
                                            <p:strVal val="ppt_y"/>
                                          </p:val>
                                        </p:tav>
                                        <p:tav tm="100000">
                                          <p:val>
                                            <p:strVal val="ppt_y-.03"/>
                                          </p:val>
                                        </p:tav>
                                      </p:tavLst>
                                    </p:anim>
                                    <p:anim calcmode="lin" valueType="num">
                                      <p:cBhvr>
                                        <p:cTn id="63" dur="900" accel="100000">
                                          <p:stCondLst>
                                            <p:cond delay="100"/>
                                          </p:stCondLst>
                                        </p:cTn>
                                        <p:tgtEl>
                                          <p:spTgt spid="6"/>
                                        </p:tgtEl>
                                        <p:attrNameLst>
                                          <p:attrName>ppt_y</p:attrName>
                                        </p:attrNameLst>
                                      </p:cBhvr>
                                      <p:tavLst>
                                        <p:tav tm="0">
                                          <p:val>
                                            <p:strVal val="ppt_y"/>
                                          </p:val>
                                        </p:tav>
                                        <p:tav tm="100000">
                                          <p:val>
                                            <p:strVal val="ppt_y+1"/>
                                          </p:val>
                                        </p:tav>
                                      </p:tavLst>
                                    </p:anim>
                                    <p:set>
                                      <p:cBhvr>
                                        <p:cTn id="64" dur="1" fill="hold">
                                          <p:stCondLst>
                                            <p:cond delay="999"/>
                                          </p:stCondLst>
                                        </p:cTn>
                                        <p:tgtEl>
                                          <p:spTgt spid="6"/>
                                        </p:tgtEl>
                                        <p:attrNameLst>
                                          <p:attrName>style.visibility</p:attrName>
                                        </p:attrNameLst>
                                      </p:cBhvr>
                                      <p:to>
                                        <p:strVal val="hidden"/>
                                      </p:to>
                                    </p:set>
                                  </p:childTnLst>
                                </p:cTn>
                              </p:par>
                              <p:par>
                                <p:cTn id="65" presetID="37" presetClass="exit" presetSubtype="0" fill="hold" grpId="1" nodeType="withEffect">
                                  <p:stCondLst>
                                    <p:cond delay="0"/>
                                  </p:stCondLst>
                                  <p:childTnLst>
                                    <p:animEffect transition="out" filter="fade">
                                      <p:cBhvr>
                                        <p:cTn id="66" dur="1000"/>
                                        <p:tgtEl>
                                          <p:spTgt spid="9"/>
                                        </p:tgtEl>
                                      </p:cBhvr>
                                    </p:animEffect>
                                    <p:anim calcmode="lin" valueType="num">
                                      <p:cBhvr>
                                        <p:cTn id="67" dur="1000"/>
                                        <p:tgtEl>
                                          <p:spTgt spid="9"/>
                                        </p:tgtEl>
                                        <p:attrNameLst>
                                          <p:attrName>ppt_x</p:attrName>
                                        </p:attrNameLst>
                                      </p:cBhvr>
                                      <p:tavLst>
                                        <p:tav tm="0">
                                          <p:val>
                                            <p:strVal val="ppt_x"/>
                                          </p:val>
                                        </p:tav>
                                        <p:tav tm="100000">
                                          <p:val>
                                            <p:strVal val="ppt_x"/>
                                          </p:val>
                                        </p:tav>
                                      </p:tavLst>
                                    </p:anim>
                                    <p:anim calcmode="lin" valueType="num">
                                      <p:cBhvr>
                                        <p:cTn id="68" dur="100" decel="100000"/>
                                        <p:tgtEl>
                                          <p:spTgt spid="9"/>
                                        </p:tgtEl>
                                        <p:attrNameLst>
                                          <p:attrName>ppt_y</p:attrName>
                                        </p:attrNameLst>
                                      </p:cBhvr>
                                      <p:tavLst>
                                        <p:tav tm="0">
                                          <p:val>
                                            <p:strVal val="ppt_y"/>
                                          </p:val>
                                        </p:tav>
                                        <p:tav tm="100000">
                                          <p:val>
                                            <p:strVal val="ppt_y-.03"/>
                                          </p:val>
                                        </p:tav>
                                      </p:tavLst>
                                    </p:anim>
                                    <p:anim calcmode="lin" valueType="num">
                                      <p:cBhvr>
                                        <p:cTn id="69" dur="900" accel="100000">
                                          <p:stCondLst>
                                            <p:cond delay="100"/>
                                          </p:stCondLst>
                                        </p:cTn>
                                        <p:tgtEl>
                                          <p:spTgt spid="9"/>
                                        </p:tgtEl>
                                        <p:attrNameLst>
                                          <p:attrName>ppt_y</p:attrName>
                                        </p:attrNameLst>
                                      </p:cBhvr>
                                      <p:tavLst>
                                        <p:tav tm="0">
                                          <p:val>
                                            <p:strVal val="ppt_y"/>
                                          </p:val>
                                        </p:tav>
                                        <p:tav tm="100000">
                                          <p:val>
                                            <p:strVal val="ppt_y+1"/>
                                          </p:val>
                                        </p:tav>
                                      </p:tavLst>
                                    </p:anim>
                                    <p:set>
                                      <p:cBhvr>
                                        <p:cTn id="70" dur="1" fill="hold">
                                          <p:stCondLst>
                                            <p:cond delay="999"/>
                                          </p:stCondLst>
                                        </p:cTn>
                                        <p:tgtEl>
                                          <p:spTgt spid="9"/>
                                        </p:tgtEl>
                                        <p:attrNameLst>
                                          <p:attrName>style.visibility</p:attrName>
                                        </p:attrNameLst>
                                      </p:cBhvr>
                                      <p:to>
                                        <p:strVal val="hidden"/>
                                      </p:to>
                                    </p:set>
                                  </p:childTnLst>
                                </p:cTn>
                              </p:par>
                            </p:childTnLst>
                          </p:cTn>
                        </p:par>
                        <p:par>
                          <p:cTn id="71" fill="hold">
                            <p:stCondLst>
                              <p:cond delay="1000"/>
                            </p:stCondLst>
                            <p:childTnLst>
                              <p:par>
                                <p:cTn id="72" presetID="47" presetClass="exit" presetSubtype="0" fill="hold" grpId="1" nodeType="afterEffect">
                                  <p:stCondLst>
                                    <p:cond delay="0"/>
                                  </p:stCondLst>
                                  <p:childTnLst>
                                    <p:animEffect transition="out" filter="fade">
                                      <p:cBhvr>
                                        <p:cTn id="73" dur="1000"/>
                                        <p:tgtEl>
                                          <p:spTgt spid="5"/>
                                        </p:tgtEl>
                                      </p:cBhvr>
                                    </p:animEffect>
                                    <p:anim calcmode="lin" valueType="num">
                                      <p:cBhvr>
                                        <p:cTn id="74" dur="1000"/>
                                        <p:tgtEl>
                                          <p:spTgt spid="5"/>
                                        </p:tgtEl>
                                        <p:attrNameLst>
                                          <p:attrName>ppt_x</p:attrName>
                                        </p:attrNameLst>
                                      </p:cBhvr>
                                      <p:tavLst>
                                        <p:tav tm="0">
                                          <p:val>
                                            <p:strVal val="ppt_x"/>
                                          </p:val>
                                        </p:tav>
                                        <p:tav tm="100000">
                                          <p:val>
                                            <p:strVal val="ppt_x"/>
                                          </p:val>
                                        </p:tav>
                                      </p:tavLst>
                                    </p:anim>
                                    <p:anim calcmode="lin" valueType="num">
                                      <p:cBhvr>
                                        <p:cTn id="75" dur="1000"/>
                                        <p:tgtEl>
                                          <p:spTgt spid="5"/>
                                        </p:tgtEl>
                                        <p:attrNameLst>
                                          <p:attrName>ppt_y</p:attrName>
                                        </p:attrNameLst>
                                      </p:cBhvr>
                                      <p:tavLst>
                                        <p:tav tm="0">
                                          <p:val>
                                            <p:strVal val="ppt_y"/>
                                          </p:val>
                                        </p:tav>
                                        <p:tav tm="100000">
                                          <p:val>
                                            <p:strVal val="ppt_y-.1"/>
                                          </p:val>
                                        </p:tav>
                                      </p:tavLst>
                                    </p:anim>
                                    <p:set>
                                      <p:cBhvr>
                                        <p:cTn id="76" dur="1" fill="hold">
                                          <p:stCondLst>
                                            <p:cond delay="999"/>
                                          </p:stCondLst>
                                        </p:cTn>
                                        <p:tgtEl>
                                          <p:spTgt spid="5"/>
                                        </p:tgtEl>
                                        <p:attrNameLst>
                                          <p:attrName>style.visibility</p:attrName>
                                        </p:attrNameLst>
                                      </p:cBhvr>
                                      <p:to>
                                        <p:strVal val="hidden"/>
                                      </p:to>
                                    </p:set>
                                  </p:childTnLst>
                                </p:cTn>
                              </p:par>
                            </p:childTnLst>
                          </p:cTn>
                        </p:par>
                        <p:par>
                          <p:cTn id="77" fill="hold">
                            <p:stCondLst>
                              <p:cond delay="2000"/>
                            </p:stCondLst>
                            <p:childTnLst>
                              <p:par>
                                <p:cTn id="78" presetID="37" presetClass="entr" presetSubtype="0" fill="hold" grpId="0" nodeType="afterEffect">
                                  <p:stCondLst>
                                    <p:cond delay="0"/>
                                  </p:stCondLst>
                                  <p:childTnLst>
                                    <p:set>
                                      <p:cBhvr>
                                        <p:cTn id="79" dur="1" fill="hold">
                                          <p:stCondLst>
                                            <p:cond delay="0"/>
                                          </p:stCondLst>
                                        </p:cTn>
                                        <p:tgtEl>
                                          <p:spTgt spid="14"/>
                                        </p:tgtEl>
                                        <p:attrNameLst>
                                          <p:attrName>style.visibility</p:attrName>
                                        </p:attrNameLst>
                                      </p:cBhvr>
                                      <p:to>
                                        <p:strVal val="visible"/>
                                      </p:to>
                                    </p:set>
                                    <p:animEffect transition="in" filter="fade">
                                      <p:cBhvr>
                                        <p:cTn id="80" dur="1000"/>
                                        <p:tgtEl>
                                          <p:spTgt spid="14"/>
                                        </p:tgtEl>
                                      </p:cBhvr>
                                    </p:animEffect>
                                    <p:anim calcmode="lin" valueType="num">
                                      <p:cBhvr>
                                        <p:cTn id="81" dur="1000" fill="hold"/>
                                        <p:tgtEl>
                                          <p:spTgt spid="14"/>
                                        </p:tgtEl>
                                        <p:attrNameLst>
                                          <p:attrName>ppt_x</p:attrName>
                                        </p:attrNameLst>
                                      </p:cBhvr>
                                      <p:tavLst>
                                        <p:tav tm="0">
                                          <p:val>
                                            <p:strVal val="#ppt_x"/>
                                          </p:val>
                                        </p:tav>
                                        <p:tav tm="100000">
                                          <p:val>
                                            <p:strVal val="#ppt_x"/>
                                          </p:val>
                                        </p:tav>
                                      </p:tavLst>
                                    </p:anim>
                                    <p:anim calcmode="lin" valueType="num">
                                      <p:cBhvr>
                                        <p:cTn id="82" dur="900" decel="100000" fill="hold"/>
                                        <p:tgtEl>
                                          <p:spTgt spid="14"/>
                                        </p:tgtEl>
                                        <p:attrNameLst>
                                          <p:attrName>ppt_y</p:attrName>
                                        </p:attrNameLst>
                                      </p:cBhvr>
                                      <p:tavLst>
                                        <p:tav tm="0">
                                          <p:val>
                                            <p:strVal val="#ppt_y+1"/>
                                          </p:val>
                                        </p:tav>
                                        <p:tav tm="100000">
                                          <p:val>
                                            <p:strVal val="#ppt_y-.03"/>
                                          </p:val>
                                        </p:tav>
                                      </p:tavLst>
                                    </p:anim>
                                    <p:anim calcmode="lin" valueType="num">
                                      <p:cBhvr>
                                        <p:cTn id="83"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84" fill="hold">
                            <p:stCondLst>
                              <p:cond delay="3000"/>
                            </p:stCondLst>
                            <p:childTnLst>
                              <p:par>
                                <p:cTn id="85" presetID="42" presetClass="entr" presetSubtype="0" fill="hold" nodeType="afterEffect">
                                  <p:stCondLst>
                                    <p:cond delay="0"/>
                                  </p:stCondLst>
                                  <p:childTnLst>
                                    <p:set>
                                      <p:cBhvr>
                                        <p:cTn id="86" dur="1" fill="hold">
                                          <p:stCondLst>
                                            <p:cond delay="0"/>
                                          </p:stCondLst>
                                        </p:cTn>
                                        <p:tgtEl>
                                          <p:spTgt spid="10"/>
                                        </p:tgtEl>
                                        <p:attrNameLst>
                                          <p:attrName>style.visibility</p:attrName>
                                        </p:attrNameLst>
                                      </p:cBhvr>
                                      <p:to>
                                        <p:strVal val="visible"/>
                                      </p:to>
                                    </p:set>
                                    <p:animEffect transition="in" filter="fade">
                                      <p:cBhvr>
                                        <p:cTn id="87" dur="1000"/>
                                        <p:tgtEl>
                                          <p:spTgt spid="10"/>
                                        </p:tgtEl>
                                      </p:cBhvr>
                                    </p:animEffect>
                                    <p:anim calcmode="lin" valueType="num">
                                      <p:cBhvr>
                                        <p:cTn id="88" dur="1000" fill="hold"/>
                                        <p:tgtEl>
                                          <p:spTgt spid="10"/>
                                        </p:tgtEl>
                                        <p:attrNameLst>
                                          <p:attrName>ppt_x</p:attrName>
                                        </p:attrNameLst>
                                      </p:cBhvr>
                                      <p:tavLst>
                                        <p:tav tm="0">
                                          <p:val>
                                            <p:strVal val="#ppt_x"/>
                                          </p:val>
                                        </p:tav>
                                        <p:tav tm="100000">
                                          <p:val>
                                            <p:strVal val="#ppt_x"/>
                                          </p:val>
                                        </p:tav>
                                      </p:tavLst>
                                    </p:anim>
                                    <p:anim calcmode="lin" valueType="num">
                                      <p:cBhvr>
                                        <p:cTn id="89" dur="1000" fill="hold"/>
                                        <p:tgtEl>
                                          <p:spTgt spid="10"/>
                                        </p:tgtEl>
                                        <p:attrNameLst>
                                          <p:attrName>ppt_y</p:attrName>
                                        </p:attrNameLst>
                                      </p:cBhvr>
                                      <p:tavLst>
                                        <p:tav tm="0">
                                          <p:val>
                                            <p:strVal val="#ppt_y+.1"/>
                                          </p:val>
                                        </p:tav>
                                        <p:tav tm="100000">
                                          <p:val>
                                            <p:strVal val="#ppt_y"/>
                                          </p:val>
                                        </p:tav>
                                      </p:tavLst>
                                    </p:anim>
                                  </p:childTnLst>
                                </p:cTn>
                              </p:par>
                            </p:childTnLst>
                          </p:cTn>
                        </p:par>
                        <p:par>
                          <p:cTn id="90" fill="hold">
                            <p:stCondLst>
                              <p:cond delay="4000"/>
                            </p:stCondLst>
                            <p:childTnLst>
                              <p:par>
                                <p:cTn id="91" presetID="53" presetClass="entr" presetSubtype="0" fill="hold" grpId="0" nodeType="afterEffect">
                                  <p:stCondLst>
                                    <p:cond delay="0"/>
                                  </p:stCondLst>
                                  <p:childTnLst>
                                    <p:set>
                                      <p:cBhvr>
                                        <p:cTn id="92" dur="1" fill="hold">
                                          <p:stCondLst>
                                            <p:cond delay="0"/>
                                          </p:stCondLst>
                                        </p:cTn>
                                        <p:tgtEl>
                                          <p:spTgt spid="11"/>
                                        </p:tgtEl>
                                        <p:attrNameLst>
                                          <p:attrName>style.visibility</p:attrName>
                                        </p:attrNameLst>
                                      </p:cBhvr>
                                      <p:to>
                                        <p:strVal val="visible"/>
                                      </p:to>
                                    </p:set>
                                    <p:anim calcmode="lin" valueType="num">
                                      <p:cBhvr>
                                        <p:cTn id="93" dur="1000" fill="hold"/>
                                        <p:tgtEl>
                                          <p:spTgt spid="11"/>
                                        </p:tgtEl>
                                        <p:attrNameLst>
                                          <p:attrName>ppt_w</p:attrName>
                                        </p:attrNameLst>
                                      </p:cBhvr>
                                      <p:tavLst>
                                        <p:tav tm="0">
                                          <p:val>
                                            <p:fltVal val="0"/>
                                          </p:val>
                                        </p:tav>
                                        <p:tav tm="100000">
                                          <p:val>
                                            <p:strVal val="#ppt_w"/>
                                          </p:val>
                                        </p:tav>
                                      </p:tavLst>
                                    </p:anim>
                                    <p:anim calcmode="lin" valueType="num">
                                      <p:cBhvr>
                                        <p:cTn id="94" dur="1000" fill="hold"/>
                                        <p:tgtEl>
                                          <p:spTgt spid="11"/>
                                        </p:tgtEl>
                                        <p:attrNameLst>
                                          <p:attrName>ppt_h</p:attrName>
                                        </p:attrNameLst>
                                      </p:cBhvr>
                                      <p:tavLst>
                                        <p:tav tm="0">
                                          <p:val>
                                            <p:fltVal val="0"/>
                                          </p:val>
                                        </p:tav>
                                        <p:tav tm="100000">
                                          <p:val>
                                            <p:strVal val="#ppt_h"/>
                                          </p:val>
                                        </p:tav>
                                      </p:tavLst>
                                    </p:anim>
                                    <p:animEffect transition="in" filter="fade">
                                      <p:cBhvr>
                                        <p:cTn id="95" dur="1000"/>
                                        <p:tgtEl>
                                          <p:spTgt spid="11"/>
                                        </p:tgtEl>
                                      </p:cBhvr>
                                    </p:animEffect>
                                  </p:childTnLst>
                                </p:cTn>
                              </p:par>
                            </p:childTnLst>
                          </p:cTn>
                        </p:par>
                      </p:childTnLst>
                    </p:cTn>
                  </p:par>
                  <p:par>
                    <p:cTn id="96" fill="hold">
                      <p:stCondLst>
                        <p:cond delay="indefinite"/>
                      </p:stCondLst>
                      <p:childTnLst>
                        <p:par>
                          <p:cTn id="97" fill="hold">
                            <p:stCondLst>
                              <p:cond delay="0"/>
                            </p:stCondLst>
                            <p:childTnLst>
                              <p:par>
                                <p:cTn id="98" presetID="37" presetClass="exit" presetSubtype="0" fill="hold" nodeType="clickEffect">
                                  <p:stCondLst>
                                    <p:cond delay="0"/>
                                  </p:stCondLst>
                                  <p:childTnLst>
                                    <p:animEffect transition="out" filter="fade">
                                      <p:cBhvr>
                                        <p:cTn id="99" dur="1000"/>
                                        <p:tgtEl>
                                          <p:spTgt spid="10"/>
                                        </p:tgtEl>
                                      </p:cBhvr>
                                    </p:animEffect>
                                    <p:anim calcmode="lin" valueType="num">
                                      <p:cBhvr>
                                        <p:cTn id="100" dur="1000"/>
                                        <p:tgtEl>
                                          <p:spTgt spid="10"/>
                                        </p:tgtEl>
                                        <p:attrNameLst>
                                          <p:attrName>ppt_x</p:attrName>
                                        </p:attrNameLst>
                                      </p:cBhvr>
                                      <p:tavLst>
                                        <p:tav tm="0">
                                          <p:val>
                                            <p:strVal val="ppt_x"/>
                                          </p:val>
                                        </p:tav>
                                        <p:tav tm="100000">
                                          <p:val>
                                            <p:strVal val="ppt_x"/>
                                          </p:val>
                                        </p:tav>
                                      </p:tavLst>
                                    </p:anim>
                                    <p:anim calcmode="lin" valueType="num">
                                      <p:cBhvr>
                                        <p:cTn id="101" dur="100" decel="100000"/>
                                        <p:tgtEl>
                                          <p:spTgt spid="10"/>
                                        </p:tgtEl>
                                        <p:attrNameLst>
                                          <p:attrName>ppt_y</p:attrName>
                                        </p:attrNameLst>
                                      </p:cBhvr>
                                      <p:tavLst>
                                        <p:tav tm="0">
                                          <p:val>
                                            <p:strVal val="ppt_y"/>
                                          </p:val>
                                        </p:tav>
                                        <p:tav tm="100000">
                                          <p:val>
                                            <p:strVal val="ppt_y-.03"/>
                                          </p:val>
                                        </p:tav>
                                      </p:tavLst>
                                    </p:anim>
                                    <p:anim calcmode="lin" valueType="num">
                                      <p:cBhvr>
                                        <p:cTn id="102" dur="900" accel="100000">
                                          <p:stCondLst>
                                            <p:cond delay="100"/>
                                          </p:stCondLst>
                                        </p:cTn>
                                        <p:tgtEl>
                                          <p:spTgt spid="10"/>
                                        </p:tgtEl>
                                        <p:attrNameLst>
                                          <p:attrName>ppt_y</p:attrName>
                                        </p:attrNameLst>
                                      </p:cBhvr>
                                      <p:tavLst>
                                        <p:tav tm="0">
                                          <p:val>
                                            <p:strVal val="ppt_y"/>
                                          </p:val>
                                        </p:tav>
                                        <p:tav tm="100000">
                                          <p:val>
                                            <p:strVal val="ppt_y+1"/>
                                          </p:val>
                                        </p:tav>
                                      </p:tavLst>
                                    </p:anim>
                                    <p:set>
                                      <p:cBhvr>
                                        <p:cTn id="103" dur="1" fill="hold">
                                          <p:stCondLst>
                                            <p:cond delay="999"/>
                                          </p:stCondLst>
                                        </p:cTn>
                                        <p:tgtEl>
                                          <p:spTgt spid="10"/>
                                        </p:tgtEl>
                                        <p:attrNameLst>
                                          <p:attrName>style.visibility</p:attrName>
                                        </p:attrNameLst>
                                      </p:cBhvr>
                                      <p:to>
                                        <p:strVal val="hidden"/>
                                      </p:to>
                                    </p:set>
                                  </p:childTnLst>
                                </p:cTn>
                              </p:par>
                              <p:par>
                                <p:cTn id="104" presetID="37" presetClass="exit" presetSubtype="0" fill="hold" grpId="1" nodeType="withEffect">
                                  <p:stCondLst>
                                    <p:cond delay="0"/>
                                  </p:stCondLst>
                                  <p:childTnLst>
                                    <p:animEffect transition="out" filter="fade">
                                      <p:cBhvr>
                                        <p:cTn id="105" dur="1000"/>
                                        <p:tgtEl>
                                          <p:spTgt spid="11"/>
                                        </p:tgtEl>
                                      </p:cBhvr>
                                    </p:animEffect>
                                    <p:anim calcmode="lin" valueType="num">
                                      <p:cBhvr>
                                        <p:cTn id="106" dur="1000"/>
                                        <p:tgtEl>
                                          <p:spTgt spid="11"/>
                                        </p:tgtEl>
                                        <p:attrNameLst>
                                          <p:attrName>ppt_x</p:attrName>
                                        </p:attrNameLst>
                                      </p:cBhvr>
                                      <p:tavLst>
                                        <p:tav tm="0">
                                          <p:val>
                                            <p:strVal val="ppt_x"/>
                                          </p:val>
                                        </p:tav>
                                        <p:tav tm="100000">
                                          <p:val>
                                            <p:strVal val="ppt_x"/>
                                          </p:val>
                                        </p:tav>
                                      </p:tavLst>
                                    </p:anim>
                                    <p:anim calcmode="lin" valueType="num">
                                      <p:cBhvr>
                                        <p:cTn id="107" dur="100" decel="100000"/>
                                        <p:tgtEl>
                                          <p:spTgt spid="11"/>
                                        </p:tgtEl>
                                        <p:attrNameLst>
                                          <p:attrName>ppt_y</p:attrName>
                                        </p:attrNameLst>
                                      </p:cBhvr>
                                      <p:tavLst>
                                        <p:tav tm="0">
                                          <p:val>
                                            <p:strVal val="ppt_y"/>
                                          </p:val>
                                        </p:tav>
                                        <p:tav tm="100000">
                                          <p:val>
                                            <p:strVal val="ppt_y-.03"/>
                                          </p:val>
                                        </p:tav>
                                      </p:tavLst>
                                    </p:anim>
                                    <p:anim calcmode="lin" valueType="num">
                                      <p:cBhvr>
                                        <p:cTn id="108" dur="900" accel="100000">
                                          <p:stCondLst>
                                            <p:cond delay="100"/>
                                          </p:stCondLst>
                                        </p:cTn>
                                        <p:tgtEl>
                                          <p:spTgt spid="11"/>
                                        </p:tgtEl>
                                        <p:attrNameLst>
                                          <p:attrName>ppt_y</p:attrName>
                                        </p:attrNameLst>
                                      </p:cBhvr>
                                      <p:tavLst>
                                        <p:tav tm="0">
                                          <p:val>
                                            <p:strVal val="ppt_y"/>
                                          </p:val>
                                        </p:tav>
                                        <p:tav tm="100000">
                                          <p:val>
                                            <p:strVal val="ppt_y+1"/>
                                          </p:val>
                                        </p:tav>
                                      </p:tavLst>
                                    </p:anim>
                                    <p:set>
                                      <p:cBhvr>
                                        <p:cTn id="109" dur="1" fill="hold">
                                          <p:stCondLst>
                                            <p:cond delay="999"/>
                                          </p:stCondLst>
                                        </p:cTn>
                                        <p:tgtEl>
                                          <p:spTgt spid="11"/>
                                        </p:tgtEl>
                                        <p:attrNameLst>
                                          <p:attrName>style.visibility</p:attrName>
                                        </p:attrNameLst>
                                      </p:cBhvr>
                                      <p:to>
                                        <p:strVal val="hidden"/>
                                      </p:to>
                                    </p:set>
                                  </p:childTnLst>
                                </p:cTn>
                              </p:par>
                            </p:childTnLst>
                          </p:cTn>
                        </p:par>
                        <p:par>
                          <p:cTn id="110" fill="hold">
                            <p:stCondLst>
                              <p:cond delay="1000"/>
                            </p:stCondLst>
                            <p:childTnLst>
                              <p:par>
                                <p:cTn id="111" presetID="47" presetClass="entr" presetSubtype="0" fill="hold" nodeType="afterEffect">
                                  <p:stCondLst>
                                    <p:cond delay="0"/>
                                  </p:stCondLst>
                                  <p:childTnLst>
                                    <p:set>
                                      <p:cBhvr>
                                        <p:cTn id="112" dur="1" fill="hold">
                                          <p:stCondLst>
                                            <p:cond delay="0"/>
                                          </p:stCondLst>
                                        </p:cTn>
                                        <p:tgtEl>
                                          <p:spTgt spid="12"/>
                                        </p:tgtEl>
                                        <p:attrNameLst>
                                          <p:attrName>style.visibility</p:attrName>
                                        </p:attrNameLst>
                                      </p:cBhvr>
                                      <p:to>
                                        <p:strVal val="visible"/>
                                      </p:to>
                                    </p:set>
                                    <p:animEffect transition="in" filter="fade">
                                      <p:cBhvr>
                                        <p:cTn id="113" dur="1000"/>
                                        <p:tgtEl>
                                          <p:spTgt spid="12"/>
                                        </p:tgtEl>
                                      </p:cBhvr>
                                    </p:animEffect>
                                    <p:anim calcmode="lin" valueType="num">
                                      <p:cBhvr>
                                        <p:cTn id="114" dur="1000" fill="hold"/>
                                        <p:tgtEl>
                                          <p:spTgt spid="12"/>
                                        </p:tgtEl>
                                        <p:attrNameLst>
                                          <p:attrName>ppt_x</p:attrName>
                                        </p:attrNameLst>
                                      </p:cBhvr>
                                      <p:tavLst>
                                        <p:tav tm="0">
                                          <p:val>
                                            <p:strVal val="#ppt_x"/>
                                          </p:val>
                                        </p:tav>
                                        <p:tav tm="100000">
                                          <p:val>
                                            <p:strVal val="#ppt_x"/>
                                          </p:val>
                                        </p:tav>
                                      </p:tavLst>
                                    </p:anim>
                                    <p:anim calcmode="lin" valueType="num">
                                      <p:cBhvr>
                                        <p:cTn id="115" dur="1000" fill="hold"/>
                                        <p:tgtEl>
                                          <p:spTgt spid="12"/>
                                        </p:tgtEl>
                                        <p:attrNameLst>
                                          <p:attrName>ppt_y</p:attrName>
                                        </p:attrNameLst>
                                      </p:cBhvr>
                                      <p:tavLst>
                                        <p:tav tm="0">
                                          <p:val>
                                            <p:strVal val="#ppt_y-.1"/>
                                          </p:val>
                                        </p:tav>
                                        <p:tav tm="100000">
                                          <p:val>
                                            <p:strVal val="#ppt_y"/>
                                          </p:val>
                                        </p:tav>
                                      </p:tavLst>
                                    </p:anim>
                                  </p:childTnLst>
                                </p:cTn>
                              </p:par>
                            </p:childTnLst>
                          </p:cTn>
                        </p:par>
                        <p:par>
                          <p:cTn id="116" fill="hold">
                            <p:stCondLst>
                              <p:cond delay="2000"/>
                            </p:stCondLst>
                            <p:childTnLst>
                              <p:par>
                                <p:cTn id="117" presetID="53" presetClass="entr" presetSubtype="0" fill="hold" grpId="0" nodeType="afterEffect">
                                  <p:stCondLst>
                                    <p:cond delay="0"/>
                                  </p:stCondLst>
                                  <p:childTnLst>
                                    <p:set>
                                      <p:cBhvr>
                                        <p:cTn id="118" dur="1" fill="hold">
                                          <p:stCondLst>
                                            <p:cond delay="0"/>
                                          </p:stCondLst>
                                        </p:cTn>
                                        <p:tgtEl>
                                          <p:spTgt spid="13"/>
                                        </p:tgtEl>
                                        <p:attrNameLst>
                                          <p:attrName>style.visibility</p:attrName>
                                        </p:attrNameLst>
                                      </p:cBhvr>
                                      <p:to>
                                        <p:strVal val="visible"/>
                                      </p:to>
                                    </p:set>
                                    <p:anim calcmode="lin" valueType="num">
                                      <p:cBhvr>
                                        <p:cTn id="119" dur="1000" fill="hold"/>
                                        <p:tgtEl>
                                          <p:spTgt spid="13"/>
                                        </p:tgtEl>
                                        <p:attrNameLst>
                                          <p:attrName>ppt_w</p:attrName>
                                        </p:attrNameLst>
                                      </p:cBhvr>
                                      <p:tavLst>
                                        <p:tav tm="0">
                                          <p:val>
                                            <p:fltVal val="0"/>
                                          </p:val>
                                        </p:tav>
                                        <p:tav tm="100000">
                                          <p:val>
                                            <p:strVal val="#ppt_w"/>
                                          </p:val>
                                        </p:tav>
                                      </p:tavLst>
                                    </p:anim>
                                    <p:anim calcmode="lin" valueType="num">
                                      <p:cBhvr>
                                        <p:cTn id="120" dur="1000" fill="hold"/>
                                        <p:tgtEl>
                                          <p:spTgt spid="13"/>
                                        </p:tgtEl>
                                        <p:attrNameLst>
                                          <p:attrName>ppt_h</p:attrName>
                                        </p:attrNameLst>
                                      </p:cBhvr>
                                      <p:tavLst>
                                        <p:tav tm="0">
                                          <p:val>
                                            <p:fltVal val="0"/>
                                          </p:val>
                                        </p:tav>
                                        <p:tav tm="100000">
                                          <p:val>
                                            <p:strVal val="#ppt_h"/>
                                          </p:val>
                                        </p:tav>
                                      </p:tavLst>
                                    </p:anim>
                                    <p:animEffect transition="in" filter="fade">
                                      <p:cBhvr>
                                        <p:cTn id="121"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7" grpId="0" animBg="1"/>
      <p:bldP spid="7" grpId="1" animBg="1"/>
      <p:bldP spid="9" grpId="0" animBg="1"/>
      <p:bldP spid="9" grpId="1" animBg="1"/>
      <p:bldP spid="11" grpId="0" animBg="1"/>
      <p:bldP spid="11" grpId="1" animBg="1"/>
      <p:bldP spid="13" grpId="0" animBg="1"/>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3714750" y="180975"/>
            <a:ext cx="5038725" cy="503238"/>
          </a:xfrm>
          <a:prstGeom prst="rect">
            <a:avLst/>
          </a:prstGeom>
          <a:noFill/>
          <a:ln w="9525">
            <a:noFill/>
            <a:miter lim="800000"/>
            <a:headEnd/>
            <a:tailEnd/>
          </a:ln>
        </p:spPr>
        <p:txBody>
          <a:bodyPr anchor="ctr"/>
          <a:lstStyle/>
          <a:p>
            <a:pPr algn="r">
              <a:lnSpc>
                <a:spcPct val="80000"/>
              </a:lnSpc>
              <a:spcBef>
                <a:spcPct val="50000"/>
              </a:spcBef>
              <a:defRPr/>
            </a:pPr>
            <a:r>
              <a:rPr lang="ru-RU" sz="2000" b="1" dirty="0">
                <a:solidFill>
                  <a:srgbClr val="CC0000"/>
                </a:solidFill>
                <a:latin typeface="+mj-lt"/>
                <a:cs typeface="+mn-cs"/>
              </a:rPr>
              <a:t>Управление запасами</a:t>
            </a:r>
            <a:endParaRPr lang="ru-RU" sz="2000" b="1" dirty="0">
              <a:solidFill>
                <a:srgbClr val="CC0000"/>
              </a:solidFill>
              <a:latin typeface="+mj-lt"/>
              <a:cs typeface="+mn-cs"/>
            </a:endParaRPr>
          </a:p>
        </p:txBody>
      </p:sp>
      <p:pic>
        <p:nvPicPr>
          <p:cNvPr id="3" name="Рисунок 2"/>
          <p:cNvPicPr/>
          <p:nvPr/>
        </p:nvPicPr>
        <p:blipFill>
          <a:blip r:embed="rId3"/>
          <a:srcRect l="605" t="4973" r="846" b="1367"/>
          <a:stretch>
            <a:fillRect/>
          </a:stretch>
        </p:blipFill>
        <p:spPr bwMode="auto">
          <a:xfrm>
            <a:off x="552450" y="1695450"/>
            <a:ext cx="8181975" cy="4610100"/>
          </a:xfrm>
          <a:prstGeom prst="rect">
            <a:avLst/>
          </a:prstGeom>
          <a:ln w="19050" cap="sq">
            <a:solidFill>
              <a:srgbClr val="C00000"/>
            </a:solidFill>
            <a:prstDash val="solid"/>
            <a:miter lim="800000"/>
          </a:ln>
          <a:effectLst>
            <a:outerShdw blurRad="50800" dist="38100" dir="2700000" algn="tl" rotWithShape="0">
              <a:srgbClr val="000000">
                <a:alpha val="43000"/>
              </a:srgbClr>
            </a:outerShdw>
          </a:effectLst>
        </p:spPr>
      </p:pic>
      <p:sp>
        <p:nvSpPr>
          <p:cNvPr id="5" name="AutoShape 22"/>
          <p:cNvSpPr>
            <a:spLocks/>
          </p:cNvSpPr>
          <p:nvPr/>
        </p:nvSpPr>
        <p:spPr bwMode="auto">
          <a:xfrm>
            <a:off x="6792913" y="1266825"/>
            <a:ext cx="1941512" cy="323850"/>
          </a:xfrm>
          <a:prstGeom prst="accentBorderCallout2">
            <a:avLst>
              <a:gd name="adj1" fmla="val 26181"/>
              <a:gd name="adj2" fmla="val -2319"/>
              <a:gd name="adj3" fmla="val 26181"/>
              <a:gd name="adj4" fmla="val -5847"/>
              <a:gd name="adj5" fmla="val 130413"/>
              <a:gd name="adj6" fmla="val -18627"/>
            </a:avLst>
          </a:prstGeom>
          <a:solidFill>
            <a:schemeClr val="bg1"/>
          </a:solidFill>
          <a:ln w="19050" algn="ctr">
            <a:solidFill>
              <a:schemeClr val="bg2"/>
            </a:solidFill>
            <a:miter lim="800000"/>
            <a:headEnd/>
            <a:tailEnd/>
          </a:ln>
        </p:spPr>
        <p:txBody>
          <a:bodyPr lIns="0" tIns="0" rIns="0" bIns="0" anchor="ctr" anchorCtr="1"/>
          <a:lstStyle/>
          <a:p>
            <a:pPr eaLnBrk="0" hangingPunct="0">
              <a:lnSpc>
                <a:spcPct val="110000"/>
              </a:lnSpc>
              <a:spcBef>
                <a:spcPct val="50000"/>
              </a:spcBef>
              <a:defRPr/>
            </a:pPr>
            <a:r>
              <a:rPr lang="ru-RU" sz="800" i="1" dirty="0">
                <a:solidFill>
                  <a:srgbClr val="4D4D4D"/>
                </a:solidFill>
                <a:latin typeface="+mj-lt"/>
                <a:cs typeface="+mn-cs"/>
              </a:rPr>
              <a:t>Окно документа:</a:t>
            </a:r>
            <a:r>
              <a:rPr lang="en-US" sz="1000" dirty="0">
                <a:solidFill>
                  <a:srgbClr val="4D4D4D"/>
                </a:solidFill>
                <a:latin typeface="+mj-lt"/>
                <a:cs typeface="+mn-cs"/>
              </a:rPr>
              <a:t/>
            </a:r>
            <a:br>
              <a:rPr lang="en-US" sz="1000" dirty="0">
                <a:solidFill>
                  <a:srgbClr val="4D4D4D"/>
                </a:solidFill>
                <a:latin typeface="+mj-lt"/>
                <a:cs typeface="+mn-cs"/>
              </a:rPr>
            </a:br>
            <a:r>
              <a:rPr lang="ru-RU" sz="1000" dirty="0">
                <a:solidFill>
                  <a:srgbClr val="4D4D4D"/>
                </a:solidFill>
                <a:latin typeface="+mj-lt"/>
                <a:cs typeface="+mn-cs"/>
              </a:rPr>
              <a:t>«Резервирование материалов»</a:t>
            </a:r>
            <a:endParaRPr lang="ru-RU" sz="1000" dirty="0">
              <a:solidFill>
                <a:srgbClr val="4D4D4D"/>
              </a:solidFill>
              <a:latin typeface="+mj-lt"/>
              <a:cs typeface="+mn-cs"/>
            </a:endParaRPr>
          </a:p>
        </p:txBody>
      </p:sp>
      <p:pic>
        <p:nvPicPr>
          <p:cNvPr id="6" name="Рисунок 5"/>
          <p:cNvPicPr/>
          <p:nvPr/>
        </p:nvPicPr>
        <p:blipFill>
          <a:blip r:embed="rId4"/>
          <a:srcRect l="7855" t="4901" r="873" b="1235"/>
          <a:stretch>
            <a:fillRect/>
          </a:stretch>
        </p:blipFill>
        <p:spPr bwMode="auto">
          <a:xfrm>
            <a:off x="666750" y="1562100"/>
            <a:ext cx="7896225" cy="4876800"/>
          </a:xfrm>
          <a:prstGeom prst="rect">
            <a:avLst/>
          </a:prstGeom>
          <a:ln w="19050" cap="sq">
            <a:solidFill>
              <a:srgbClr val="C00000"/>
            </a:solidFill>
            <a:prstDash val="solid"/>
            <a:miter lim="800000"/>
          </a:ln>
          <a:effectLst>
            <a:outerShdw blurRad="50800" dist="38100" dir="2700000" algn="tl" rotWithShape="0">
              <a:srgbClr val="000000">
                <a:alpha val="43000"/>
              </a:srgbClr>
            </a:outerShdw>
          </a:effectLst>
        </p:spPr>
      </p:pic>
      <p:sp>
        <p:nvSpPr>
          <p:cNvPr id="7" name="AutoShape 22"/>
          <p:cNvSpPr>
            <a:spLocks/>
          </p:cNvSpPr>
          <p:nvPr/>
        </p:nvSpPr>
        <p:spPr bwMode="auto">
          <a:xfrm>
            <a:off x="647700" y="1133475"/>
            <a:ext cx="1581150" cy="314325"/>
          </a:xfrm>
          <a:prstGeom prst="accentBorderCallout2">
            <a:avLst>
              <a:gd name="adj1" fmla="val 28181"/>
              <a:gd name="adj2" fmla="val 102010"/>
              <a:gd name="adj3" fmla="val 46181"/>
              <a:gd name="adj4" fmla="val 110161"/>
              <a:gd name="adj5" fmla="val 130530"/>
              <a:gd name="adj6" fmla="val 121527"/>
            </a:avLst>
          </a:prstGeom>
          <a:solidFill>
            <a:schemeClr val="bg1"/>
          </a:solidFill>
          <a:ln w="19050" algn="ctr">
            <a:solidFill>
              <a:schemeClr val="bg2"/>
            </a:solidFill>
            <a:miter lim="800000"/>
            <a:headEnd/>
            <a:tailEnd/>
          </a:ln>
        </p:spPr>
        <p:txBody>
          <a:bodyPr lIns="0" tIns="0" rIns="0" bIns="0" anchor="ctr" anchorCtr="1"/>
          <a:lstStyle/>
          <a:p>
            <a:pPr eaLnBrk="0" hangingPunct="0">
              <a:spcBef>
                <a:spcPct val="50000"/>
              </a:spcBef>
              <a:defRPr/>
            </a:pPr>
            <a:r>
              <a:rPr lang="ru-RU" sz="800" i="1" dirty="0">
                <a:solidFill>
                  <a:srgbClr val="4D4D4D"/>
                </a:solidFill>
                <a:latin typeface="+mj-lt"/>
                <a:cs typeface="+mn-cs"/>
              </a:rPr>
              <a:t>Окно документа:</a:t>
            </a:r>
            <a:r>
              <a:rPr lang="en-US" sz="1000" dirty="0">
                <a:solidFill>
                  <a:srgbClr val="4D4D4D"/>
                </a:solidFill>
                <a:latin typeface="+mj-lt"/>
                <a:cs typeface="+mn-cs"/>
              </a:rPr>
              <a:t/>
            </a:r>
            <a:br>
              <a:rPr lang="en-US" sz="1000" dirty="0">
                <a:solidFill>
                  <a:srgbClr val="4D4D4D"/>
                </a:solidFill>
                <a:latin typeface="+mj-lt"/>
                <a:cs typeface="+mn-cs"/>
              </a:rPr>
            </a:br>
            <a:r>
              <a:rPr lang="ru-RU" sz="1000" dirty="0">
                <a:solidFill>
                  <a:srgbClr val="4D4D4D"/>
                </a:solidFill>
                <a:latin typeface="+mj-lt"/>
                <a:cs typeface="+mn-cs"/>
              </a:rPr>
              <a:t>«Списание материалов»</a:t>
            </a:r>
            <a:endParaRPr lang="ru-RU" sz="1000" dirty="0">
              <a:solidFill>
                <a:srgbClr val="4D4D4D"/>
              </a:solidFill>
              <a:latin typeface="+mj-lt"/>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900" decel="100000" fill="hold"/>
                                        <p:tgtEl>
                                          <p:spTgt spid="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7" presetClass="entr" presetSubtype="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900" decel="100000" fill="hold"/>
                                        <p:tgtEl>
                                          <p:spTgt spid="5"/>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37" presetClass="exit" presetSubtype="0" fill="hold" nodeType="clickEffect">
                                  <p:stCondLst>
                                    <p:cond delay="0"/>
                                  </p:stCondLst>
                                  <p:childTnLst>
                                    <p:animEffect transition="out" filter="fade">
                                      <p:cBhvr>
                                        <p:cTn id="21" dur="1000"/>
                                        <p:tgtEl>
                                          <p:spTgt spid="3"/>
                                        </p:tgtEl>
                                      </p:cBhvr>
                                    </p:animEffect>
                                    <p:anim calcmode="lin" valueType="num">
                                      <p:cBhvr>
                                        <p:cTn id="22" dur="1000"/>
                                        <p:tgtEl>
                                          <p:spTgt spid="3"/>
                                        </p:tgtEl>
                                        <p:attrNameLst>
                                          <p:attrName>ppt_x</p:attrName>
                                        </p:attrNameLst>
                                      </p:cBhvr>
                                      <p:tavLst>
                                        <p:tav tm="0">
                                          <p:val>
                                            <p:strVal val="ppt_x"/>
                                          </p:val>
                                        </p:tav>
                                        <p:tav tm="100000">
                                          <p:val>
                                            <p:strVal val="ppt_x"/>
                                          </p:val>
                                        </p:tav>
                                      </p:tavLst>
                                    </p:anim>
                                    <p:anim calcmode="lin" valueType="num">
                                      <p:cBhvr>
                                        <p:cTn id="23" dur="100" decel="100000"/>
                                        <p:tgtEl>
                                          <p:spTgt spid="3"/>
                                        </p:tgtEl>
                                        <p:attrNameLst>
                                          <p:attrName>ppt_y</p:attrName>
                                        </p:attrNameLst>
                                      </p:cBhvr>
                                      <p:tavLst>
                                        <p:tav tm="0">
                                          <p:val>
                                            <p:strVal val="ppt_y"/>
                                          </p:val>
                                        </p:tav>
                                        <p:tav tm="100000">
                                          <p:val>
                                            <p:strVal val="ppt_y-.03"/>
                                          </p:val>
                                        </p:tav>
                                      </p:tavLst>
                                    </p:anim>
                                    <p:anim calcmode="lin" valueType="num">
                                      <p:cBhvr>
                                        <p:cTn id="24" dur="900" accel="100000">
                                          <p:stCondLst>
                                            <p:cond delay="100"/>
                                          </p:stCondLst>
                                        </p:cTn>
                                        <p:tgtEl>
                                          <p:spTgt spid="3"/>
                                        </p:tgtEl>
                                        <p:attrNameLst>
                                          <p:attrName>ppt_y</p:attrName>
                                        </p:attrNameLst>
                                      </p:cBhvr>
                                      <p:tavLst>
                                        <p:tav tm="0">
                                          <p:val>
                                            <p:strVal val="ppt_y"/>
                                          </p:val>
                                        </p:tav>
                                        <p:tav tm="100000">
                                          <p:val>
                                            <p:strVal val="ppt_y+1"/>
                                          </p:val>
                                        </p:tav>
                                      </p:tavLst>
                                    </p:anim>
                                    <p:set>
                                      <p:cBhvr>
                                        <p:cTn id="25" dur="1" fill="hold">
                                          <p:stCondLst>
                                            <p:cond delay="999"/>
                                          </p:stCondLst>
                                        </p:cTn>
                                        <p:tgtEl>
                                          <p:spTgt spid="3"/>
                                        </p:tgtEl>
                                        <p:attrNameLst>
                                          <p:attrName>style.visibility</p:attrName>
                                        </p:attrNameLst>
                                      </p:cBhvr>
                                      <p:to>
                                        <p:strVal val="hidden"/>
                                      </p:to>
                                    </p:set>
                                  </p:childTnLst>
                                </p:cTn>
                              </p:par>
                              <p:par>
                                <p:cTn id="26" presetID="37" presetClass="exit" presetSubtype="0" fill="hold" grpId="1" nodeType="withEffect">
                                  <p:stCondLst>
                                    <p:cond delay="0"/>
                                  </p:stCondLst>
                                  <p:childTnLst>
                                    <p:animEffect transition="out" filter="fade">
                                      <p:cBhvr>
                                        <p:cTn id="27" dur="1000"/>
                                        <p:tgtEl>
                                          <p:spTgt spid="5"/>
                                        </p:tgtEl>
                                      </p:cBhvr>
                                    </p:animEffect>
                                    <p:anim calcmode="lin" valueType="num">
                                      <p:cBhvr>
                                        <p:cTn id="28" dur="1000"/>
                                        <p:tgtEl>
                                          <p:spTgt spid="5"/>
                                        </p:tgtEl>
                                        <p:attrNameLst>
                                          <p:attrName>ppt_x</p:attrName>
                                        </p:attrNameLst>
                                      </p:cBhvr>
                                      <p:tavLst>
                                        <p:tav tm="0">
                                          <p:val>
                                            <p:strVal val="ppt_x"/>
                                          </p:val>
                                        </p:tav>
                                        <p:tav tm="100000">
                                          <p:val>
                                            <p:strVal val="ppt_x"/>
                                          </p:val>
                                        </p:tav>
                                      </p:tavLst>
                                    </p:anim>
                                    <p:anim calcmode="lin" valueType="num">
                                      <p:cBhvr>
                                        <p:cTn id="29" dur="100" decel="100000"/>
                                        <p:tgtEl>
                                          <p:spTgt spid="5"/>
                                        </p:tgtEl>
                                        <p:attrNameLst>
                                          <p:attrName>ppt_y</p:attrName>
                                        </p:attrNameLst>
                                      </p:cBhvr>
                                      <p:tavLst>
                                        <p:tav tm="0">
                                          <p:val>
                                            <p:strVal val="ppt_y"/>
                                          </p:val>
                                        </p:tav>
                                        <p:tav tm="100000">
                                          <p:val>
                                            <p:strVal val="ppt_y-.03"/>
                                          </p:val>
                                        </p:tav>
                                      </p:tavLst>
                                    </p:anim>
                                    <p:anim calcmode="lin" valueType="num">
                                      <p:cBhvr>
                                        <p:cTn id="30" dur="900" accel="100000">
                                          <p:stCondLst>
                                            <p:cond delay="100"/>
                                          </p:stCondLst>
                                        </p:cTn>
                                        <p:tgtEl>
                                          <p:spTgt spid="5"/>
                                        </p:tgtEl>
                                        <p:attrNameLst>
                                          <p:attrName>ppt_y</p:attrName>
                                        </p:attrNameLst>
                                      </p:cBhvr>
                                      <p:tavLst>
                                        <p:tav tm="0">
                                          <p:val>
                                            <p:strVal val="ppt_y"/>
                                          </p:val>
                                        </p:tav>
                                        <p:tav tm="100000">
                                          <p:val>
                                            <p:strVal val="ppt_y+1"/>
                                          </p:val>
                                        </p:tav>
                                      </p:tavLst>
                                    </p:anim>
                                    <p:set>
                                      <p:cBhvr>
                                        <p:cTn id="31" dur="1" fill="hold">
                                          <p:stCondLst>
                                            <p:cond delay="999"/>
                                          </p:stCondLst>
                                        </p:cTn>
                                        <p:tgtEl>
                                          <p:spTgt spid="5"/>
                                        </p:tgtEl>
                                        <p:attrNameLst>
                                          <p:attrName>style.visibility</p:attrName>
                                        </p:attrNameLst>
                                      </p:cBhvr>
                                      <p:to>
                                        <p:strVal val="hidden"/>
                                      </p:to>
                                    </p:set>
                                  </p:childTnLst>
                                </p:cTn>
                              </p:par>
                            </p:childTnLst>
                          </p:cTn>
                        </p:par>
                        <p:par>
                          <p:cTn id="32" fill="hold">
                            <p:stCondLst>
                              <p:cond delay="1000"/>
                            </p:stCondLst>
                            <p:childTnLst>
                              <p:par>
                                <p:cTn id="33" presetID="42" presetClass="entr" presetSubtype="0"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anim calcmode="lin" valueType="num">
                                      <p:cBhvr>
                                        <p:cTn id="36" dur="1000" fill="hold"/>
                                        <p:tgtEl>
                                          <p:spTgt spid="6"/>
                                        </p:tgtEl>
                                        <p:attrNameLst>
                                          <p:attrName>ppt_x</p:attrName>
                                        </p:attrNameLst>
                                      </p:cBhvr>
                                      <p:tavLst>
                                        <p:tav tm="0">
                                          <p:val>
                                            <p:strVal val="#ppt_x"/>
                                          </p:val>
                                        </p:tav>
                                        <p:tav tm="100000">
                                          <p:val>
                                            <p:strVal val="#ppt_x"/>
                                          </p:val>
                                        </p:tav>
                                      </p:tavLst>
                                    </p:anim>
                                    <p:anim calcmode="lin" valueType="num">
                                      <p:cBhvr>
                                        <p:cTn id="37" dur="1000" fill="hold"/>
                                        <p:tgtEl>
                                          <p:spTgt spid="6"/>
                                        </p:tgtEl>
                                        <p:attrNameLst>
                                          <p:attrName>ppt_y</p:attrName>
                                        </p:attrNameLst>
                                      </p:cBhvr>
                                      <p:tavLst>
                                        <p:tav tm="0">
                                          <p:val>
                                            <p:strVal val="#ppt_y+.1"/>
                                          </p:val>
                                        </p:tav>
                                        <p:tav tm="100000">
                                          <p:val>
                                            <p:strVal val="#ppt_y"/>
                                          </p:val>
                                        </p:tav>
                                      </p:tavLst>
                                    </p:anim>
                                  </p:childTnLst>
                                </p:cTn>
                              </p:par>
                            </p:childTnLst>
                          </p:cTn>
                        </p:par>
                        <p:par>
                          <p:cTn id="38" fill="hold">
                            <p:stCondLst>
                              <p:cond delay="2000"/>
                            </p:stCondLst>
                            <p:childTnLst>
                              <p:par>
                                <p:cTn id="39" presetID="53" presetClass="entr" presetSubtype="0"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p:cTn id="41" dur="1000" fill="hold"/>
                                        <p:tgtEl>
                                          <p:spTgt spid="7"/>
                                        </p:tgtEl>
                                        <p:attrNameLst>
                                          <p:attrName>ppt_w</p:attrName>
                                        </p:attrNameLst>
                                      </p:cBhvr>
                                      <p:tavLst>
                                        <p:tav tm="0">
                                          <p:val>
                                            <p:fltVal val="0"/>
                                          </p:val>
                                        </p:tav>
                                        <p:tav tm="100000">
                                          <p:val>
                                            <p:strVal val="#ppt_w"/>
                                          </p:val>
                                        </p:tav>
                                      </p:tavLst>
                                    </p:anim>
                                    <p:anim calcmode="lin" valueType="num">
                                      <p:cBhvr>
                                        <p:cTn id="42" dur="1000" fill="hold"/>
                                        <p:tgtEl>
                                          <p:spTgt spid="7"/>
                                        </p:tgtEl>
                                        <p:attrNameLst>
                                          <p:attrName>ppt_h</p:attrName>
                                        </p:attrNameLst>
                                      </p:cBhvr>
                                      <p:tavLst>
                                        <p:tav tm="0">
                                          <p:val>
                                            <p:fltVal val="0"/>
                                          </p:val>
                                        </p:tav>
                                        <p:tav tm="100000">
                                          <p:val>
                                            <p:strVal val="#ppt_h"/>
                                          </p:val>
                                        </p:tav>
                                      </p:tavLst>
                                    </p:anim>
                                    <p:animEffect transition="in" filter="fade">
                                      <p:cBhvr>
                                        <p:cTn id="43"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3714750" y="180975"/>
            <a:ext cx="5038725" cy="503238"/>
          </a:xfrm>
          <a:prstGeom prst="rect">
            <a:avLst/>
          </a:prstGeom>
          <a:noFill/>
          <a:ln w="9525">
            <a:noFill/>
            <a:miter lim="800000"/>
            <a:headEnd/>
            <a:tailEnd/>
          </a:ln>
        </p:spPr>
        <p:txBody>
          <a:bodyPr anchor="ctr"/>
          <a:lstStyle/>
          <a:p>
            <a:pPr algn="r">
              <a:lnSpc>
                <a:spcPct val="80000"/>
              </a:lnSpc>
              <a:spcBef>
                <a:spcPct val="50000"/>
              </a:spcBef>
              <a:defRPr/>
            </a:pPr>
            <a:r>
              <a:rPr lang="ru-RU" sz="2000" b="1" dirty="0">
                <a:solidFill>
                  <a:srgbClr val="CC0000"/>
                </a:solidFill>
                <a:latin typeface="+mj-lt"/>
                <a:cs typeface="+mn-cs"/>
              </a:rPr>
              <a:t>Управление запасами</a:t>
            </a:r>
            <a:endParaRPr lang="ru-RU" sz="2000" b="1" dirty="0">
              <a:solidFill>
                <a:srgbClr val="CC0000"/>
              </a:solidFill>
              <a:latin typeface="+mj-lt"/>
              <a:cs typeface="+mn-cs"/>
            </a:endParaRPr>
          </a:p>
        </p:txBody>
      </p:sp>
      <p:pic>
        <p:nvPicPr>
          <p:cNvPr id="5" name="Рисунок 4"/>
          <p:cNvPicPr/>
          <p:nvPr/>
        </p:nvPicPr>
        <p:blipFill>
          <a:blip r:embed="rId3"/>
          <a:srcRect l="839" t="4706" r="1048" b="1176"/>
          <a:stretch>
            <a:fillRect/>
          </a:stretch>
        </p:blipFill>
        <p:spPr bwMode="auto">
          <a:xfrm>
            <a:off x="4343400" y="1819275"/>
            <a:ext cx="4429125" cy="4543425"/>
          </a:xfrm>
          <a:prstGeom prst="rect">
            <a:avLst/>
          </a:prstGeom>
          <a:ln w="19050" cap="sq">
            <a:solidFill>
              <a:srgbClr val="C00000"/>
            </a:solidFill>
            <a:prstDash val="solid"/>
            <a:miter lim="800000"/>
          </a:ln>
          <a:effectLst>
            <a:outerShdw blurRad="50800" dist="38100" dir="2700000" algn="tl" rotWithShape="0">
              <a:srgbClr val="000000">
                <a:alpha val="43000"/>
              </a:srgbClr>
            </a:outerShdw>
          </a:effectLst>
        </p:spPr>
      </p:pic>
      <p:sp>
        <p:nvSpPr>
          <p:cNvPr id="6" name="AutoShape 22"/>
          <p:cNvSpPr>
            <a:spLocks/>
          </p:cNvSpPr>
          <p:nvPr/>
        </p:nvSpPr>
        <p:spPr bwMode="auto">
          <a:xfrm>
            <a:off x="6802438" y="1285875"/>
            <a:ext cx="1960562" cy="428625"/>
          </a:xfrm>
          <a:prstGeom prst="accentBorderCallout2">
            <a:avLst>
              <a:gd name="adj1" fmla="val 26181"/>
              <a:gd name="adj2" fmla="val -2319"/>
              <a:gd name="adj3" fmla="val 26181"/>
              <a:gd name="adj4" fmla="val -5847"/>
              <a:gd name="adj5" fmla="val 125357"/>
              <a:gd name="adj6" fmla="val -15612"/>
            </a:avLst>
          </a:prstGeom>
          <a:solidFill>
            <a:schemeClr val="bg1"/>
          </a:solidFill>
          <a:ln w="19050" algn="ctr">
            <a:solidFill>
              <a:schemeClr val="bg2"/>
            </a:solidFill>
            <a:miter lim="800000"/>
            <a:headEnd/>
            <a:tailEnd/>
          </a:ln>
        </p:spPr>
        <p:txBody>
          <a:bodyPr lIns="0" tIns="0" rIns="0" bIns="0" anchor="ctr" anchorCtr="1"/>
          <a:lstStyle/>
          <a:p>
            <a:pPr eaLnBrk="0" hangingPunct="0">
              <a:spcBef>
                <a:spcPct val="50000"/>
              </a:spcBef>
              <a:defRPr/>
            </a:pPr>
            <a:r>
              <a:rPr lang="ru-RU" sz="800" i="1" dirty="0">
                <a:solidFill>
                  <a:srgbClr val="4D4D4D"/>
                </a:solidFill>
                <a:latin typeface="+mj-lt"/>
                <a:cs typeface="+mn-cs"/>
              </a:rPr>
              <a:t>Форма отчета:</a:t>
            </a:r>
            <a:r>
              <a:rPr lang="en-US" sz="1000" dirty="0">
                <a:solidFill>
                  <a:srgbClr val="4D4D4D"/>
                </a:solidFill>
                <a:latin typeface="+mj-lt"/>
                <a:cs typeface="+mn-cs"/>
              </a:rPr>
              <a:t/>
            </a:r>
            <a:br>
              <a:rPr lang="en-US" sz="1000" dirty="0">
                <a:solidFill>
                  <a:srgbClr val="4D4D4D"/>
                </a:solidFill>
                <a:latin typeface="+mj-lt"/>
                <a:cs typeface="+mn-cs"/>
              </a:rPr>
            </a:br>
            <a:r>
              <a:rPr lang="ru-RU" sz="1000" dirty="0">
                <a:solidFill>
                  <a:srgbClr val="4D4D4D"/>
                </a:solidFill>
                <a:latin typeface="+mj-lt"/>
                <a:cs typeface="+mn-cs"/>
              </a:rPr>
              <a:t>«Ведомость по материалам на складах»</a:t>
            </a:r>
            <a:endParaRPr lang="ru-RU" sz="1000" dirty="0">
              <a:solidFill>
                <a:srgbClr val="4D4D4D"/>
              </a:solidFill>
              <a:latin typeface="+mj-lt"/>
              <a:cs typeface="+mn-cs"/>
            </a:endParaRPr>
          </a:p>
        </p:txBody>
      </p:sp>
      <p:pic>
        <p:nvPicPr>
          <p:cNvPr id="7" name="Рисунок 6"/>
          <p:cNvPicPr/>
          <p:nvPr/>
        </p:nvPicPr>
        <p:blipFill>
          <a:blip r:embed="rId4"/>
          <a:srcRect l="1311" t="5865" r="1462" b="1662"/>
          <a:stretch>
            <a:fillRect/>
          </a:stretch>
        </p:blipFill>
        <p:spPr bwMode="auto">
          <a:xfrm>
            <a:off x="361950" y="1828800"/>
            <a:ext cx="3800475" cy="4505325"/>
          </a:xfrm>
          <a:prstGeom prst="rect">
            <a:avLst/>
          </a:prstGeom>
          <a:ln w="19050" cap="sq">
            <a:solidFill>
              <a:srgbClr val="C00000"/>
            </a:solidFill>
            <a:prstDash val="solid"/>
            <a:miter lim="800000"/>
          </a:ln>
          <a:effectLst>
            <a:outerShdw blurRad="50800" dist="38100" dir="2700000" algn="tl" rotWithShape="0">
              <a:srgbClr val="000000">
                <a:alpha val="43000"/>
              </a:srgbClr>
            </a:outerShdw>
          </a:effectLst>
        </p:spPr>
      </p:pic>
      <p:sp>
        <p:nvSpPr>
          <p:cNvPr id="8" name="AutoShape 22"/>
          <p:cNvSpPr>
            <a:spLocks/>
          </p:cNvSpPr>
          <p:nvPr/>
        </p:nvSpPr>
        <p:spPr bwMode="auto">
          <a:xfrm>
            <a:off x="2611438" y="1238250"/>
            <a:ext cx="1560512" cy="485775"/>
          </a:xfrm>
          <a:prstGeom prst="accentBorderCallout2">
            <a:avLst>
              <a:gd name="adj1" fmla="val 26181"/>
              <a:gd name="adj2" fmla="val -2319"/>
              <a:gd name="adj3" fmla="val 26181"/>
              <a:gd name="adj4" fmla="val -5847"/>
              <a:gd name="adj5" fmla="val 116414"/>
              <a:gd name="adj6" fmla="val -15571"/>
            </a:avLst>
          </a:prstGeom>
          <a:solidFill>
            <a:schemeClr val="bg1"/>
          </a:solidFill>
          <a:ln w="19050" algn="ctr">
            <a:solidFill>
              <a:schemeClr val="bg2"/>
            </a:solidFill>
            <a:miter lim="800000"/>
            <a:headEnd/>
            <a:tailEnd/>
          </a:ln>
        </p:spPr>
        <p:txBody>
          <a:bodyPr lIns="0" tIns="0" rIns="0" bIns="0" anchor="ctr" anchorCtr="1"/>
          <a:lstStyle/>
          <a:p>
            <a:pPr eaLnBrk="0" hangingPunct="0">
              <a:spcBef>
                <a:spcPct val="50000"/>
              </a:spcBef>
              <a:defRPr/>
            </a:pPr>
            <a:r>
              <a:rPr lang="ru-RU" sz="800" i="1" dirty="0">
                <a:solidFill>
                  <a:srgbClr val="4D4D4D"/>
                </a:solidFill>
                <a:latin typeface="+mj-lt"/>
                <a:cs typeface="+mn-cs"/>
              </a:rPr>
              <a:t>Форма отчета:</a:t>
            </a:r>
            <a:r>
              <a:rPr lang="en-US" sz="1000" dirty="0">
                <a:solidFill>
                  <a:srgbClr val="4D4D4D"/>
                </a:solidFill>
                <a:latin typeface="+mj-lt"/>
                <a:cs typeface="+mn-cs"/>
              </a:rPr>
              <a:t/>
            </a:r>
            <a:br>
              <a:rPr lang="en-US" sz="1000" dirty="0">
                <a:solidFill>
                  <a:srgbClr val="4D4D4D"/>
                </a:solidFill>
                <a:latin typeface="+mj-lt"/>
                <a:cs typeface="+mn-cs"/>
              </a:rPr>
            </a:br>
            <a:r>
              <a:rPr lang="ru-RU" sz="1000" dirty="0">
                <a:solidFill>
                  <a:srgbClr val="4D4D4D"/>
                </a:solidFill>
                <a:latin typeface="+mj-lt"/>
                <a:cs typeface="+mn-cs"/>
              </a:rPr>
              <a:t>«Остатки материалов на складах»</a:t>
            </a:r>
            <a:endParaRPr lang="ru-RU" sz="1000" dirty="0">
              <a:solidFill>
                <a:srgbClr val="4D4D4D"/>
              </a:solidFill>
              <a:latin typeface="+mj-lt"/>
              <a:cs typeface="+mn-cs"/>
            </a:endParaRPr>
          </a:p>
        </p:txBody>
      </p:sp>
      <p:pic>
        <p:nvPicPr>
          <p:cNvPr id="9" name="Рисунок 8"/>
          <p:cNvPicPr/>
          <p:nvPr/>
        </p:nvPicPr>
        <p:blipFill>
          <a:blip r:embed="rId5"/>
          <a:srcRect l="528" t="5526" r="782" b="1382"/>
          <a:stretch>
            <a:fillRect/>
          </a:stretch>
        </p:blipFill>
        <p:spPr bwMode="auto">
          <a:xfrm>
            <a:off x="352425" y="1952625"/>
            <a:ext cx="8448675" cy="4171950"/>
          </a:xfrm>
          <a:prstGeom prst="rect">
            <a:avLst/>
          </a:prstGeom>
          <a:ln w="19050" cap="sq">
            <a:solidFill>
              <a:srgbClr val="C00000"/>
            </a:solidFill>
            <a:prstDash val="solid"/>
            <a:miter lim="800000"/>
          </a:ln>
          <a:effectLst>
            <a:outerShdw blurRad="50800" dist="38100" dir="2700000" algn="tl" rotWithShape="0">
              <a:srgbClr val="000000">
                <a:alpha val="43000"/>
              </a:srgbClr>
            </a:outerShdw>
          </a:effectLst>
        </p:spPr>
      </p:pic>
      <p:sp>
        <p:nvSpPr>
          <p:cNvPr id="10" name="AutoShape 22"/>
          <p:cNvSpPr>
            <a:spLocks/>
          </p:cNvSpPr>
          <p:nvPr/>
        </p:nvSpPr>
        <p:spPr bwMode="auto">
          <a:xfrm>
            <a:off x="6411913" y="1428750"/>
            <a:ext cx="2408237" cy="409575"/>
          </a:xfrm>
          <a:prstGeom prst="accentBorderCallout2">
            <a:avLst>
              <a:gd name="adj1" fmla="val 26181"/>
              <a:gd name="adj2" fmla="val -2319"/>
              <a:gd name="adj3" fmla="val 26181"/>
              <a:gd name="adj4" fmla="val -5847"/>
              <a:gd name="adj5" fmla="val 122204"/>
              <a:gd name="adj6" fmla="val -12674"/>
            </a:avLst>
          </a:prstGeom>
          <a:solidFill>
            <a:schemeClr val="bg1"/>
          </a:solidFill>
          <a:ln w="19050" algn="ctr">
            <a:solidFill>
              <a:schemeClr val="bg2"/>
            </a:solidFill>
            <a:miter lim="800000"/>
            <a:headEnd/>
            <a:tailEnd/>
          </a:ln>
        </p:spPr>
        <p:txBody>
          <a:bodyPr lIns="0" tIns="0" rIns="0" bIns="0" anchor="ctr" anchorCtr="1"/>
          <a:lstStyle/>
          <a:p>
            <a:pPr eaLnBrk="0" hangingPunct="0">
              <a:spcBef>
                <a:spcPct val="50000"/>
              </a:spcBef>
              <a:defRPr/>
            </a:pPr>
            <a:r>
              <a:rPr lang="ru-RU" sz="800" i="1" dirty="0">
                <a:solidFill>
                  <a:srgbClr val="4D4D4D"/>
                </a:solidFill>
                <a:latin typeface="+mj-lt"/>
                <a:cs typeface="+mn-cs"/>
              </a:rPr>
              <a:t>Форма отчета:</a:t>
            </a:r>
            <a:r>
              <a:rPr lang="en-US" sz="1000" dirty="0">
                <a:solidFill>
                  <a:srgbClr val="4D4D4D"/>
                </a:solidFill>
                <a:latin typeface="+mj-lt"/>
                <a:cs typeface="+mn-cs"/>
              </a:rPr>
              <a:t/>
            </a:r>
            <a:br>
              <a:rPr lang="en-US" sz="1000" dirty="0">
                <a:solidFill>
                  <a:srgbClr val="4D4D4D"/>
                </a:solidFill>
                <a:latin typeface="+mj-lt"/>
                <a:cs typeface="+mn-cs"/>
              </a:rPr>
            </a:br>
            <a:r>
              <a:rPr lang="ru-RU" sz="1000" dirty="0">
                <a:solidFill>
                  <a:srgbClr val="4D4D4D"/>
                </a:solidFill>
                <a:latin typeface="+mj-lt"/>
                <a:cs typeface="+mn-cs"/>
              </a:rPr>
              <a:t>«Анализ потребностей в материалах»</a:t>
            </a:r>
            <a:endParaRPr lang="ru-RU" sz="1000" dirty="0">
              <a:solidFill>
                <a:srgbClr val="4D4D4D"/>
              </a:solidFill>
              <a:latin typeface="+mj-lt"/>
              <a:cs typeface="+mn-cs"/>
            </a:endParaRPr>
          </a:p>
        </p:txBody>
      </p:sp>
      <p:pic>
        <p:nvPicPr>
          <p:cNvPr id="11" name="Рисунок 10"/>
          <p:cNvPicPr/>
          <p:nvPr/>
        </p:nvPicPr>
        <p:blipFill>
          <a:blip r:embed="rId6"/>
          <a:srcRect l="718" t="4858" r="851" b="1417"/>
          <a:stretch>
            <a:fillRect/>
          </a:stretch>
        </p:blipFill>
        <p:spPr bwMode="auto">
          <a:xfrm>
            <a:off x="552450" y="1819275"/>
            <a:ext cx="7829550" cy="4410075"/>
          </a:xfrm>
          <a:prstGeom prst="rect">
            <a:avLst/>
          </a:prstGeom>
          <a:ln w="19050" cap="sq">
            <a:solidFill>
              <a:srgbClr val="C00000"/>
            </a:solidFill>
            <a:prstDash val="solid"/>
            <a:miter lim="800000"/>
          </a:ln>
          <a:effectLst>
            <a:outerShdw blurRad="50800" dist="38100" dir="2700000" algn="tl" rotWithShape="0">
              <a:srgbClr val="000000">
                <a:alpha val="43000"/>
              </a:srgbClr>
            </a:outerShdw>
          </a:effectLst>
        </p:spPr>
      </p:pic>
      <p:sp>
        <p:nvSpPr>
          <p:cNvPr id="12" name="AutoShape 22"/>
          <p:cNvSpPr>
            <a:spLocks/>
          </p:cNvSpPr>
          <p:nvPr/>
        </p:nvSpPr>
        <p:spPr bwMode="auto">
          <a:xfrm>
            <a:off x="6211888" y="1390650"/>
            <a:ext cx="2160587" cy="333375"/>
          </a:xfrm>
          <a:prstGeom prst="accentBorderCallout2">
            <a:avLst>
              <a:gd name="adj1" fmla="val 26181"/>
              <a:gd name="adj2" fmla="val -2319"/>
              <a:gd name="adj3" fmla="val 26181"/>
              <a:gd name="adj4" fmla="val -5847"/>
              <a:gd name="adj5" fmla="val 125992"/>
              <a:gd name="adj6" fmla="val -17824"/>
            </a:avLst>
          </a:prstGeom>
          <a:solidFill>
            <a:schemeClr val="bg1"/>
          </a:solidFill>
          <a:ln w="19050" algn="ctr">
            <a:solidFill>
              <a:schemeClr val="bg2"/>
            </a:solidFill>
            <a:miter lim="800000"/>
            <a:headEnd/>
            <a:tailEnd/>
          </a:ln>
        </p:spPr>
        <p:txBody>
          <a:bodyPr lIns="0" tIns="0" rIns="0" bIns="0" anchor="ctr" anchorCtr="1"/>
          <a:lstStyle/>
          <a:p>
            <a:pPr eaLnBrk="0" hangingPunct="0">
              <a:spcBef>
                <a:spcPct val="50000"/>
              </a:spcBef>
              <a:defRPr/>
            </a:pPr>
            <a:r>
              <a:rPr lang="ru-RU" sz="800" i="1" dirty="0">
                <a:solidFill>
                  <a:srgbClr val="4D4D4D"/>
                </a:solidFill>
                <a:latin typeface="+mj-lt"/>
                <a:cs typeface="+mn-cs"/>
              </a:rPr>
              <a:t>Форма отчета:</a:t>
            </a:r>
            <a:r>
              <a:rPr lang="en-US" sz="1000" dirty="0">
                <a:solidFill>
                  <a:srgbClr val="4D4D4D"/>
                </a:solidFill>
                <a:latin typeface="+mj-lt"/>
                <a:cs typeface="+mn-cs"/>
              </a:rPr>
              <a:t/>
            </a:r>
            <a:br>
              <a:rPr lang="en-US" sz="1000" dirty="0">
                <a:solidFill>
                  <a:srgbClr val="4D4D4D"/>
                </a:solidFill>
                <a:latin typeface="+mj-lt"/>
                <a:cs typeface="+mn-cs"/>
              </a:rPr>
            </a:br>
            <a:r>
              <a:rPr lang="ru-RU" sz="1000" dirty="0">
                <a:solidFill>
                  <a:srgbClr val="4D4D4D"/>
                </a:solidFill>
                <a:latin typeface="+mj-lt"/>
                <a:cs typeface="+mn-cs"/>
              </a:rPr>
              <a:t>«Карточка движения материалов»</a:t>
            </a:r>
            <a:endParaRPr lang="ru-RU" sz="1000" dirty="0">
              <a:solidFill>
                <a:srgbClr val="4D4D4D"/>
              </a:solidFill>
              <a:latin typeface="+mj-lt"/>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1000" fill="hold"/>
                                        <p:tgtEl>
                                          <p:spTgt spid="8"/>
                                        </p:tgtEl>
                                        <p:attrNameLst>
                                          <p:attrName>ppt_w</p:attrName>
                                        </p:attrNameLst>
                                      </p:cBhvr>
                                      <p:tavLst>
                                        <p:tav tm="0">
                                          <p:val>
                                            <p:fltVal val="0"/>
                                          </p:val>
                                        </p:tav>
                                        <p:tav tm="100000">
                                          <p:val>
                                            <p:strVal val="#ppt_w"/>
                                          </p:val>
                                        </p:tav>
                                      </p:tavLst>
                                    </p:anim>
                                    <p:anim calcmode="lin" valueType="num">
                                      <p:cBhvr>
                                        <p:cTn id="19" dur="1000" fill="hold"/>
                                        <p:tgtEl>
                                          <p:spTgt spid="8"/>
                                        </p:tgtEl>
                                        <p:attrNameLst>
                                          <p:attrName>ppt_h</p:attrName>
                                        </p:attrNameLst>
                                      </p:cBhvr>
                                      <p:tavLst>
                                        <p:tav tm="0">
                                          <p:val>
                                            <p:fltVal val="0"/>
                                          </p:val>
                                        </p:tav>
                                        <p:tav tm="100000">
                                          <p:val>
                                            <p:strVal val="#ppt_h"/>
                                          </p:val>
                                        </p:tav>
                                      </p:tavLst>
                                    </p:anim>
                                    <p:animEffect transition="in" filter="fade">
                                      <p:cBhvr>
                                        <p:cTn id="20" dur="1000"/>
                                        <p:tgtEl>
                                          <p:spTgt spid="8"/>
                                        </p:tgtEl>
                                      </p:cBhvr>
                                    </p:animEffect>
                                  </p:childTnLst>
                                </p:cTn>
                              </p:par>
                            </p:childTnLst>
                          </p:cTn>
                        </p:par>
                        <p:par>
                          <p:cTn id="21" fill="hold">
                            <p:stCondLst>
                              <p:cond delay="2000"/>
                            </p:stCondLst>
                            <p:childTnLst>
                              <p:par>
                                <p:cTn id="22" presetID="53" presetClass="entr" presetSubtype="0"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1000" fill="hold"/>
                                        <p:tgtEl>
                                          <p:spTgt spid="6"/>
                                        </p:tgtEl>
                                        <p:attrNameLst>
                                          <p:attrName>ppt_w</p:attrName>
                                        </p:attrNameLst>
                                      </p:cBhvr>
                                      <p:tavLst>
                                        <p:tav tm="0">
                                          <p:val>
                                            <p:fltVal val="0"/>
                                          </p:val>
                                        </p:tav>
                                        <p:tav tm="100000">
                                          <p:val>
                                            <p:strVal val="#ppt_w"/>
                                          </p:val>
                                        </p:tav>
                                      </p:tavLst>
                                    </p:anim>
                                    <p:anim calcmode="lin" valueType="num">
                                      <p:cBhvr>
                                        <p:cTn id="25" dur="1000" fill="hold"/>
                                        <p:tgtEl>
                                          <p:spTgt spid="6"/>
                                        </p:tgtEl>
                                        <p:attrNameLst>
                                          <p:attrName>ppt_h</p:attrName>
                                        </p:attrNameLst>
                                      </p:cBhvr>
                                      <p:tavLst>
                                        <p:tav tm="0">
                                          <p:val>
                                            <p:fltVal val="0"/>
                                          </p:val>
                                        </p:tav>
                                        <p:tav tm="100000">
                                          <p:val>
                                            <p:strVal val="#ppt_h"/>
                                          </p:val>
                                        </p:tav>
                                      </p:tavLst>
                                    </p:anim>
                                    <p:animEffect transition="in" filter="fade">
                                      <p:cBhvr>
                                        <p:cTn id="26" dur="10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37" presetClass="exit" presetSubtype="0" fill="hold" nodeType="clickEffect">
                                  <p:stCondLst>
                                    <p:cond delay="0"/>
                                  </p:stCondLst>
                                  <p:childTnLst>
                                    <p:animEffect transition="out" filter="fade">
                                      <p:cBhvr>
                                        <p:cTn id="30" dur="1000"/>
                                        <p:tgtEl>
                                          <p:spTgt spid="7"/>
                                        </p:tgtEl>
                                      </p:cBhvr>
                                    </p:animEffect>
                                    <p:anim calcmode="lin" valueType="num">
                                      <p:cBhvr>
                                        <p:cTn id="31" dur="1000"/>
                                        <p:tgtEl>
                                          <p:spTgt spid="7"/>
                                        </p:tgtEl>
                                        <p:attrNameLst>
                                          <p:attrName>ppt_x</p:attrName>
                                        </p:attrNameLst>
                                      </p:cBhvr>
                                      <p:tavLst>
                                        <p:tav tm="0">
                                          <p:val>
                                            <p:strVal val="ppt_x"/>
                                          </p:val>
                                        </p:tav>
                                        <p:tav tm="100000">
                                          <p:val>
                                            <p:strVal val="ppt_x"/>
                                          </p:val>
                                        </p:tav>
                                      </p:tavLst>
                                    </p:anim>
                                    <p:anim calcmode="lin" valueType="num">
                                      <p:cBhvr>
                                        <p:cTn id="32" dur="100" decel="100000"/>
                                        <p:tgtEl>
                                          <p:spTgt spid="7"/>
                                        </p:tgtEl>
                                        <p:attrNameLst>
                                          <p:attrName>ppt_y</p:attrName>
                                        </p:attrNameLst>
                                      </p:cBhvr>
                                      <p:tavLst>
                                        <p:tav tm="0">
                                          <p:val>
                                            <p:strVal val="ppt_y"/>
                                          </p:val>
                                        </p:tav>
                                        <p:tav tm="100000">
                                          <p:val>
                                            <p:strVal val="ppt_y-.03"/>
                                          </p:val>
                                        </p:tav>
                                      </p:tavLst>
                                    </p:anim>
                                    <p:anim calcmode="lin" valueType="num">
                                      <p:cBhvr>
                                        <p:cTn id="33" dur="900" accel="100000">
                                          <p:stCondLst>
                                            <p:cond delay="100"/>
                                          </p:stCondLst>
                                        </p:cTn>
                                        <p:tgtEl>
                                          <p:spTgt spid="7"/>
                                        </p:tgtEl>
                                        <p:attrNameLst>
                                          <p:attrName>ppt_y</p:attrName>
                                        </p:attrNameLst>
                                      </p:cBhvr>
                                      <p:tavLst>
                                        <p:tav tm="0">
                                          <p:val>
                                            <p:strVal val="ppt_y"/>
                                          </p:val>
                                        </p:tav>
                                        <p:tav tm="100000">
                                          <p:val>
                                            <p:strVal val="ppt_y+1"/>
                                          </p:val>
                                        </p:tav>
                                      </p:tavLst>
                                    </p:anim>
                                    <p:set>
                                      <p:cBhvr>
                                        <p:cTn id="34" dur="1" fill="hold">
                                          <p:stCondLst>
                                            <p:cond delay="999"/>
                                          </p:stCondLst>
                                        </p:cTn>
                                        <p:tgtEl>
                                          <p:spTgt spid="7"/>
                                        </p:tgtEl>
                                        <p:attrNameLst>
                                          <p:attrName>style.visibility</p:attrName>
                                        </p:attrNameLst>
                                      </p:cBhvr>
                                      <p:to>
                                        <p:strVal val="hidden"/>
                                      </p:to>
                                    </p:set>
                                  </p:childTnLst>
                                </p:cTn>
                              </p:par>
                              <p:par>
                                <p:cTn id="35" presetID="37" presetClass="exit" presetSubtype="0" fill="hold" nodeType="withEffect">
                                  <p:stCondLst>
                                    <p:cond delay="0"/>
                                  </p:stCondLst>
                                  <p:childTnLst>
                                    <p:animEffect transition="out" filter="fade">
                                      <p:cBhvr>
                                        <p:cTn id="36" dur="1000"/>
                                        <p:tgtEl>
                                          <p:spTgt spid="5"/>
                                        </p:tgtEl>
                                      </p:cBhvr>
                                    </p:animEffect>
                                    <p:anim calcmode="lin" valueType="num">
                                      <p:cBhvr>
                                        <p:cTn id="37" dur="1000"/>
                                        <p:tgtEl>
                                          <p:spTgt spid="5"/>
                                        </p:tgtEl>
                                        <p:attrNameLst>
                                          <p:attrName>ppt_x</p:attrName>
                                        </p:attrNameLst>
                                      </p:cBhvr>
                                      <p:tavLst>
                                        <p:tav tm="0">
                                          <p:val>
                                            <p:strVal val="ppt_x"/>
                                          </p:val>
                                        </p:tav>
                                        <p:tav tm="100000">
                                          <p:val>
                                            <p:strVal val="ppt_x"/>
                                          </p:val>
                                        </p:tav>
                                      </p:tavLst>
                                    </p:anim>
                                    <p:anim calcmode="lin" valueType="num">
                                      <p:cBhvr>
                                        <p:cTn id="38" dur="100" decel="100000"/>
                                        <p:tgtEl>
                                          <p:spTgt spid="5"/>
                                        </p:tgtEl>
                                        <p:attrNameLst>
                                          <p:attrName>ppt_y</p:attrName>
                                        </p:attrNameLst>
                                      </p:cBhvr>
                                      <p:tavLst>
                                        <p:tav tm="0">
                                          <p:val>
                                            <p:strVal val="ppt_y"/>
                                          </p:val>
                                        </p:tav>
                                        <p:tav tm="100000">
                                          <p:val>
                                            <p:strVal val="ppt_y-.03"/>
                                          </p:val>
                                        </p:tav>
                                      </p:tavLst>
                                    </p:anim>
                                    <p:anim calcmode="lin" valueType="num">
                                      <p:cBhvr>
                                        <p:cTn id="39" dur="900" accel="100000">
                                          <p:stCondLst>
                                            <p:cond delay="100"/>
                                          </p:stCondLst>
                                        </p:cTn>
                                        <p:tgtEl>
                                          <p:spTgt spid="5"/>
                                        </p:tgtEl>
                                        <p:attrNameLst>
                                          <p:attrName>ppt_y</p:attrName>
                                        </p:attrNameLst>
                                      </p:cBhvr>
                                      <p:tavLst>
                                        <p:tav tm="0">
                                          <p:val>
                                            <p:strVal val="ppt_y"/>
                                          </p:val>
                                        </p:tav>
                                        <p:tav tm="100000">
                                          <p:val>
                                            <p:strVal val="ppt_y+1"/>
                                          </p:val>
                                        </p:tav>
                                      </p:tavLst>
                                    </p:anim>
                                    <p:set>
                                      <p:cBhvr>
                                        <p:cTn id="40" dur="1" fill="hold">
                                          <p:stCondLst>
                                            <p:cond delay="999"/>
                                          </p:stCondLst>
                                        </p:cTn>
                                        <p:tgtEl>
                                          <p:spTgt spid="5"/>
                                        </p:tgtEl>
                                        <p:attrNameLst>
                                          <p:attrName>style.visibility</p:attrName>
                                        </p:attrNameLst>
                                      </p:cBhvr>
                                      <p:to>
                                        <p:strVal val="hidden"/>
                                      </p:to>
                                    </p:set>
                                  </p:childTnLst>
                                </p:cTn>
                              </p:par>
                              <p:par>
                                <p:cTn id="41" presetID="37" presetClass="exit" presetSubtype="0" fill="hold" grpId="1" nodeType="withEffect">
                                  <p:stCondLst>
                                    <p:cond delay="0"/>
                                  </p:stCondLst>
                                  <p:childTnLst>
                                    <p:animEffect transition="out" filter="fade">
                                      <p:cBhvr>
                                        <p:cTn id="42" dur="1000"/>
                                        <p:tgtEl>
                                          <p:spTgt spid="8"/>
                                        </p:tgtEl>
                                      </p:cBhvr>
                                    </p:animEffect>
                                    <p:anim calcmode="lin" valueType="num">
                                      <p:cBhvr>
                                        <p:cTn id="43" dur="1000"/>
                                        <p:tgtEl>
                                          <p:spTgt spid="8"/>
                                        </p:tgtEl>
                                        <p:attrNameLst>
                                          <p:attrName>ppt_x</p:attrName>
                                        </p:attrNameLst>
                                      </p:cBhvr>
                                      <p:tavLst>
                                        <p:tav tm="0">
                                          <p:val>
                                            <p:strVal val="ppt_x"/>
                                          </p:val>
                                        </p:tav>
                                        <p:tav tm="100000">
                                          <p:val>
                                            <p:strVal val="ppt_x"/>
                                          </p:val>
                                        </p:tav>
                                      </p:tavLst>
                                    </p:anim>
                                    <p:anim calcmode="lin" valueType="num">
                                      <p:cBhvr>
                                        <p:cTn id="44" dur="100" decel="100000"/>
                                        <p:tgtEl>
                                          <p:spTgt spid="8"/>
                                        </p:tgtEl>
                                        <p:attrNameLst>
                                          <p:attrName>ppt_y</p:attrName>
                                        </p:attrNameLst>
                                      </p:cBhvr>
                                      <p:tavLst>
                                        <p:tav tm="0">
                                          <p:val>
                                            <p:strVal val="ppt_y"/>
                                          </p:val>
                                        </p:tav>
                                        <p:tav tm="100000">
                                          <p:val>
                                            <p:strVal val="ppt_y-.03"/>
                                          </p:val>
                                        </p:tav>
                                      </p:tavLst>
                                    </p:anim>
                                    <p:anim calcmode="lin" valueType="num">
                                      <p:cBhvr>
                                        <p:cTn id="45" dur="900" accel="100000">
                                          <p:stCondLst>
                                            <p:cond delay="100"/>
                                          </p:stCondLst>
                                        </p:cTn>
                                        <p:tgtEl>
                                          <p:spTgt spid="8"/>
                                        </p:tgtEl>
                                        <p:attrNameLst>
                                          <p:attrName>ppt_y</p:attrName>
                                        </p:attrNameLst>
                                      </p:cBhvr>
                                      <p:tavLst>
                                        <p:tav tm="0">
                                          <p:val>
                                            <p:strVal val="ppt_y"/>
                                          </p:val>
                                        </p:tav>
                                        <p:tav tm="100000">
                                          <p:val>
                                            <p:strVal val="ppt_y+1"/>
                                          </p:val>
                                        </p:tav>
                                      </p:tavLst>
                                    </p:anim>
                                    <p:set>
                                      <p:cBhvr>
                                        <p:cTn id="46" dur="1" fill="hold">
                                          <p:stCondLst>
                                            <p:cond delay="999"/>
                                          </p:stCondLst>
                                        </p:cTn>
                                        <p:tgtEl>
                                          <p:spTgt spid="8"/>
                                        </p:tgtEl>
                                        <p:attrNameLst>
                                          <p:attrName>style.visibility</p:attrName>
                                        </p:attrNameLst>
                                      </p:cBhvr>
                                      <p:to>
                                        <p:strVal val="hidden"/>
                                      </p:to>
                                    </p:set>
                                  </p:childTnLst>
                                </p:cTn>
                              </p:par>
                              <p:par>
                                <p:cTn id="47" presetID="37" presetClass="exit" presetSubtype="0" fill="hold" grpId="1" nodeType="withEffect">
                                  <p:stCondLst>
                                    <p:cond delay="0"/>
                                  </p:stCondLst>
                                  <p:childTnLst>
                                    <p:animEffect transition="out" filter="fade">
                                      <p:cBhvr>
                                        <p:cTn id="48" dur="1000"/>
                                        <p:tgtEl>
                                          <p:spTgt spid="6"/>
                                        </p:tgtEl>
                                      </p:cBhvr>
                                    </p:animEffect>
                                    <p:anim calcmode="lin" valueType="num">
                                      <p:cBhvr>
                                        <p:cTn id="49" dur="1000"/>
                                        <p:tgtEl>
                                          <p:spTgt spid="6"/>
                                        </p:tgtEl>
                                        <p:attrNameLst>
                                          <p:attrName>ppt_x</p:attrName>
                                        </p:attrNameLst>
                                      </p:cBhvr>
                                      <p:tavLst>
                                        <p:tav tm="0">
                                          <p:val>
                                            <p:strVal val="ppt_x"/>
                                          </p:val>
                                        </p:tav>
                                        <p:tav tm="100000">
                                          <p:val>
                                            <p:strVal val="ppt_x"/>
                                          </p:val>
                                        </p:tav>
                                      </p:tavLst>
                                    </p:anim>
                                    <p:anim calcmode="lin" valueType="num">
                                      <p:cBhvr>
                                        <p:cTn id="50" dur="100" decel="100000"/>
                                        <p:tgtEl>
                                          <p:spTgt spid="6"/>
                                        </p:tgtEl>
                                        <p:attrNameLst>
                                          <p:attrName>ppt_y</p:attrName>
                                        </p:attrNameLst>
                                      </p:cBhvr>
                                      <p:tavLst>
                                        <p:tav tm="0">
                                          <p:val>
                                            <p:strVal val="ppt_y"/>
                                          </p:val>
                                        </p:tav>
                                        <p:tav tm="100000">
                                          <p:val>
                                            <p:strVal val="ppt_y-.03"/>
                                          </p:val>
                                        </p:tav>
                                      </p:tavLst>
                                    </p:anim>
                                    <p:anim calcmode="lin" valueType="num">
                                      <p:cBhvr>
                                        <p:cTn id="51" dur="900" accel="100000">
                                          <p:stCondLst>
                                            <p:cond delay="100"/>
                                          </p:stCondLst>
                                        </p:cTn>
                                        <p:tgtEl>
                                          <p:spTgt spid="6"/>
                                        </p:tgtEl>
                                        <p:attrNameLst>
                                          <p:attrName>ppt_y</p:attrName>
                                        </p:attrNameLst>
                                      </p:cBhvr>
                                      <p:tavLst>
                                        <p:tav tm="0">
                                          <p:val>
                                            <p:strVal val="ppt_y"/>
                                          </p:val>
                                        </p:tav>
                                        <p:tav tm="100000">
                                          <p:val>
                                            <p:strVal val="ppt_y+1"/>
                                          </p:val>
                                        </p:tav>
                                      </p:tavLst>
                                    </p:anim>
                                    <p:set>
                                      <p:cBhvr>
                                        <p:cTn id="52" dur="1" fill="hold">
                                          <p:stCondLst>
                                            <p:cond delay="999"/>
                                          </p:stCondLst>
                                        </p:cTn>
                                        <p:tgtEl>
                                          <p:spTgt spid="6"/>
                                        </p:tgtEl>
                                        <p:attrNameLst>
                                          <p:attrName>style.visibility</p:attrName>
                                        </p:attrNameLst>
                                      </p:cBhvr>
                                      <p:to>
                                        <p:strVal val="hidden"/>
                                      </p:to>
                                    </p:set>
                                  </p:childTnLst>
                                </p:cTn>
                              </p:par>
                            </p:childTnLst>
                          </p:cTn>
                        </p:par>
                        <p:par>
                          <p:cTn id="53" fill="hold">
                            <p:stCondLst>
                              <p:cond delay="1000"/>
                            </p:stCondLst>
                            <p:childTnLst>
                              <p:par>
                                <p:cTn id="54" presetID="42" presetClass="entr" presetSubtype="0" fill="hold" nodeType="after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fade">
                                      <p:cBhvr>
                                        <p:cTn id="56" dur="1000"/>
                                        <p:tgtEl>
                                          <p:spTgt spid="9"/>
                                        </p:tgtEl>
                                      </p:cBhvr>
                                    </p:animEffect>
                                    <p:anim calcmode="lin" valueType="num">
                                      <p:cBhvr>
                                        <p:cTn id="57" dur="1000" fill="hold"/>
                                        <p:tgtEl>
                                          <p:spTgt spid="9"/>
                                        </p:tgtEl>
                                        <p:attrNameLst>
                                          <p:attrName>ppt_x</p:attrName>
                                        </p:attrNameLst>
                                      </p:cBhvr>
                                      <p:tavLst>
                                        <p:tav tm="0">
                                          <p:val>
                                            <p:strVal val="#ppt_x"/>
                                          </p:val>
                                        </p:tav>
                                        <p:tav tm="100000">
                                          <p:val>
                                            <p:strVal val="#ppt_x"/>
                                          </p:val>
                                        </p:tav>
                                      </p:tavLst>
                                    </p:anim>
                                    <p:anim calcmode="lin" valueType="num">
                                      <p:cBhvr>
                                        <p:cTn id="58" dur="1000" fill="hold"/>
                                        <p:tgtEl>
                                          <p:spTgt spid="9"/>
                                        </p:tgtEl>
                                        <p:attrNameLst>
                                          <p:attrName>ppt_y</p:attrName>
                                        </p:attrNameLst>
                                      </p:cBhvr>
                                      <p:tavLst>
                                        <p:tav tm="0">
                                          <p:val>
                                            <p:strVal val="#ppt_y+.1"/>
                                          </p:val>
                                        </p:tav>
                                        <p:tav tm="100000">
                                          <p:val>
                                            <p:strVal val="#ppt_y"/>
                                          </p:val>
                                        </p:tav>
                                      </p:tavLst>
                                    </p:anim>
                                  </p:childTnLst>
                                </p:cTn>
                              </p:par>
                            </p:childTnLst>
                          </p:cTn>
                        </p:par>
                        <p:par>
                          <p:cTn id="59" fill="hold">
                            <p:stCondLst>
                              <p:cond delay="2000"/>
                            </p:stCondLst>
                            <p:childTnLst>
                              <p:par>
                                <p:cTn id="60" presetID="53" presetClass="entr" presetSubtype="0" fill="hold" grpId="0" nodeType="after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p:cTn id="62" dur="1000" fill="hold"/>
                                        <p:tgtEl>
                                          <p:spTgt spid="10"/>
                                        </p:tgtEl>
                                        <p:attrNameLst>
                                          <p:attrName>ppt_w</p:attrName>
                                        </p:attrNameLst>
                                      </p:cBhvr>
                                      <p:tavLst>
                                        <p:tav tm="0">
                                          <p:val>
                                            <p:fltVal val="0"/>
                                          </p:val>
                                        </p:tav>
                                        <p:tav tm="100000">
                                          <p:val>
                                            <p:strVal val="#ppt_w"/>
                                          </p:val>
                                        </p:tav>
                                      </p:tavLst>
                                    </p:anim>
                                    <p:anim calcmode="lin" valueType="num">
                                      <p:cBhvr>
                                        <p:cTn id="63" dur="1000" fill="hold"/>
                                        <p:tgtEl>
                                          <p:spTgt spid="10"/>
                                        </p:tgtEl>
                                        <p:attrNameLst>
                                          <p:attrName>ppt_h</p:attrName>
                                        </p:attrNameLst>
                                      </p:cBhvr>
                                      <p:tavLst>
                                        <p:tav tm="0">
                                          <p:val>
                                            <p:fltVal val="0"/>
                                          </p:val>
                                        </p:tav>
                                        <p:tav tm="100000">
                                          <p:val>
                                            <p:strVal val="#ppt_h"/>
                                          </p:val>
                                        </p:tav>
                                      </p:tavLst>
                                    </p:anim>
                                    <p:animEffect transition="in" filter="fade">
                                      <p:cBhvr>
                                        <p:cTn id="64" dur="1000"/>
                                        <p:tgtEl>
                                          <p:spTgt spid="10"/>
                                        </p:tgtEl>
                                      </p:cBhvr>
                                    </p:animEffect>
                                  </p:childTnLst>
                                </p:cTn>
                              </p:par>
                            </p:childTnLst>
                          </p:cTn>
                        </p:par>
                      </p:childTnLst>
                    </p:cTn>
                  </p:par>
                  <p:par>
                    <p:cTn id="65" fill="hold">
                      <p:stCondLst>
                        <p:cond delay="indefinite"/>
                      </p:stCondLst>
                      <p:childTnLst>
                        <p:par>
                          <p:cTn id="66" fill="hold">
                            <p:stCondLst>
                              <p:cond delay="0"/>
                            </p:stCondLst>
                            <p:childTnLst>
                              <p:par>
                                <p:cTn id="67" presetID="37" presetClass="exit" presetSubtype="0" fill="hold" nodeType="clickEffect">
                                  <p:stCondLst>
                                    <p:cond delay="0"/>
                                  </p:stCondLst>
                                  <p:childTnLst>
                                    <p:animEffect transition="out" filter="fade">
                                      <p:cBhvr>
                                        <p:cTn id="68" dur="1000"/>
                                        <p:tgtEl>
                                          <p:spTgt spid="9"/>
                                        </p:tgtEl>
                                      </p:cBhvr>
                                    </p:animEffect>
                                    <p:anim calcmode="lin" valueType="num">
                                      <p:cBhvr>
                                        <p:cTn id="69" dur="1000"/>
                                        <p:tgtEl>
                                          <p:spTgt spid="9"/>
                                        </p:tgtEl>
                                        <p:attrNameLst>
                                          <p:attrName>ppt_x</p:attrName>
                                        </p:attrNameLst>
                                      </p:cBhvr>
                                      <p:tavLst>
                                        <p:tav tm="0">
                                          <p:val>
                                            <p:strVal val="ppt_x"/>
                                          </p:val>
                                        </p:tav>
                                        <p:tav tm="100000">
                                          <p:val>
                                            <p:strVal val="ppt_x"/>
                                          </p:val>
                                        </p:tav>
                                      </p:tavLst>
                                    </p:anim>
                                    <p:anim calcmode="lin" valueType="num">
                                      <p:cBhvr>
                                        <p:cTn id="70" dur="100" decel="100000"/>
                                        <p:tgtEl>
                                          <p:spTgt spid="9"/>
                                        </p:tgtEl>
                                        <p:attrNameLst>
                                          <p:attrName>ppt_y</p:attrName>
                                        </p:attrNameLst>
                                      </p:cBhvr>
                                      <p:tavLst>
                                        <p:tav tm="0">
                                          <p:val>
                                            <p:strVal val="ppt_y"/>
                                          </p:val>
                                        </p:tav>
                                        <p:tav tm="100000">
                                          <p:val>
                                            <p:strVal val="ppt_y-.03"/>
                                          </p:val>
                                        </p:tav>
                                      </p:tavLst>
                                    </p:anim>
                                    <p:anim calcmode="lin" valueType="num">
                                      <p:cBhvr>
                                        <p:cTn id="71" dur="900" accel="100000">
                                          <p:stCondLst>
                                            <p:cond delay="100"/>
                                          </p:stCondLst>
                                        </p:cTn>
                                        <p:tgtEl>
                                          <p:spTgt spid="9"/>
                                        </p:tgtEl>
                                        <p:attrNameLst>
                                          <p:attrName>ppt_y</p:attrName>
                                        </p:attrNameLst>
                                      </p:cBhvr>
                                      <p:tavLst>
                                        <p:tav tm="0">
                                          <p:val>
                                            <p:strVal val="ppt_y"/>
                                          </p:val>
                                        </p:tav>
                                        <p:tav tm="100000">
                                          <p:val>
                                            <p:strVal val="ppt_y+1"/>
                                          </p:val>
                                        </p:tav>
                                      </p:tavLst>
                                    </p:anim>
                                    <p:set>
                                      <p:cBhvr>
                                        <p:cTn id="72" dur="1" fill="hold">
                                          <p:stCondLst>
                                            <p:cond delay="999"/>
                                          </p:stCondLst>
                                        </p:cTn>
                                        <p:tgtEl>
                                          <p:spTgt spid="9"/>
                                        </p:tgtEl>
                                        <p:attrNameLst>
                                          <p:attrName>style.visibility</p:attrName>
                                        </p:attrNameLst>
                                      </p:cBhvr>
                                      <p:to>
                                        <p:strVal val="hidden"/>
                                      </p:to>
                                    </p:set>
                                  </p:childTnLst>
                                </p:cTn>
                              </p:par>
                              <p:par>
                                <p:cTn id="73" presetID="37" presetClass="exit" presetSubtype="0" fill="hold" grpId="1" nodeType="withEffect">
                                  <p:stCondLst>
                                    <p:cond delay="0"/>
                                  </p:stCondLst>
                                  <p:childTnLst>
                                    <p:animEffect transition="out" filter="fade">
                                      <p:cBhvr>
                                        <p:cTn id="74" dur="1000"/>
                                        <p:tgtEl>
                                          <p:spTgt spid="10"/>
                                        </p:tgtEl>
                                      </p:cBhvr>
                                    </p:animEffect>
                                    <p:anim calcmode="lin" valueType="num">
                                      <p:cBhvr>
                                        <p:cTn id="75" dur="1000"/>
                                        <p:tgtEl>
                                          <p:spTgt spid="10"/>
                                        </p:tgtEl>
                                        <p:attrNameLst>
                                          <p:attrName>ppt_x</p:attrName>
                                        </p:attrNameLst>
                                      </p:cBhvr>
                                      <p:tavLst>
                                        <p:tav tm="0">
                                          <p:val>
                                            <p:strVal val="ppt_x"/>
                                          </p:val>
                                        </p:tav>
                                        <p:tav tm="100000">
                                          <p:val>
                                            <p:strVal val="ppt_x"/>
                                          </p:val>
                                        </p:tav>
                                      </p:tavLst>
                                    </p:anim>
                                    <p:anim calcmode="lin" valueType="num">
                                      <p:cBhvr>
                                        <p:cTn id="76" dur="100" decel="100000"/>
                                        <p:tgtEl>
                                          <p:spTgt spid="10"/>
                                        </p:tgtEl>
                                        <p:attrNameLst>
                                          <p:attrName>ppt_y</p:attrName>
                                        </p:attrNameLst>
                                      </p:cBhvr>
                                      <p:tavLst>
                                        <p:tav tm="0">
                                          <p:val>
                                            <p:strVal val="ppt_y"/>
                                          </p:val>
                                        </p:tav>
                                        <p:tav tm="100000">
                                          <p:val>
                                            <p:strVal val="ppt_y-.03"/>
                                          </p:val>
                                        </p:tav>
                                      </p:tavLst>
                                    </p:anim>
                                    <p:anim calcmode="lin" valueType="num">
                                      <p:cBhvr>
                                        <p:cTn id="77" dur="900" accel="100000">
                                          <p:stCondLst>
                                            <p:cond delay="100"/>
                                          </p:stCondLst>
                                        </p:cTn>
                                        <p:tgtEl>
                                          <p:spTgt spid="10"/>
                                        </p:tgtEl>
                                        <p:attrNameLst>
                                          <p:attrName>ppt_y</p:attrName>
                                        </p:attrNameLst>
                                      </p:cBhvr>
                                      <p:tavLst>
                                        <p:tav tm="0">
                                          <p:val>
                                            <p:strVal val="ppt_y"/>
                                          </p:val>
                                        </p:tav>
                                        <p:tav tm="100000">
                                          <p:val>
                                            <p:strVal val="ppt_y+1"/>
                                          </p:val>
                                        </p:tav>
                                      </p:tavLst>
                                    </p:anim>
                                    <p:set>
                                      <p:cBhvr>
                                        <p:cTn id="78" dur="1" fill="hold">
                                          <p:stCondLst>
                                            <p:cond delay="999"/>
                                          </p:stCondLst>
                                        </p:cTn>
                                        <p:tgtEl>
                                          <p:spTgt spid="10"/>
                                        </p:tgtEl>
                                        <p:attrNameLst>
                                          <p:attrName>style.visibility</p:attrName>
                                        </p:attrNameLst>
                                      </p:cBhvr>
                                      <p:to>
                                        <p:strVal val="hidden"/>
                                      </p:to>
                                    </p:set>
                                  </p:childTnLst>
                                </p:cTn>
                              </p:par>
                            </p:childTnLst>
                          </p:cTn>
                        </p:par>
                        <p:par>
                          <p:cTn id="79" fill="hold">
                            <p:stCondLst>
                              <p:cond delay="1000"/>
                            </p:stCondLst>
                            <p:childTnLst>
                              <p:par>
                                <p:cTn id="80" presetID="37" presetClass="entr" presetSubtype="0" fill="hold" nodeType="afterEffect">
                                  <p:stCondLst>
                                    <p:cond delay="0"/>
                                  </p:stCondLst>
                                  <p:childTnLst>
                                    <p:set>
                                      <p:cBhvr>
                                        <p:cTn id="81" dur="1" fill="hold">
                                          <p:stCondLst>
                                            <p:cond delay="0"/>
                                          </p:stCondLst>
                                        </p:cTn>
                                        <p:tgtEl>
                                          <p:spTgt spid="11"/>
                                        </p:tgtEl>
                                        <p:attrNameLst>
                                          <p:attrName>style.visibility</p:attrName>
                                        </p:attrNameLst>
                                      </p:cBhvr>
                                      <p:to>
                                        <p:strVal val="visible"/>
                                      </p:to>
                                    </p:set>
                                    <p:animEffect transition="in" filter="fade">
                                      <p:cBhvr>
                                        <p:cTn id="82" dur="1000"/>
                                        <p:tgtEl>
                                          <p:spTgt spid="11"/>
                                        </p:tgtEl>
                                      </p:cBhvr>
                                    </p:animEffect>
                                    <p:anim calcmode="lin" valueType="num">
                                      <p:cBhvr>
                                        <p:cTn id="83" dur="1000" fill="hold"/>
                                        <p:tgtEl>
                                          <p:spTgt spid="11"/>
                                        </p:tgtEl>
                                        <p:attrNameLst>
                                          <p:attrName>ppt_x</p:attrName>
                                        </p:attrNameLst>
                                      </p:cBhvr>
                                      <p:tavLst>
                                        <p:tav tm="0">
                                          <p:val>
                                            <p:strVal val="#ppt_x"/>
                                          </p:val>
                                        </p:tav>
                                        <p:tav tm="100000">
                                          <p:val>
                                            <p:strVal val="#ppt_x"/>
                                          </p:val>
                                        </p:tav>
                                      </p:tavLst>
                                    </p:anim>
                                    <p:anim calcmode="lin" valueType="num">
                                      <p:cBhvr>
                                        <p:cTn id="84" dur="900" decel="100000" fill="hold"/>
                                        <p:tgtEl>
                                          <p:spTgt spid="11"/>
                                        </p:tgtEl>
                                        <p:attrNameLst>
                                          <p:attrName>ppt_y</p:attrName>
                                        </p:attrNameLst>
                                      </p:cBhvr>
                                      <p:tavLst>
                                        <p:tav tm="0">
                                          <p:val>
                                            <p:strVal val="#ppt_y+1"/>
                                          </p:val>
                                        </p:tav>
                                        <p:tav tm="100000">
                                          <p:val>
                                            <p:strVal val="#ppt_y-.03"/>
                                          </p:val>
                                        </p:tav>
                                      </p:tavLst>
                                    </p:anim>
                                    <p:anim calcmode="lin" valueType="num">
                                      <p:cBhvr>
                                        <p:cTn id="85"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childTnLst>
                          </p:cTn>
                        </p:par>
                        <p:par>
                          <p:cTn id="86" fill="hold">
                            <p:stCondLst>
                              <p:cond delay="2000"/>
                            </p:stCondLst>
                            <p:childTnLst>
                              <p:par>
                                <p:cTn id="87" presetID="53" presetClass="entr" presetSubtype="0" fill="hold" grpId="0" nodeType="afterEffect">
                                  <p:stCondLst>
                                    <p:cond delay="0"/>
                                  </p:stCondLst>
                                  <p:childTnLst>
                                    <p:set>
                                      <p:cBhvr>
                                        <p:cTn id="88" dur="1" fill="hold">
                                          <p:stCondLst>
                                            <p:cond delay="0"/>
                                          </p:stCondLst>
                                        </p:cTn>
                                        <p:tgtEl>
                                          <p:spTgt spid="12"/>
                                        </p:tgtEl>
                                        <p:attrNameLst>
                                          <p:attrName>style.visibility</p:attrName>
                                        </p:attrNameLst>
                                      </p:cBhvr>
                                      <p:to>
                                        <p:strVal val="visible"/>
                                      </p:to>
                                    </p:set>
                                    <p:anim calcmode="lin" valueType="num">
                                      <p:cBhvr>
                                        <p:cTn id="89" dur="1000" fill="hold"/>
                                        <p:tgtEl>
                                          <p:spTgt spid="12"/>
                                        </p:tgtEl>
                                        <p:attrNameLst>
                                          <p:attrName>ppt_w</p:attrName>
                                        </p:attrNameLst>
                                      </p:cBhvr>
                                      <p:tavLst>
                                        <p:tav tm="0">
                                          <p:val>
                                            <p:fltVal val="0"/>
                                          </p:val>
                                        </p:tav>
                                        <p:tav tm="100000">
                                          <p:val>
                                            <p:strVal val="#ppt_w"/>
                                          </p:val>
                                        </p:tav>
                                      </p:tavLst>
                                    </p:anim>
                                    <p:anim calcmode="lin" valueType="num">
                                      <p:cBhvr>
                                        <p:cTn id="90" dur="1000" fill="hold"/>
                                        <p:tgtEl>
                                          <p:spTgt spid="12"/>
                                        </p:tgtEl>
                                        <p:attrNameLst>
                                          <p:attrName>ppt_h</p:attrName>
                                        </p:attrNameLst>
                                      </p:cBhvr>
                                      <p:tavLst>
                                        <p:tav tm="0">
                                          <p:val>
                                            <p:fltVal val="0"/>
                                          </p:val>
                                        </p:tav>
                                        <p:tav tm="100000">
                                          <p:val>
                                            <p:strVal val="#ppt_h"/>
                                          </p:val>
                                        </p:tav>
                                      </p:tavLst>
                                    </p:anim>
                                    <p:animEffect transition="in" filter="fade">
                                      <p:cBhvr>
                                        <p:cTn id="91"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8" grpId="0" animBg="1"/>
      <p:bldP spid="8" grpId="1" animBg="1"/>
      <p:bldP spid="10" grpId="0" animBg="1"/>
      <p:bldP spid="10" grpId="1" animBg="1"/>
      <p:bldP spid="1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409825" y="2151063"/>
            <a:ext cx="6429375" cy="973137"/>
          </a:xfrm>
          <a:prstGeom prst="rect">
            <a:avLst/>
          </a:prstGeom>
        </p:spPr>
        <p:txBody>
          <a:bodyPr>
            <a:spAutoFit/>
          </a:bodyPr>
          <a:lstStyle/>
          <a:p>
            <a:pPr algn="r" eaLnBrk="0" hangingPunct="0">
              <a:defRPr/>
            </a:pPr>
            <a:r>
              <a:rPr lang="ru-RU" sz="2800" b="1" dirty="0">
                <a:solidFill>
                  <a:srgbClr val="CC0000"/>
                </a:solidFill>
                <a:latin typeface="+mj-lt"/>
                <a:cs typeface="+mn-cs"/>
              </a:rPr>
              <a:t>Комплексное управление строительным производством</a:t>
            </a:r>
            <a:endParaRPr lang="ru-RU" sz="2800" b="1" dirty="0">
              <a:solidFill>
                <a:srgbClr val="CC0000"/>
              </a:solidFill>
              <a:latin typeface="+mj-lt"/>
              <a:cs typeface="+mn-cs"/>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371975" y="204788"/>
            <a:ext cx="4572000" cy="584200"/>
          </a:xfrm>
          <a:prstGeom prst="rect">
            <a:avLst/>
          </a:prstGeom>
        </p:spPr>
        <p:txBody>
          <a:bodyPr>
            <a:spAutoFit/>
          </a:bodyPr>
          <a:lstStyle/>
          <a:p>
            <a:pPr algn="r" eaLnBrk="0" hangingPunct="0">
              <a:lnSpc>
                <a:spcPct val="80000"/>
              </a:lnSpc>
              <a:defRPr/>
            </a:pPr>
            <a:r>
              <a:rPr lang="ru-RU" sz="2000" b="1" dirty="0">
                <a:solidFill>
                  <a:srgbClr val="CC0000"/>
                </a:solidFill>
                <a:latin typeface="+mj-lt"/>
                <a:cs typeface="+mn-cs"/>
              </a:rPr>
              <a:t>Комплексное управление строительным производством</a:t>
            </a:r>
            <a:endParaRPr lang="ru-RU" sz="2000" b="1" dirty="0">
              <a:solidFill>
                <a:srgbClr val="CC0000"/>
              </a:solidFill>
              <a:latin typeface="+mj-lt"/>
              <a:cs typeface="+mn-cs"/>
            </a:endParaRPr>
          </a:p>
        </p:txBody>
      </p:sp>
      <p:sp>
        <p:nvSpPr>
          <p:cNvPr id="5" name="Блок-схема: альтернативный процесс 4"/>
          <p:cNvSpPr/>
          <p:nvPr/>
        </p:nvSpPr>
        <p:spPr bwMode="auto">
          <a:xfrm>
            <a:off x="790575" y="1504951"/>
            <a:ext cx="7581900" cy="428624"/>
          </a:xfrm>
          <a:prstGeom prst="flowChartAlternateProcess">
            <a:avLst/>
          </a:prstGeom>
          <a:ln w="15875">
            <a:solidFill>
              <a:srgbClr val="C00000"/>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wrap="none" tIns="0" anchor="ctr"/>
          <a:lstStyle/>
          <a:p>
            <a:pPr algn="ctr" eaLnBrk="0" hangingPunct="0">
              <a:spcBef>
                <a:spcPts val="0"/>
              </a:spcBef>
              <a:defRPr/>
            </a:pPr>
            <a:r>
              <a:rPr lang="ru-RU" b="1" dirty="0">
                <a:solidFill>
                  <a:schemeClr val="tx1"/>
                </a:solidFill>
                <a:latin typeface="+mj-lt"/>
                <a:cs typeface="Times New Roman" pitchFamily="18" charset="0"/>
              </a:rPr>
              <a:t>Управление строительным производством</a:t>
            </a:r>
          </a:p>
        </p:txBody>
      </p:sp>
      <p:sp>
        <p:nvSpPr>
          <p:cNvPr id="6" name="Блок-схема: альтернативный процесс 5"/>
          <p:cNvSpPr/>
          <p:nvPr/>
        </p:nvSpPr>
        <p:spPr bwMode="auto">
          <a:xfrm>
            <a:off x="771526" y="2447925"/>
            <a:ext cx="3133724" cy="1676399"/>
          </a:xfrm>
          <a:prstGeom prst="flowChartAlternateProcess">
            <a:avLst/>
          </a:prstGeom>
          <a:ln w="15875">
            <a:solidFill>
              <a:srgbClr val="C00000"/>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wrap="none" tIns="0" anchor="ctr"/>
          <a:lstStyle/>
          <a:p>
            <a:pPr eaLnBrk="0" hangingPunct="0">
              <a:spcBef>
                <a:spcPts val="0"/>
              </a:spcBef>
              <a:defRPr/>
            </a:pPr>
            <a:endParaRPr lang="ru-RU" sz="1400" b="1" dirty="0">
              <a:solidFill>
                <a:schemeClr val="tx1"/>
              </a:solidFill>
              <a:latin typeface="+mj-lt"/>
              <a:cs typeface="Times New Roman" pitchFamily="18" charset="0"/>
            </a:endParaRPr>
          </a:p>
          <a:p>
            <a:pPr eaLnBrk="0" hangingPunct="0">
              <a:spcBef>
                <a:spcPts val="0"/>
              </a:spcBef>
              <a:defRPr/>
            </a:pPr>
            <a:r>
              <a:rPr lang="ru-RU" sz="1400" b="1" dirty="0">
                <a:solidFill>
                  <a:schemeClr val="tx1"/>
                </a:solidFill>
                <a:latin typeface="+mj-lt"/>
                <a:cs typeface="Times New Roman" pitchFamily="18" charset="0"/>
              </a:rPr>
              <a:t>Планирование:</a:t>
            </a:r>
          </a:p>
          <a:p>
            <a:pPr eaLnBrk="0" hangingPunct="0">
              <a:spcBef>
                <a:spcPts val="0"/>
              </a:spcBef>
              <a:buFont typeface="Arial" pitchFamily="34" charset="0"/>
              <a:buChar char="•"/>
              <a:defRPr/>
            </a:pPr>
            <a:r>
              <a:rPr lang="ru-RU" sz="1200" b="1" dirty="0">
                <a:solidFill>
                  <a:schemeClr val="tx1"/>
                </a:solidFill>
                <a:latin typeface="+mj-lt"/>
                <a:cs typeface="Times New Roman" pitchFamily="18" charset="0"/>
              </a:rPr>
              <a:t> Проект </a:t>
            </a:r>
            <a:endParaRPr lang="en-US" sz="1200" b="1" dirty="0">
              <a:solidFill>
                <a:schemeClr val="tx1"/>
              </a:solidFill>
              <a:latin typeface="+mj-lt"/>
              <a:cs typeface="Times New Roman" pitchFamily="18" charset="0"/>
            </a:endParaRPr>
          </a:p>
          <a:p>
            <a:pPr eaLnBrk="0" hangingPunct="0">
              <a:spcBef>
                <a:spcPts val="0"/>
              </a:spcBef>
              <a:buFont typeface="Arial" pitchFamily="34" charset="0"/>
              <a:buChar char="•"/>
              <a:defRPr/>
            </a:pPr>
            <a:r>
              <a:rPr lang="ru-RU" sz="1200" b="1" dirty="0">
                <a:solidFill>
                  <a:schemeClr val="tx1"/>
                </a:solidFill>
                <a:latin typeface="+mj-lt"/>
                <a:cs typeface="Times New Roman" pitchFamily="18" charset="0"/>
              </a:rPr>
              <a:t> Календарный план строительства;</a:t>
            </a:r>
          </a:p>
          <a:p>
            <a:pPr eaLnBrk="0" hangingPunct="0">
              <a:spcBef>
                <a:spcPts val="0"/>
              </a:spcBef>
              <a:buFont typeface="Arial" pitchFamily="34" charset="0"/>
              <a:buChar char="•"/>
              <a:defRPr/>
            </a:pPr>
            <a:r>
              <a:rPr lang="ru-RU" sz="1200" b="1" dirty="0">
                <a:solidFill>
                  <a:schemeClr val="tx1"/>
                </a:solidFill>
                <a:latin typeface="+mj-lt"/>
                <a:cs typeface="Times New Roman" pitchFamily="18" charset="0"/>
              </a:rPr>
              <a:t> Оперативный план строительства;</a:t>
            </a:r>
          </a:p>
          <a:p>
            <a:pPr eaLnBrk="0" hangingPunct="0">
              <a:spcBef>
                <a:spcPts val="0"/>
              </a:spcBef>
              <a:buFont typeface="Arial" pitchFamily="34" charset="0"/>
              <a:buChar char="•"/>
              <a:defRPr/>
            </a:pPr>
            <a:r>
              <a:rPr lang="ru-RU" sz="1200" b="1" dirty="0">
                <a:solidFill>
                  <a:schemeClr val="tx1"/>
                </a:solidFill>
                <a:latin typeface="+mj-lt"/>
                <a:cs typeface="Times New Roman" pitchFamily="18" charset="0"/>
              </a:rPr>
              <a:t> Назначение исполнителей, машин </a:t>
            </a:r>
          </a:p>
          <a:p>
            <a:pPr eaLnBrk="0" hangingPunct="0">
              <a:spcBef>
                <a:spcPts val="0"/>
              </a:spcBef>
              <a:defRPr/>
            </a:pPr>
            <a:r>
              <a:rPr lang="ru-RU" sz="1200" b="1" dirty="0">
                <a:solidFill>
                  <a:schemeClr val="tx1"/>
                </a:solidFill>
                <a:latin typeface="+mj-lt"/>
                <a:cs typeface="Times New Roman" pitchFamily="18" charset="0"/>
              </a:rPr>
              <a:t>и механизмов на работы КП;</a:t>
            </a:r>
          </a:p>
          <a:p>
            <a:pPr eaLnBrk="0" hangingPunct="0">
              <a:spcBef>
                <a:spcPts val="0"/>
              </a:spcBef>
              <a:buFont typeface="Arial" pitchFamily="34" charset="0"/>
              <a:buChar char="•"/>
              <a:defRPr/>
            </a:pPr>
            <a:r>
              <a:rPr lang="ru-RU" sz="1200" b="1" dirty="0">
                <a:solidFill>
                  <a:schemeClr val="tx1"/>
                </a:solidFill>
                <a:latin typeface="+mj-lt"/>
                <a:cs typeface="Times New Roman" pitchFamily="18" charset="0"/>
              </a:rPr>
              <a:t> Формирование потребностей,</a:t>
            </a:r>
          </a:p>
          <a:p>
            <a:pPr eaLnBrk="0" hangingPunct="0">
              <a:spcBef>
                <a:spcPts val="0"/>
              </a:spcBef>
              <a:buFont typeface="Arial" pitchFamily="34" charset="0"/>
              <a:buChar char="•"/>
              <a:defRPr/>
            </a:pPr>
            <a:r>
              <a:rPr lang="ru-RU" sz="1200" b="1" dirty="0">
                <a:solidFill>
                  <a:schemeClr val="tx1"/>
                </a:solidFill>
                <a:latin typeface="+mj-lt"/>
                <a:cs typeface="Times New Roman" pitchFamily="18" charset="0"/>
              </a:rPr>
              <a:t> План поставок материалов.</a:t>
            </a:r>
          </a:p>
          <a:p>
            <a:pPr algn="ctr" eaLnBrk="0" hangingPunct="0">
              <a:spcBef>
                <a:spcPts val="0"/>
              </a:spcBef>
              <a:defRPr/>
            </a:pPr>
            <a:endParaRPr lang="ru-RU" sz="1200" b="1" dirty="0">
              <a:solidFill>
                <a:schemeClr val="tx1"/>
              </a:solidFill>
              <a:latin typeface="+mj-lt"/>
              <a:cs typeface="Times New Roman" pitchFamily="18" charset="0"/>
            </a:endParaRPr>
          </a:p>
        </p:txBody>
      </p:sp>
      <p:sp>
        <p:nvSpPr>
          <p:cNvPr id="7" name="Блок-схема: альтернативный процесс 6"/>
          <p:cNvSpPr/>
          <p:nvPr/>
        </p:nvSpPr>
        <p:spPr bwMode="auto">
          <a:xfrm>
            <a:off x="771526" y="4524375"/>
            <a:ext cx="3133724" cy="1676399"/>
          </a:xfrm>
          <a:prstGeom prst="flowChartAlternateProcess">
            <a:avLst/>
          </a:prstGeom>
          <a:ln w="15875">
            <a:solidFill>
              <a:srgbClr val="C00000"/>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wrap="none" tIns="0" anchor="ctr"/>
          <a:lstStyle/>
          <a:p>
            <a:pPr eaLnBrk="0" hangingPunct="0">
              <a:spcBef>
                <a:spcPts val="0"/>
              </a:spcBef>
              <a:defRPr/>
            </a:pPr>
            <a:r>
              <a:rPr lang="ru-RU" sz="1400" b="1" dirty="0">
                <a:solidFill>
                  <a:schemeClr val="tx1"/>
                </a:solidFill>
                <a:latin typeface="+mj-lt"/>
                <a:cs typeface="Times New Roman" pitchFamily="18" charset="0"/>
              </a:rPr>
              <a:t>Учет выполнения:</a:t>
            </a:r>
          </a:p>
          <a:p>
            <a:pPr eaLnBrk="0" hangingPunct="0">
              <a:spcBef>
                <a:spcPts val="0"/>
              </a:spcBef>
              <a:buFont typeface="Arial" pitchFamily="34" charset="0"/>
              <a:buChar char="•"/>
              <a:defRPr/>
            </a:pPr>
            <a:r>
              <a:rPr lang="ru-RU" sz="1200" b="1" dirty="0">
                <a:solidFill>
                  <a:schemeClr val="tx1"/>
                </a:solidFill>
                <a:latin typeface="+mj-lt"/>
                <a:cs typeface="Times New Roman" pitchFamily="18" charset="0"/>
              </a:rPr>
              <a:t> Выполнение работ календарного </a:t>
            </a:r>
          </a:p>
          <a:p>
            <a:pPr eaLnBrk="0" hangingPunct="0">
              <a:spcBef>
                <a:spcPts val="0"/>
              </a:spcBef>
              <a:defRPr/>
            </a:pPr>
            <a:r>
              <a:rPr lang="ru-RU" sz="1200" b="1" dirty="0">
                <a:solidFill>
                  <a:schemeClr val="tx1"/>
                </a:solidFill>
                <a:latin typeface="+mj-lt"/>
                <a:cs typeface="Times New Roman" pitchFamily="18" charset="0"/>
              </a:rPr>
              <a:t>плана;</a:t>
            </a:r>
          </a:p>
          <a:p>
            <a:pPr eaLnBrk="0" hangingPunct="0">
              <a:spcBef>
                <a:spcPts val="0"/>
              </a:spcBef>
              <a:buFont typeface="Arial" pitchFamily="34" charset="0"/>
              <a:buChar char="•"/>
              <a:defRPr/>
            </a:pPr>
            <a:r>
              <a:rPr lang="ru-RU" sz="1200" b="1" dirty="0">
                <a:solidFill>
                  <a:schemeClr val="tx1"/>
                </a:solidFill>
                <a:latin typeface="+mj-lt"/>
                <a:cs typeface="Times New Roman" pitchFamily="18" charset="0"/>
              </a:rPr>
              <a:t> Акт приемки выполненных работ;</a:t>
            </a:r>
          </a:p>
          <a:p>
            <a:pPr eaLnBrk="0" hangingPunct="0">
              <a:spcBef>
                <a:spcPts val="0"/>
              </a:spcBef>
              <a:buFont typeface="Arial" pitchFamily="34" charset="0"/>
              <a:buChar char="•"/>
              <a:defRPr/>
            </a:pPr>
            <a:r>
              <a:rPr lang="ru-RU" sz="1200" b="1" dirty="0">
                <a:solidFill>
                  <a:schemeClr val="tx1"/>
                </a:solidFill>
                <a:latin typeface="+mj-lt"/>
                <a:cs typeface="Times New Roman" pitchFamily="18" charset="0"/>
              </a:rPr>
              <a:t> Акт скрытых работ;</a:t>
            </a:r>
          </a:p>
          <a:p>
            <a:pPr eaLnBrk="0" hangingPunct="0">
              <a:spcBef>
                <a:spcPts val="0"/>
              </a:spcBef>
              <a:buFont typeface="Arial" pitchFamily="34" charset="0"/>
              <a:buChar char="•"/>
              <a:defRPr/>
            </a:pPr>
            <a:r>
              <a:rPr lang="ru-RU" sz="1200" b="1" dirty="0">
                <a:solidFill>
                  <a:schemeClr val="tx1"/>
                </a:solidFill>
                <a:latin typeface="+mj-lt"/>
                <a:cs typeface="Times New Roman" pitchFamily="18" charset="0"/>
              </a:rPr>
              <a:t> Наряд-задание;</a:t>
            </a:r>
          </a:p>
          <a:p>
            <a:pPr eaLnBrk="0" hangingPunct="0">
              <a:spcBef>
                <a:spcPts val="0"/>
              </a:spcBef>
              <a:buFont typeface="Arial" pitchFamily="34" charset="0"/>
              <a:buChar char="•"/>
              <a:defRPr/>
            </a:pPr>
            <a:r>
              <a:rPr lang="ru-RU" sz="1200" b="1" dirty="0">
                <a:solidFill>
                  <a:schemeClr val="tx1"/>
                </a:solidFill>
                <a:latin typeface="+mj-lt"/>
                <a:cs typeface="Times New Roman" pitchFamily="18" charset="0"/>
              </a:rPr>
              <a:t> Реализация строительных, работ и </a:t>
            </a:r>
          </a:p>
          <a:p>
            <a:pPr eaLnBrk="0" hangingPunct="0">
              <a:spcBef>
                <a:spcPts val="0"/>
              </a:spcBef>
              <a:defRPr/>
            </a:pPr>
            <a:r>
              <a:rPr lang="ru-RU" sz="1200" b="1" dirty="0">
                <a:solidFill>
                  <a:schemeClr val="tx1"/>
                </a:solidFill>
                <a:latin typeface="+mj-lt"/>
                <a:cs typeface="Times New Roman" pitchFamily="18" charset="0"/>
              </a:rPr>
              <a:t>услуг.</a:t>
            </a:r>
          </a:p>
        </p:txBody>
      </p:sp>
      <p:cxnSp>
        <p:nvCxnSpPr>
          <p:cNvPr id="9" name="Прямая со стрелкой 8"/>
          <p:cNvCxnSpPr>
            <a:cxnSpLocks noChangeShapeType="1"/>
            <a:endCxn id="0" idx="0"/>
          </p:cNvCxnSpPr>
          <p:nvPr/>
        </p:nvCxnSpPr>
        <p:spPr bwMode="auto">
          <a:xfrm>
            <a:off x="2338388" y="1924050"/>
            <a:ext cx="0" cy="523875"/>
          </a:xfrm>
          <a:prstGeom prst="straightConnector1">
            <a:avLst/>
          </a:prstGeom>
          <a:noFill/>
          <a:ln w="44450" algn="ctr">
            <a:solidFill>
              <a:srgbClr val="C00000"/>
            </a:solidFill>
            <a:round/>
            <a:headEnd/>
            <a:tailEnd type="stealth" w="lg" len="lg"/>
          </a:ln>
        </p:spPr>
      </p:cxnSp>
      <p:cxnSp>
        <p:nvCxnSpPr>
          <p:cNvPr id="11" name="Прямая со стрелкой 10"/>
          <p:cNvCxnSpPr>
            <a:cxnSpLocks noChangeShapeType="1"/>
            <a:stCxn id="0" idx="2"/>
            <a:endCxn id="0" idx="0"/>
          </p:cNvCxnSpPr>
          <p:nvPr/>
        </p:nvCxnSpPr>
        <p:spPr bwMode="auto">
          <a:xfrm>
            <a:off x="2338388" y="4124325"/>
            <a:ext cx="0" cy="400050"/>
          </a:xfrm>
          <a:prstGeom prst="straightConnector1">
            <a:avLst/>
          </a:prstGeom>
          <a:noFill/>
          <a:ln w="44450" algn="ctr">
            <a:solidFill>
              <a:srgbClr val="C00000"/>
            </a:solidFill>
            <a:round/>
            <a:headEnd/>
            <a:tailEnd type="stealth" w="lg" len="lg"/>
          </a:ln>
        </p:spPr>
      </p:cxnSp>
      <p:sp>
        <p:nvSpPr>
          <p:cNvPr id="14" name="Блок-схема: альтернативный процесс 13"/>
          <p:cNvSpPr/>
          <p:nvPr/>
        </p:nvSpPr>
        <p:spPr bwMode="auto">
          <a:xfrm>
            <a:off x="4324350" y="2971800"/>
            <a:ext cx="3962399" cy="2705100"/>
          </a:xfrm>
          <a:prstGeom prst="flowChartAlternateProcess">
            <a:avLst/>
          </a:prstGeom>
          <a:ln w="15875">
            <a:solidFill>
              <a:srgbClr val="C00000"/>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wrap="none" tIns="0" anchor="ctr"/>
          <a:lstStyle/>
          <a:p>
            <a:pPr eaLnBrk="0" hangingPunct="0">
              <a:spcBef>
                <a:spcPts val="0"/>
              </a:spcBef>
              <a:defRPr/>
            </a:pPr>
            <a:r>
              <a:rPr lang="ru-RU" sz="1400" b="1" dirty="0">
                <a:solidFill>
                  <a:schemeClr val="tx1"/>
                </a:solidFill>
                <a:latin typeface="+mj-lt"/>
                <a:cs typeface="Times New Roman" pitchFamily="18" charset="0"/>
              </a:rPr>
              <a:t>Контроль и анализ выполнения:</a:t>
            </a:r>
          </a:p>
          <a:p>
            <a:pPr eaLnBrk="0" hangingPunct="0">
              <a:spcBef>
                <a:spcPts val="0"/>
              </a:spcBef>
              <a:buFont typeface="Arial" pitchFamily="34" charset="0"/>
              <a:buChar char="•"/>
              <a:defRPr/>
            </a:pPr>
            <a:r>
              <a:rPr lang="ru-RU" sz="1200" b="1" dirty="0">
                <a:solidFill>
                  <a:schemeClr val="tx1"/>
                </a:solidFill>
                <a:latin typeface="+mj-lt"/>
                <a:cs typeface="Times New Roman" pitchFamily="18" charset="0"/>
              </a:rPr>
              <a:t> Отчет о стоимости работ;</a:t>
            </a:r>
          </a:p>
          <a:p>
            <a:pPr eaLnBrk="0" hangingPunct="0">
              <a:spcBef>
                <a:spcPts val="0"/>
              </a:spcBef>
              <a:buFont typeface="Arial" pitchFamily="34" charset="0"/>
              <a:buChar char="•"/>
              <a:defRPr/>
            </a:pPr>
            <a:r>
              <a:rPr lang="ru-RU" sz="1200" b="1" dirty="0">
                <a:solidFill>
                  <a:schemeClr val="tx1"/>
                </a:solidFill>
                <a:latin typeface="+mj-lt"/>
                <a:cs typeface="Times New Roman" pitchFamily="18" charset="0"/>
              </a:rPr>
              <a:t> Отчет по календарному плану работ;</a:t>
            </a:r>
          </a:p>
          <a:p>
            <a:pPr eaLnBrk="0" hangingPunct="0">
              <a:spcBef>
                <a:spcPts val="0"/>
              </a:spcBef>
              <a:buFont typeface="Arial" pitchFamily="34" charset="0"/>
              <a:buChar char="•"/>
              <a:defRPr/>
            </a:pPr>
            <a:r>
              <a:rPr lang="ru-RU" sz="1200" b="1" dirty="0">
                <a:solidFill>
                  <a:schemeClr val="tx1"/>
                </a:solidFill>
                <a:latin typeface="+mj-lt"/>
                <a:cs typeface="Times New Roman" pitchFamily="18" charset="0"/>
              </a:rPr>
              <a:t> Предварительное выполнение;</a:t>
            </a:r>
          </a:p>
          <a:p>
            <a:pPr eaLnBrk="0" hangingPunct="0">
              <a:spcBef>
                <a:spcPts val="0"/>
              </a:spcBef>
              <a:buFont typeface="Arial" pitchFamily="34" charset="0"/>
              <a:buChar char="•"/>
              <a:defRPr/>
            </a:pPr>
            <a:r>
              <a:rPr lang="ru-RU" sz="1200" b="1" dirty="0">
                <a:solidFill>
                  <a:schemeClr val="tx1"/>
                </a:solidFill>
                <a:latin typeface="+mj-lt"/>
                <a:cs typeface="Times New Roman" pitchFamily="18" charset="0"/>
              </a:rPr>
              <a:t> Расчетная стоимость выполнения по месяцам;</a:t>
            </a:r>
          </a:p>
          <a:p>
            <a:pPr eaLnBrk="0" hangingPunct="0">
              <a:spcBef>
                <a:spcPts val="0"/>
              </a:spcBef>
              <a:buFont typeface="Arial" pitchFamily="34" charset="0"/>
              <a:buChar char="•"/>
              <a:defRPr/>
            </a:pPr>
            <a:r>
              <a:rPr lang="ru-RU" sz="1200" b="1" dirty="0">
                <a:solidFill>
                  <a:schemeClr val="tx1"/>
                </a:solidFill>
                <a:latin typeface="+mj-lt"/>
                <a:cs typeface="Times New Roman" pitchFamily="18" charset="0"/>
              </a:rPr>
              <a:t> Анализ выполнения работ КП;</a:t>
            </a:r>
          </a:p>
          <a:p>
            <a:pPr eaLnBrk="0" hangingPunct="0">
              <a:spcBef>
                <a:spcPts val="0"/>
              </a:spcBef>
              <a:buFont typeface="Arial" pitchFamily="34" charset="0"/>
              <a:buChar char="•"/>
              <a:defRPr/>
            </a:pPr>
            <a:r>
              <a:rPr lang="ru-RU" sz="1200" b="1" dirty="0">
                <a:solidFill>
                  <a:schemeClr val="tx1"/>
                </a:solidFill>
                <a:latin typeface="+mj-lt"/>
                <a:cs typeface="Times New Roman" pitchFamily="18" charset="0"/>
              </a:rPr>
              <a:t> Отчет по данным контрагентов;</a:t>
            </a:r>
          </a:p>
          <a:p>
            <a:pPr eaLnBrk="0" hangingPunct="0">
              <a:spcBef>
                <a:spcPts val="0"/>
              </a:spcBef>
              <a:buFont typeface="Arial" pitchFamily="34" charset="0"/>
              <a:buChar char="•"/>
              <a:defRPr/>
            </a:pPr>
            <a:r>
              <a:rPr lang="ru-RU" sz="1200" b="1" dirty="0">
                <a:solidFill>
                  <a:schemeClr val="tx1"/>
                </a:solidFill>
                <a:latin typeface="+mj-lt"/>
                <a:cs typeface="Times New Roman" pitchFamily="18" charset="0"/>
              </a:rPr>
              <a:t> Контроль документов выполнения;</a:t>
            </a:r>
          </a:p>
          <a:p>
            <a:pPr eaLnBrk="0" hangingPunct="0">
              <a:spcBef>
                <a:spcPts val="0"/>
              </a:spcBef>
              <a:buFont typeface="Arial" pitchFamily="34" charset="0"/>
              <a:buChar char="•"/>
              <a:defRPr/>
            </a:pPr>
            <a:r>
              <a:rPr lang="ru-RU" sz="1200" b="1" dirty="0">
                <a:solidFill>
                  <a:schemeClr val="tx1"/>
                </a:solidFill>
                <a:latin typeface="+mj-lt"/>
                <a:cs typeface="Times New Roman" pitchFamily="18" charset="0"/>
              </a:rPr>
              <a:t> Журнал выполненных работ.</a:t>
            </a:r>
          </a:p>
          <a:p>
            <a:pPr algn="ctr" eaLnBrk="0" hangingPunct="0">
              <a:spcBef>
                <a:spcPts val="0"/>
              </a:spcBef>
              <a:defRPr/>
            </a:pPr>
            <a:endParaRPr lang="ru-RU" sz="1200" b="1" dirty="0">
              <a:solidFill>
                <a:schemeClr val="tx1"/>
              </a:solidFill>
              <a:latin typeface="+mj-lt"/>
              <a:cs typeface="Times New Roman" pitchFamily="18" charset="0"/>
            </a:endParaRPr>
          </a:p>
        </p:txBody>
      </p:sp>
      <p:cxnSp>
        <p:nvCxnSpPr>
          <p:cNvPr id="15" name="Прямая со стрелкой 14"/>
          <p:cNvCxnSpPr>
            <a:cxnSpLocks noChangeShapeType="1"/>
          </p:cNvCxnSpPr>
          <p:nvPr/>
        </p:nvCxnSpPr>
        <p:spPr bwMode="auto">
          <a:xfrm flipV="1">
            <a:off x="3910013" y="4943475"/>
            <a:ext cx="395287" cy="9525"/>
          </a:xfrm>
          <a:prstGeom prst="straightConnector1">
            <a:avLst/>
          </a:prstGeom>
          <a:noFill/>
          <a:ln w="44450" algn="ctr">
            <a:solidFill>
              <a:srgbClr val="C00000"/>
            </a:solidFill>
            <a:round/>
            <a:headEnd/>
            <a:tailEnd type="stealth" w="lg" len="lg"/>
          </a:ln>
        </p:spPr>
      </p:cxn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900" decel="100000" fill="hold"/>
                                        <p:tgtEl>
                                          <p:spTgt spid="9"/>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par>
                          <p:cTn id="18" fill="hold">
                            <p:stCondLst>
                              <p:cond delay="1000"/>
                            </p:stCondLst>
                            <p:childTnLst>
                              <p:par>
                                <p:cTn id="19" presetID="42" presetClass="entr" presetSubtype="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37" presetClass="entr" presetSubtype="0" fill="hold"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900" decel="100000" fill="hold"/>
                                        <p:tgtEl>
                                          <p:spTgt spid="11"/>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childTnLst>
                          </p:cTn>
                        </p:par>
                        <p:par>
                          <p:cTn id="32" fill="hold">
                            <p:stCondLst>
                              <p:cond delay="1000"/>
                            </p:stCondLst>
                            <p:childTnLst>
                              <p:par>
                                <p:cTn id="33" presetID="42" presetClass="entr" presetSubtype="0"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1000"/>
                                        <p:tgtEl>
                                          <p:spTgt spid="7"/>
                                        </p:tgtEl>
                                      </p:cBhvr>
                                    </p:animEffect>
                                    <p:anim calcmode="lin" valueType="num">
                                      <p:cBhvr>
                                        <p:cTn id="36" dur="1000" fill="hold"/>
                                        <p:tgtEl>
                                          <p:spTgt spid="7"/>
                                        </p:tgtEl>
                                        <p:attrNameLst>
                                          <p:attrName>ppt_x</p:attrName>
                                        </p:attrNameLst>
                                      </p:cBhvr>
                                      <p:tavLst>
                                        <p:tav tm="0">
                                          <p:val>
                                            <p:strVal val="#ppt_x"/>
                                          </p:val>
                                        </p:tav>
                                        <p:tav tm="100000">
                                          <p:val>
                                            <p:strVal val="#ppt_x"/>
                                          </p:val>
                                        </p:tav>
                                      </p:tavLst>
                                    </p:anim>
                                    <p:anim calcmode="lin" valueType="num">
                                      <p:cBhvr>
                                        <p:cTn id="3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nodeType="click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1000" fill="hold"/>
                                        <p:tgtEl>
                                          <p:spTgt spid="15"/>
                                        </p:tgtEl>
                                        <p:attrNameLst>
                                          <p:attrName>ppt_w</p:attrName>
                                        </p:attrNameLst>
                                      </p:cBhvr>
                                      <p:tavLst>
                                        <p:tav tm="0">
                                          <p:val>
                                            <p:strVal val="#ppt_w*0.70"/>
                                          </p:val>
                                        </p:tav>
                                        <p:tav tm="100000">
                                          <p:val>
                                            <p:strVal val="#ppt_w"/>
                                          </p:val>
                                        </p:tav>
                                      </p:tavLst>
                                    </p:anim>
                                    <p:anim calcmode="lin" valueType="num">
                                      <p:cBhvr>
                                        <p:cTn id="43" dur="1000" fill="hold"/>
                                        <p:tgtEl>
                                          <p:spTgt spid="15"/>
                                        </p:tgtEl>
                                        <p:attrNameLst>
                                          <p:attrName>ppt_h</p:attrName>
                                        </p:attrNameLst>
                                      </p:cBhvr>
                                      <p:tavLst>
                                        <p:tav tm="0">
                                          <p:val>
                                            <p:strVal val="#ppt_h"/>
                                          </p:val>
                                        </p:tav>
                                        <p:tav tm="100000">
                                          <p:val>
                                            <p:strVal val="#ppt_h"/>
                                          </p:val>
                                        </p:tav>
                                      </p:tavLst>
                                    </p:anim>
                                    <p:animEffect transition="in" filter="fade">
                                      <p:cBhvr>
                                        <p:cTn id="44" dur="1000"/>
                                        <p:tgtEl>
                                          <p:spTgt spid="15"/>
                                        </p:tgtEl>
                                      </p:cBhvr>
                                    </p:animEffect>
                                  </p:childTnLst>
                                </p:cTn>
                              </p:par>
                            </p:childTnLst>
                          </p:cTn>
                        </p:par>
                        <p:par>
                          <p:cTn id="45" fill="hold">
                            <p:stCondLst>
                              <p:cond delay="1000"/>
                            </p:stCondLst>
                            <p:childTnLst>
                              <p:par>
                                <p:cTn id="46" presetID="47" presetClass="entr" presetSubtype="0" fill="hold"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fade">
                                      <p:cBhvr>
                                        <p:cTn id="48" dur="1000"/>
                                        <p:tgtEl>
                                          <p:spTgt spid="14"/>
                                        </p:tgtEl>
                                      </p:cBhvr>
                                    </p:animEffect>
                                    <p:anim calcmode="lin" valueType="num">
                                      <p:cBhvr>
                                        <p:cTn id="49" dur="1000" fill="hold"/>
                                        <p:tgtEl>
                                          <p:spTgt spid="14"/>
                                        </p:tgtEl>
                                        <p:attrNameLst>
                                          <p:attrName>ppt_x</p:attrName>
                                        </p:attrNameLst>
                                      </p:cBhvr>
                                      <p:tavLst>
                                        <p:tav tm="0">
                                          <p:val>
                                            <p:strVal val="#ppt_x"/>
                                          </p:val>
                                        </p:tav>
                                        <p:tav tm="100000">
                                          <p:val>
                                            <p:strVal val="#ppt_x"/>
                                          </p:val>
                                        </p:tav>
                                      </p:tavLst>
                                    </p:anim>
                                    <p:anim calcmode="lin" valueType="num">
                                      <p:cBhvr>
                                        <p:cTn id="5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p:nvPr/>
        </p:nvPicPr>
        <p:blipFill>
          <a:blip r:embed="rId3"/>
          <a:srcRect l="6757" t="4587" r="563" b="1376"/>
          <a:stretch>
            <a:fillRect/>
          </a:stretch>
        </p:blipFill>
        <p:spPr bwMode="auto">
          <a:xfrm>
            <a:off x="390525" y="2181225"/>
            <a:ext cx="8391525" cy="4219575"/>
          </a:xfrm>
          <a:prstGeom prst="rect">
            <a:avLst/>
          </a:prstGeom>
          <a:ln w="19050" cap="sq">
            <a:solidFill>
              <a:srgbClr val="C00000"/>
            </a:solidFill>
            <a:prstDash val="solid"/>
            <a:miter lim="800000"/>
          </a:ln>
          <a:effectLst>
            <a:outerShdw blurRad="50800" dist="38100" dir="2700000" algn="tl" rotWithShape="0">
              <a:srgbClr val="000000">
                <a:alpha val="43000"/>
              </a:srgbClr>
            </a:outerShdw>
          </a:effectLst>
        </p:spPr>
      </p:pic>
      <p:sp>
        <p:nvSpPr>
          <p:cNvPr id="5" name="Прямоугольник 4"/>
          <p:cNvSpPr/>
          <p:nvPr/>
        </p:nvSpPr>
        <p:spPr>
          <a:xfrm>
            <a:off x="4371975" y="204788"/>
            <a:ext cx="4572000" cy="338137"/>
          </a:xfrm>
          <a:prstGeom prst="rect">
            <a:avLst/>
          </a:prstGeom>
        </p:spPr>
        <p:txBody>
          <a:bodyPr>
            <a:spAutoFit/>
          </a:bodyPr>
          <a:lstStyle/>
          <a:p>
            <a:pPr algn="r" eaLnBrk="0" hangingPunct="0">
              <a:lnSpc>
                <a:spcPct val="80000"/>
              </a:lnSpc>
              <a:defRPr/>
            </a:pPr>
            <a:r>
              <a:rPr lang="ru-RU" sz="2000" b="1" dirty="0">
                <a:solidFill>
                  <a:srgbClr val="CC0000"/>
                </a:solidFill>
                <a:latin typeface="+mj-lt"/>
                <a:cs typeface="+mn-cs"/>
              </a:rPr>
              <a:t>Формирование проектов</a:t>
            </a:r>
            <a:endParaRPr lang="ru-RU" sz="2000" b="1" dirty="0">
              <a:solidFill>
                <a:srgbClr val="CC0000"/>
              </a:solidFill>
              <a:latin typeface="+mj-lt"/>
              <a:cs typeface="+mn-cs"/>
            </a:endParaRPr>
          </a:p>
        </p:txBody>
      </p:sp>
      <p:sp>
        <p:nvSpPr>
          <p:cNvPr id="6" name="AutoShape 22"/>
          <p:cNvSpPr>
            <a:spLocks/>
          </p:cNvSpPr>
          <p:nvPr/>
        </p:nvSpPr>
        <p:spPr bwMode="auto">
          <a:xfrm>
            <a:off x="7715250" y="1779588"/>
            <a:ext cx="1076325" cy="306387"/>
          </a:xfrm>
          <a:prstGeom prst="accentBorderCallout2">
            <a:avLst>
              <a:gd name="adj1" fmla="val 26181"/>
              <a:gd name="adj2" fmla="val -7629"/>
              <a:gd name="adj3" fmla="val 26181"/>
              <a:gd name="adj4" fmla="val -11157"/>
              <a:gd name="adj5" fmla="val 127636"/>
              <a:gd name="adj6" fmla="val -29313"/>
            </a:avLst>
          </a:prstGeom>
          <a:solidFill>
            <a:schemeClr val="bg1"/>
          </a:solidFill>
          <a:ln w="19050" algn="ctr">
            <a:solidFill>
              <a:schemeClr val="bg2"/>
            </a:solidFill>
            <a:miter lim="800000"/>
            <a:headEnd/>
            <a:tailEnd/>
          </a:ln>
        </p:spPr>
        <p:txBody>
          <a:bodyPr lIns="0" tIns="0" rIns="0" bIns="0" anchor="ctr" anchorCtr="1"/>
          <a:lstStyle/>
          <a:p>
            <a:pPr eaLnBrk="0" hangingPunct="0">
              <a:spcBef>
                <a:spcPts val="0"/>
              </a:spcBef>
              <a:defRPr/>
            </a:pPr>
            <a:r>
              <a:rPr lang="ru-RU" sz="800" i="1" dirty="0">
                <a:solidFill>
                  <a:srgbClr val="000000"/>
                </a:solidFill>
                <a:latin typeface="+mj-lt"/>
                <a:cs typeface="+mn-cs"/>
              </a:rPr>
              <a:t>Окно справочника:</a:t>
            </a:r>
            <a:r>
              <a:rPr lang="ru-RU" sz="800" dirty="0">
                <a:solidFill>
                  <a:srgbClr val="000000"/>
                </a:solidFill>
                <a:latin typeface="+mj-lt"/>
                <a:cs typeface="+mn-cs"/>
              </a:rPr>
              <a:t> </a:t>
            </a:r>
            <a:r>
              <a:rPr lang="en-US" sz="1000" dirty="0">
                <a:solidFill>
                  <a:srgbClr val="000000"/>
                </a:solidFill>
                <a:latin typeface="+mj-lt"/>
                <a:cs typeface="+mn-cs"/>
              </a:rPr>
              <a:t/>
            </a:r>
            <a:br>
              <a:rPr lang="en-US" sz="1000" dirty="0">
                <a:solidFill>
                  <a:srgbClr val="000000"/>
                </a:solidFill>
                <a:latin typeface="+mj-lt"/>
                <a:cs typeface="+mn-cs"/>
              </a:rPr>
            </a:br>
            <a:r>
              <a:rPr lang="ru-RU" sz="1000" dirty="0">
                <a:solidFill>
                  <a:srgbClr val="000000"/>
                </a:solidFill>
                <a:latin typeface="+mj-lt"/>
                <a:cs typeface="+mn-cs"/>
              </a:rPr>
              <a:t>«Проект»</a:t>
            </a:r>
            <a:endParaRPr lang="ru-RU" sz="1000" dirty="0">
              <a:solidFill>
                <a:srgbClr val="000000"/>
              </a:solidFill>
              <a:latin typeface="+mj-lt"/>
              <a:cs typeface="+mn-cs"/>
            </a:endParaRPr>
          </a:p>
        </p:txBody>
      </p:sp>
      <p:sp>
        <p:nvSpPr>
          <p:cNvPr id="115713" name="Rectangle 1"/>
          <p:cNvSpPr>
            <a:spLocks noChangeArrowheads="1"/>
          </p:cNvSpPr>
          <p:nvPr/>
        </p:nvSpPr>
        <p:spPr bwMode="auto">
          <a:xfrm>
            <a:off x="295275" y="1165225"/>
            <a:ext cx="8486775" cy="584200"/>
          </a:xfrm>
          <a:prstGeom prst="rect">
            <a:avLst/>
          </a:prstGeom>
          <a:noFill/>
          <a:ln w="9525">
            <a:noFill/>
            <a:miter lim="800000"/>
            <a:headEnd/>
            <a:tailEnd/>
          </a:ln>
          <a:effectLst/>
        </p:spPr>
        <p:txBody>
          <a:bodyPr anchor="ctr">
            <a:spAutoFit/>
          </a:bodyPr>
          <a:lstStyle/>
          <a:p>
            <a:pPr algn="just">
              <a:tabLst>
                <a:tab pos="539750" algn="l"/>
              </a:tabLst>
            </a:pPr>
            <a:r>
              <a:rPr lang="ru-RU">
                <a:solidFill>
                  <a:srgbClr val="C00000"/>
                </a:solidFill>
              </a:rPr>
              <a:t>Справочник «Проекты»  предназначен для укрупненного представления перечня работ по различным объектам строительства. </a:t>
            </a:r>
            <a:endParaRPr lang="ru-RU" sz="3600">
              <a:solidFill>
                <a:srgbClr val="C0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Effect transition="in" filter="fade">
                                      <p:cBhvr>
                                        <p:cTn id="15"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3"/>
          <p:cNvSpPr>
            <a:spLocks noGrp="1" noChangeArrowheads="1"/>
          </p:cNvSpPr>
          <p:nvPr>
            <p:ph type="title" idx="4294967295"/>
          </p:nvPr>
        </p:nvSpPr>
        <p:spPr>
          <a:xfrm>
            <a:off x="1162050" y="306388"/>
            <a:ext cx="7820025" cy="322262"/>
          </a:xfrm>
        </p:spPr>
        <p:txBody>
          <a:bodyPr/>
          <a:lstStyle/>
          <a:p>
            <a:pPr algn="r" eaLnBrk="1" hangingPunct="1"/>
            <a:r>
              <a:rPr lang="ru-RU" smtClean="0"/>
              <a:t>Календарный план строительства</a:t>
            </a:r>
          </a:p>
        </p:txBody>
      </p:sp>
      <p:pic>
        <p:nvPicPr>
          <p:cNvPr id="27649" name="Picture 1" descr="C:\Documents and Settings\babayan\Рабочий стол\Руководство пользователя\Рисунок31.jpg"/>
          <p:cNvPicPr>
            <a:picLocks noChangeAspect="1" noChangeArrowheads="1"/>
          </p:cNvPicPr>
          <p:nvPr/>
        </p:nvPicPr>
        <p:blipFill>
          <a:blip r:embed="rId3"/>
          <a:srcRect t="11809"/>
          <a:stretch>
            <a:fillRect/>
          </a:stretch>
        </p:blipFill>
        <p:spPr bwMode="auto">
          <a:xfrm>
            <a:off x="381000" y="1422400"/>
            <a:ext cx="7467600" cy="4992688"/>
          </a:xfrm>
          <a:prstGeom prst="rect">
            <a:avLst/>
          </a:prstGeom>
          <a:ln w="19050" cap="sq">
            <a:solidFill>
              <a:srgbClr val="C00000"/>
            </a:solidFill>
            <a:prstDash val="solid"/>
            <a:miter lim="800000"/>
          </a:ln>
          <a:effectLst>
            <a:outerShdw blurRad="50800" dist="38100" dir="2700000" algn="tl" rotWithShape="0">
              <a:srgbClr val="000000">
                <a:alpha val="43000"/>
              </a:srgbClr>
            </a:outerShdw>
          </a:effectLst>
        </p:spPr>
      </p:pic>
      <p:sp>
        <p:nvSpPr>
          <p:cNvPr id="6" name="AutoShape 22"/>
          <p:cNvSpPr>
            <a:spLocks/>
          </p:cNvSpPr>
          <p:nvPr/>
        </p:nvSpPr>
        <p:spPr bwMode="auto">
          <a:xfrm>
            <a:off x="6534150" y="1009650"/>
            <a:ext cx="1323975" cy="323850"/>
          </a:xfrm>
          <a:prstGeom prst="accentBorderCallout2">
            <a:avLst>
              <a:gd name="adj1" fmla="val 26181"/>
              <a:gd name="adj2" fmla="val -2319"/>
              <a:gd name="adj3" fmla="val 26181"/>
              <a:gd name="adj4" fmla="val -5847"/>
              <a:gd name="adj5" fmla="val 127636"/>
              <a:gd name="adj6" fmla="val -29313"/>
            </a:avLst>
          </a:prstGeom>
          <a:solidFill>
            <a:schemeClr val="bg1"/>
          </a:solidFill>
          <a:ln w="19050" algn="ctr">
            <a:solidFill>
              <a:schemeClr val="bg2"/>
            </a:solidFill>
            <a:miter lim="800000"/>
            <a:headEnd/>
            <a:tailEnd/>
          </a:ln>
        </p:spPr>
        <p:txBody>
          <a:bodyPr lIns="0" tIns="0" rIns="0" bIns="0" anchor="ctr" anchorCtr="1"/>
          <a:lstStyle/>
          <a:p>
            <a:pPr eaLnBrk="0" hangingPunct="0">
              <a:spcBef>
                <a:spcPts val="0"/>
              </a:spcBef>
              <a:defRPr/>
            </a:pPr>
            <a:r>
              <a:rPr lang="ru-RU" sz="800" i="1" dirty="0">
                <a:solidFill>
                  <a:srgbClr val="4D4D4D"/>
                </a:solidFill>
                <a:latin typeface="+mj-lt"/>
                <a:cs typeface="+mn-cs"/>
              </a:rPr>
              <a:t>Окно документа:</a:t>
            </a:r>
            <a:r>
              <a:rPr lang="ru-RU" sz="800" dirty="0">
                <a:solidFill>
                  <a:srgbClr val="4D4D4D"/>
                </a:solidFill>
                <a:latin typeface="+mj-lt"/>
                <a:cs typeface="+mn-cs"/>
              </a:rPr>
              <a:t> </a:t>
            </a:r>
            <a:r>
              <a:rPr lang="en-US" sz="1000" dirty="0">
                <a:solidFill>
                  <a:srgbClr val="4D4D4D"/>
                </a:solidFill>
                <a:latin typeface="+mj-lt"/>
                <a:cs typeface="+mn-cs"/>
              </a:rPr>
              <a:t/>
            </a:r>
            <a:br>
              <a:rPr lang="en-US" sz="1000" dirty="0">
                <a:solidFill>
                  <a:srgbClr val="4D4D4D"/>
                </a:solidFill>
                <a:latin typeface="+mj-lt"/>
                <a:cs typeface="+mn-cs"/>
              </a:rPr>
            </a:br>
            <a:r>
              <a:rPr lang="ru-RU" sz="1000" dirty="0">
                <a:solidFill>
                  <a:srgbClr val="4D4D4D"/>
                </a:solidFill>
                <a:latin typeface="+mj-lt"/>
                <a:cs typeface="+mn-cs"/>
              </a:rPr>
              <a:t>«Календарный план»</a:t>
            </a:r>
            <a:endParaRPr lang="ru-RU" sz="1000" dirty="0">
              <a:solidFill>
                <a:srgbClr val="4D4D4D"/>
              </a:solidFill>
              <a:latin typeface="+mj-lt"/>
              <a:cs typeface="+mn-cs"/>
            </a:endParaRPr>
          </a:p>
        </p:txBody>
      </p:sp>
      <p:pic>
        <p:nvPicPr>
          <p:cNvPr id="7" name="Рисунок 6"/>
          <p:cNvPicPr/>
          <p:nvPr/>
        </p:nvPicPr>
        <p:blipFill>
          <a:blip r:embed="rId4"/>
          <a:srcRect/>
          <a:stretch>
            <a:fillRect/>
          </a:stretch>
        </p:blipFill>
        <p:spPr bwMode="auto">
          <a:xfrm>
            <a:off x="342900" y="2247900"/>
            <a:ext cx="8477250" cy="3971925"/>
          </a:xfrm>
          <a:prstGeom prst="rect">
            <a:avLst/>
          </a:prstGeom>
          <a:ln w="19050" cap="sq">
            <a:solidFill>
              <a:srgbClr val="C00000"/>
            </a:solidFill>
            <a:prstDash val="solid"/>
            <a:miter lim="800000"/>
          </a:ln>
          <a:effectLst>
            <a:outerShdw blurRad="50800" dist="38100" dir="2700000" algn="tl" rotWithShape="0">
              <a:srgbClr val="000000">
                <a:alpha val="43000"/>
              </a:srgbClr>
            </a:outerShdw>
          </a:effectLst>
        </p:spPr>
      </p:pic>
      <p:sp>
        <p:nvSpPr>
          <p:cNvPr id="8" name="AutoShape 22"/>
          <p:cNvSpPr>
            <a:spLocks/>
          </p:cNvSpPr>
          <p:nvPr/>
        </p:nvSpPr>
        <p:spPr bwMode="auto">
          <a:xfrm>
            <a:off x="7515225" y="1849438"/>
            <a:ext cx="1304925" cy="312737"/>
          </a:xfrm>
          <a:prstGeom prst="accentBorderCallout2">
            <a:avLst>
              <a:gd name="adj1" fmla="val 26181"/>
              <a:gd name="adj2" fmla="val -2319"/>
              <a:gd name="adj3" fmla="val 26181"/>
              <a:gd name="adj4" fmla="val -5847"/>
              <a:gd name="adj5" fmla="val 127636"/>
              <a:gd name="adj6" fmla="val -29313"/>
            </a:avLst>
          </a:prstGeom>
          <a:solidFill>
            <a:schemeClr val="bg1"/>
          </a:solidFill>
          <a:ln w="19050" algn="ctr">
            <a:solidFill>
              <a:schemeClr val="bg2"/>
            </a:solidFill>
            <a:miter lim="800000"/>
            <a:headEnd/>
            <a:tailEnd/>
          </a:ln>
        </p:spPr>
        <p:txBody>
          <a:bodyPr lIns="0" tIns="0" rIns="0" bIns="0" anchor="ctr" anchorCtr="1"/>
          <a:lstStyle/>
          <a:p>
            <a:pPr eaLnBrk="0" hangingPunct="0">
              <a:spcBef>
                <a:spcPts val="0"/>
              </a:spcBef>
              <a:defRPr/>
            </a:pPr>
            <a:r>
              <a:rPr lang="ru-RU" sz="800" i="1" dirty="0">
                <a:solidFill>
                  <a:srgbClr val="4D4D4D"/>
                </a:solidFill>
                <a:latin typeface="+mj-lt"/>
                <a:cs typeface="+mn-cs"/>
              </a:rPr>
              <a:t>Форма для печати:</a:t>
            </a:r>
            <a:r>
              <a:rPr lang="ru-RU" sz="1000" i="1" dirty="0">
                <a:solidFill>
                  <a:srgbClr val="4D4D4D"/>
                </a:solidFill>
                <a:latin typeface="+mj-lt"/>
                <a:cs typeface="+mn-cs"/>
              </a:rPr>
              <a:t/>
            </a:r>
            <a:br>
              <a:rPr lang="ru-RU" sz="1000" i="1" dirty="0">
                <a:solidFill>
                  <a:srgbClr val="4D4D4D"/>
                </a:solidFill>
                <a:latin typeface="+mj-lt"/>
                <a:cs typeface="+mn-cs"/>
              </a:rPr>
            </a:br>
            <a:r>
              <a:rPr lang="ru-RU" sz="1000" dirty="0">
                <a:solidFill>
                  <a:srgbClr val="4D4D4D"/>
                </a:solidFill>
                <a:latin typeface="+mj-lt"/>
                <a:cs typeface="+mn-cs"/>
              </a:rPr>
              <a:t>«Утвержденный КП»</a:t>
            </a:r>
            <a:endParaRPr lang="ru-RU" sz="1000" dirty="0">
              <a:solidFill>
                <a:srgbClr val="4D4D4D"/>
              </a:solidFill>
              <a:latin typeface="+mj-lt"/>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7649"/>
                                        </p:tgtEl>
                                        <p:attrNameLst>
                                          <p:attrName>style.visibility</p:attrName>
                                        </p:attrNameLst>
                                      </p:cBhvr>
                                      <p:to>
                                        <p:strVal val="visible"/>
                                      </p:to>
                                    </p:set>
                                    <p:animEffect transition="in" filter="fade">
                                      <p:cBhvr>
                                        <p:cTn id="7" dur="1000"/>
                                        <p:tgtEl>
                                          <p:spTgt spid="27649"/>
                                        </p:tgtEl>
                                      </p:cBhvr>
                                    </p:animEffect>
                                    <p:anim calcmode="lin" valueType="num">
                                      <p:cBhvr>
                                        <p:cTn id="8" dur="1000" fill="hold"/>
                                        <p:tgtEl>
                                          <p:spTgt spid="27649"/>
                                        </p:tgtEl>
                                        <p:attrNameLst>
                                          <p:attrName>ppt_x</p:attrName>
                                        </p:attrNameLst>
                                      </p:cBhvr>
                                      <p:tavLst>
                                        <p:tav tm="0">
                                          <p:val>
                                            <p:strVal val="#ppt_x"/>
                                          </p:val>
                                        </p:tav>
                                        <p:tav tm="100000">
                                          <p:val>
                                            <p:strVal val="#ppt_x"/>
                                          </p:val>
                                        </p:tav>
                                      </p:tavLst>
                                    </p:anim>
                                    <p:anim calcmode="lin" valueType="num">
                                      <p:cBhvr>
                                        <p:cTn id="9" dur="1000" fill="hold"/>
                                        <p:tgtEl>
                                          <p:spTgt spid="2764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Effect transition="in" filter="fade">
                                      <p:cBhvr>
                                        <p:cTn id="15" dur="10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37" presetClass="exit" presetSubtype="0" fill="hold" nodeType="clickEffect">
                                  <p:stCondLst>
                                    <p:cond delay="0"/>
                                  </p:stCondLst>
                                  <p:childTnLst>
                                    <p:animEffect transition="out" filter="fade">
                                      <p:cBhvr>
                                        <p:cTn id="19" dur="1000"/>
                                        <p:tgtEl>
                                          <p:spTgt spid="27649"/>
                                        </p:tgtEl>
                                      </p:cBhvr>
                                    </p:animEffect>
                                    <p:anim calcmode="lin" valueType="num">
                                      <p:cBhvr>
                                        <p:cTn id="20" dur="1000"/>
                                        <p:tgtEl>
                                          <p:spTgt spid="27649"/>
                                        </p:tgtEl>
                                        <p:attrNameLst>
                                          <p:attrName>ppt_x</p:attrName>
                                        </p:attrNameLst>
                                      </p:cBhvr>
                                      <p:tavLst>
                                        <p:tav tm="0">
                                          <p:val>
                                            <p:strVal val="ppt_x"/>
                                          </p:val>
                                        </p:tav>
                                        <p:tav tm="100000">
                                          <p:val>
                                            <p:strVal val="ppt_x"/>
                                          </p:val>
                                        </p:tav>
                                      </p:tavLst>
                                    </p:anim>
                                    <p:anim calcmode="lin" valueType="num">
                                      <p:cBhvr>
                                        <p:cTn id="21" dur="100" decel="100000"/>
                                        <p:tgtEl>
                                          <p:spTgt spid="27649"/>
                                        </p:tgtEl>
                                        <p:attrNameLst>
                                          <p:attrName>ppt_y</p:attrName>
                                        </p:attrNameLst>
                                      </p:cBhvr>
                                      <p:tavLst>
                                        <p:tav tm="0">
                                          <p:val>
                                            <p:strVal val="ppt_y"/>
                                          </p:val>
                                        </p:tav>
                                        <p:tav tm="100000">
                                          <p:val>
                                            <p:strVal val="ppt_y-.03"/>
                                          </p:val>
                                        </p:tav>
                                      </p:tavLst>
                                    </p:anim>
                                    <p:anim calcmode="lin" valueType="num">
                                      <p:cBhvr>
                                        <p:cTn id="22" dur="900" accel="100000">
                                          <p:stCondLst>
                                            <p:cond delay="100"/>
                                          </p:stCondLst>
                                        </p:cTn>
                                        <p:tgtEl>
                                          <p:spTgt spid="27649"/>
                                        </p:tgtEl>
                                        <p:attrNameLst>
                                          <p:attrName>ppt_y</p:attrName>
                                        </p:attrNameLst>
                                      </p:cBhvr>
                                      <p:tavLst>
                                        <p:tav tm="0">
                                          <p:val>
                                            <p:strVal val="ppt_y"/>
                                          </p:val>
                                        </p:tav>
                                        <p:tav tm="100000">
                                          <p:val>
                                            <p:strVal val="ppt_y+1"/>
                                          </p:val>
                                        </p:tav>
                                      </p:tavLst>
                                    </p:anim>
                                    <p:set>
                                      <p:cBhvr>
                                        <p:cTn id="23" dur="1" fill="hold">
                                          <p:stCondLst>
                                            <p:cond delay="999"/>
                                          </p:stCondLst>
                                        </p:cTn>
                                        <p:tgtEl>
                                          <p:spTgt spid="27649"/>
                                        </p:tgtEl>
                                        <p:attrNameLst>
                                          <p:attrName>style.visibility</p:attrName>
                                        </p:attrNameLst>
                                      </p:cBhvr>
                                      <p:to>
                                        <p:strVal val="hidden"/>
                                      </p:to>
                                    </p:set>
                                  </p:childTnLst>
                                </p:cTn>
                              </p:par>
                              <p:par>
                                <p:cTn id="24" presetID="37" presetClass="exit" presetSubtype="0" fill="hold" grpId="1" nodeType="withEffect">
                                  <p:stCondLst>
                                    <p:cond delay="0"/>
                                  </p:stCondLst>
                                  <p:childTnLst>
                                    <p:animEffect transition="out" filter="fade">
                                      <p:cBhvr>
                                        <p:cTn id="25" dur="1000"/>
                                        <p:tgtEl>
                                          <p:spTgt spid="6"/>
                                        </p:tgtEl>
                                      </p:cBhvr>
                                    </p:animEffect>
                                    <p:anim calcmode="lin" valueType="num">
                                      <p:cBhvr>
                                        <p:cTn id="26" dur="1000"/>
                                        <p:tgtEl>
                                          <p:spTgt spid="6"/>
                                        </p:tgtEl>
                                        <p:attrNameLst>
                                          <p:attrName>ppt_x</p:attrName>
                                        </p:attrNameLst>
                                      </p:cBhvr>
                                      <p:tavLst>
                                        <p:tav tm="0">
                                          <p:val>
                                            <p:strVal val="ppt_x"/>
                                          </p:val>
                                        </p:tav>
                                        <p:tav tm="100000">
                                          <p:val>
                                            <p:strVal val="ppt_x"/>
                                          </p:val>
                                        </p:tav>
                                      </p:tavLst>
                                    </p:anim>
                                    <p:anim calcmode="lin" valueType="num">
                                      <p:cBhvr>
                                        <p:cTn id="27" dur="100" decel="100000"/>
                                        <p:tgtEl>
                                          <p:spTgt spid="6"/>
                                        </p:tgtEl>
                                        <p:attrNameLst>
                                          <p:attrName>ppt_y</p:attrName>
                                        </p:attrNameLst>
                                      </p:cBhvr>
                                      <p:tavLst>
                                        <p:tav tm="0">
                                          <p:val>
                                            <p:strVal val="ppt_y"/>
                                          </p:val>
                                        </p:tav>
                                        <p:tav tm="100000">
                                          <p:val>
                                            <p:strVal val="ppt_y-.03"/>
                                          </p:val>
                                        </p:tav>
                                      </p:tavLst>
                                    </p:anim>
                                    <p:anim calcmode="lin" valueType="num">
                                      <p:cBhvr>
                                        <p:cTn id="28" dur="900" accel="100000">
                                          <p:stCondLst>
                                            <p:cond delay="100"/>
                                          </p:stCondLst>
                                        </p:cTn>
                                        <p:tgtEl>
                                          <p:spTgt spid="6"/>
                                        </p:tgtEl>
                                        <p:attrNameLst>
                                          <p:attrName>ppt_y</p:attrName>
                                        </p:attrNameLst>
                                      </p:cBhvr>
                                      <p:tavLst>
                                        <p:tav tm="0">
                                          <p:val>
                                            <p:strVal val="ppt_y"/>
                                          </p:val>
                                        </p:tav>
                                        <p:tav tm="100000">
                                          <p:val>
                                            <p:strVal val="ppt_y+1"/>
                                          </p:val>
                                        </p:tav>
                                      </p:tavLst>
                                    </p:anim>
                                    <p:set>
                                      <p:cBhvr>
                                        <p:cTn id="29" dur="1" fill="hold">
                                          <p:stCondLst>
                                            <p:cond delay="999"/>
                                          </p:stCondLst>
                                        </p:cTn>
                                        <p:tgtEl>
                                          <p:spTgt spid="6"/>
                                        </p:tgtEl>
                                        <p:attrNameLst>
                                          <p:attrName>style.visibility</p:attrName>
                                        </p:attrNameLst>
                                      </p:cBhvr>
                                      <p:to>
                                        <p:strVal val="hidden"/>
                                      </p:to>
                                    </p:set>
                                  </p:childTnLst>
                                </p:cTn>
                              </p:par>
                            </p:childTnLst>
                          </p:cTn>
                        </p:par>
                        <p:par>
                          <p:cTn id="30" fill="hold">
                            <p:stCondLst>
                              <p:cond delay="1000"/>
                            </p:stCondLst>
                            <p:childTnLst>
                              <p:par>
                                <p:cTn id="31" presetID="42" presetClass="entr" presetSubtype="0" fill="hold"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1000"/>
                                        <p:tgtEl>
                                          <p:spTgt spid="7"/>
                                        </p:tgtEl>
                                      </p:cBhvr>
                                    </p:animEffect>
                                    <p:anim calcmode="lin" valueType="num">
                                      <p:cBhvr>
                                        <p:cTn id="34" dur="1000" fill="hold"/>
                                        <p:tgtEl>
                                          <p:spTgt spid="7"/>
                                        </p:tgtEl>
                                        <p:attrNameLst>
                                          <p:attrName>ppt_x</p:attrName>
                                        </p:attrNameLst>
                                      </p:cBhvr>
                                      <p:tavLst>
                                        <p:tav tm="0">
                                          <p:val>
                                            <p:strVal val="#ppt_x"/>
                                          </p:val>
                                        </p:tav>
                                        <p:tav tm="100000">
                                          <p:val>
                                            <p:strVal val="#ppt_x"/>
                                          </p:val>
                                        </p:tav>
                                      </p:tavLst>
                                    </p:anim>
                                    <p:anim calcmode="lin" valueType="num">
                                      <p:cBhvr>
                                        <p:cTn id="35" dur="1000" fill="hold"/>
                                        <p:tgtEl>
                                          <p:spTgt spid="7"/>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53" presetClass="entr" presetSubtype="0"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p:cTn id="39" dur="1000" fill="hold"/>
                                        <p:tgtEl>
                                          <p:spTgt spid="8"/>
                                        </p:tgtEl>
                                        <p:attrNameLst>
                                          <p:attrName>ppt_w</p:attrName>
                                        </p:attrNameLst>
                                      </p:cBhvr>
                                      <p:tavLst>
                                        <p:tav tm="0">
                                          <p:val>
                                            <p:fltVal val="0"/>
                                          </p:val>
                                        </p:tav>
                                        <p:tav tm="100000">
                                          <p:val>
                                            <p:strVal val="#ppt_w"/>
                                          </p:val>
                                        </p:tav>
                                      </p:tavLst>
                                    </p:anim>
                                    <p:anim calcmode="lin" valueType="num">
                                      <p:cBhvr>
                                        <p:cTn id="40" dur="1000" fill="hold"/>
                                        <p:tgtEl>
                                          <p:spTgt spid="8"/>
                                        </p:tgtEl>
                                        <p:attrNameLst>
                                          <p:attrName>ppt_h</p:attrName>
                                        </p:attrNameLst>
                                      </p:cBhvr>
                                      <p:tavLst>
                                        <p:tav tm="0">
                                          <p:val>
                                            <p:fltVal val="0"/>
                                          </p:val>
                                        </p:tav>
                                        <p:tav tm="100000">
                                          <p:val>
                                            <p:strVal val="#ppt_h"/>
                                          </p:val>
                                        </p:tav>
                                      </p:tavLst>
                                    </p:anim>
                                    <p:animEffect transition="in" filter="fade">
                                      <p:cBhvr>
                                        <p:cTn id="41"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3"/>
          <p:cNvSpPr>
            <a:spLocks noGrp="1" noChangeArrowheads="1"/>
          </p:cNvSpPr>
          <p:nvPr>
            <p:ph type="title" idx="4294967295"/>
          </p:nvPr>
        </p:nvSpPr>
        <p:spPr>
          <a:xfrm>
            <a:off x="1162050" y="306388"/>
            <a:ext cx="7820025" cy="322262"/>
          </a:xfrm>
        </p:spPr>
        <p:txBody>
          <a:bodyPr/>
          <a:lstStyle/>
          <a:p>
            <a:pPr algn="r" eaLnBrk="1" hangingPunct="1"/>
            <a:r>
              <a:rPr lang="ru-RU" smtClean="0"/>
              <a:t>Назначение исполнителей, машин и механизмов </a:t>
            </a:r>
            <a:br>
              <a:rPr lang="ru-RU" smtClean="0"/>
            </a:br>
            <a:r>
              <a:rPr lang="ru-RU" smtClean="0"/>
              <a:t>на работы календарного плана</a:t>
            </a:r>
          </a:p>
        </p:txBody>
      </p:sp>
      <p:sp>
        <p:nvSpPr>
          <p:cNvPr id="5" name="TextBox 4"/>
          <p:cNvSpPr txBox="1"/>
          <p:nvPr/>
        </p:nvSpPr>
        <p:spPr>
          <a:xfrm>
            <a:off x="6324600" y="1924050"/>
            <a:ext cx="2514600" cy="2751138"/>
          </a:xfrm>
          <a:prstGeom prst="rect">
            <a:avLst/>
          </a:prstGeom>
          <a:noFill/>
        </p:spPr>
        <p:txBody>
          <a:bodyPr>
            <a:spAutoFit/>
          </a:bodyPr>
          <a:lstStyle/>
          <a:p>
            <a:pPr eaLnBrk="0" hangingPunct="0">
              <a:spcBef>
                <a:spcPct val="20000"/>
              </a:spcBef>
              <a:defRPr/>
            </a:pPr>
            <a:r>
              <a:rPr lang="ru-RU" dirty="0">
                <a:solidFill>
                  <a:srgbClr val="C00000"/>
                </a:solidFill>
                <a:latin typeface="+mj-lt"/>
                <a:cs typeface="+mn-cs"/>
              </a:rPr>
              <a:t>Документ «Назначение исполнителей, машин и механизмов на работы КП» автоматически заполняется трудовыми ресурсами и СМиМ, необходимые для выполнения работ КП. </a:t>
            </a:r>
          </a:p>
          <a:p>
            <a:pPr eaLnBrk="0" hangingPunct="0">
              <a:spcBef>
                <a:spcPct val="20000"/>
              </a:spcBef>
              <a:defRPr/>
            </a:pPr>
            <a:endParaRPr lang="ru-RU" dirty="0">
              <a:solidFill>
                <a:srgbClr val="C00000"/>
              </a:solidFill>
              <a:latin typeface="+mj-lt"/>
              <a:cs typeface="+mn-cs"/>
            </a:endParaRPr>
          </a:p>
          <a:p>
            <a:pPr eaLnBrk="0" hangingPunct="0">
              <a:lnSpc>
                <a:spcPct val="110000"/>
              </a:lnSpc>
              <a:spcBef>
                <a:spcPct val="50000"/>
              </a:spcBef>
              <a:defRPr/>
            </a:pPr>
            <a:r>
              <a:rPr lang="ru-RU" dirty="0">
                <a:solidFill>
                  <a:srgbClr val="C00000"/>
                </a:solidFill>
                <a:latin typeface="+mj-lt"/>
                <a:cs typeface="+mn-cs"/>
              </a:rPr>
              <a:t> </a:t>
            </a:r>
            <a:endParaRPr lang="ru-RU" dirty="0">
              <a:solidFill>
                <a:srgbClr val="C00000"/>
              </a:solidFill>
              <a:latin typeface="+mj-lt"/>
              <a:cs typeface="+mn-cs"/>
            </a:endParaRPr>
          </a:p>
        </p:txBody>
      </p:sp>
      <p:pic>
        <p:nvPicPr>
          <p:cNvPr id="125954" name="Picture 2" descr="C:\Documents and Settings\babayan\Рабочий стол\Руководство пользователя\Рисунок9.png"/>
          <p:cNvPicPr>
            <a:picLocks noChangeAspect="1" noChangeArrowheads="1"/>
          </p:cNvPicPr>
          <p:nvPr/>
        </p:nvPicPr>
        <p:blipFill>
          <a:blip r:embed="rId3"/>
          <a:srcRect t="16488"/>
          <a:stretch>
            <a:fillRect/>
          </a:stretch>
        </p:blipFill>
        <p:spPr bwMode="auto">
          <a:xfrm>
            <a:off x="390525" y="1554163"/>
            <a:ext cx="5734050" cy="4891087"/>
          </a:xfrm>
          <a:prstGeom prst="rect">
            <a:avLst/>
          </a:prstGeom>
          <a:ln w="19050" cap="sq">
            <a:solidFill>
              <a:srgbClr val="C00000"/>
            </a:solidFill>
            <a:prstDash val="solid"/>
            <a:miter lim="800000"/>
          </a:ln>
          <a:effectLst>
            <a:outerShdw blurRad="50800" dist="38100" dir="2700000" algn="tl" rotWithShape="0">
              <a:srgbClr val="000000">
                <a:alpha val="43000"/>
              </a:srgbClr>
            </a:outerShdw>
          </a:effectLst>
        </p:spPr>
      </p:pic>
      <p:sp>
        <p:nvSpPr>
          <p:cNvPr id="6" name="AutoShape 22"/>
          <p:cNvSpPr>
            <a:spLocks/>
          </p:cNvSpPr>
          <p:nvPr/>
        </p:nvSpPr>
        <p:spPr bwMode="auto">
          <a:xfrm>
            <a:off x="5791200" y="1020763"/>
            <a:ext cx="2409825" cy="455612"/>
          </a:xfrm>
          <a:prstGeom prst="accentBorderCallout2">
            <a:avLst>
              <a:gd name="adj1" fmla="val 26181"/>
              <a:gd name="adj2" fmla="val -2319"/>
              <a:gd name="adj3" fmla="val 26181"/>
              <a:gd name="adj4" fmla="val -5847"/>
              <a:gd name="adj5" fmla="val 115075"/>
              <a:gd name="adj6" fmla="val -19827"/>
            </a:avLst>
          </a:prstGeom>
          <a:solidFill>
            <a:schemeClr val="bg1"/>
          </a:solidFill>
          <a:ln w="19050" algn="ctr">
            <a:solidFill>
              <a:schemeClr val="bg2"/>
            </a:solidFill>
            <a:miter lim="800000"/>
            <a:headEnd/>
            <a:tailEnd/>
          </a:ln>
        </p:spPr>
        <p:txBody>
          <a:bodyPr lIns="0" tIns="0" rIns="0" bIns="0" anchor="ctr" anchorCtr="1"/>
          <a:lstStyle/>
          <a:p>
            <a:pPr eaLnBrk="0" hangingPunct="0">
              <a:lnSpc>
                <a:spcPct val="110000"/>
              </a:lnSpc>
              <a:spcBef>
                <a:spcPct val="50000"/>
              </a:spcBef>
              <a:defRPr/>
            </a:pPr>
            <a:r>
              <a:rPr lang="ru-RU" sz="800" i="1" dirty="0">
                <a:solidFill>
                  <a:srgbClr val="4D4D4D"/>
                </a:solidFill>
                <a:latin typeface="+mj-lt"/>
                <a:cs typeface="+mn-cs"/>
              </a:rPr>
              <a:t>Окно документа:</a:t>
            </a:r>
            <a:r>
              <a:rPr lang="en-US" sz="1000" dirty="0">
                <a:solidFill>
                  <a:srgbClr val="4D4D4D"/>
                </a:solidFill>
                <a:latin typeface="+mj-lt"/>
                <a:cs typeface="+mn-cs"/>
              </a:rPr>
              <a:t/>
            </a:r>
            <a:br>
              <a:rPr lang="en-US" sz="1000" dirty="0">
                <a:solidFill>
                  <a:srgbClr val="4D4D4D"/>
                </a:solidFill>
                <a:latin typeface="+mj-lt"/>
                <a:cs typeface="+mn-cs"/>
              </a:rPr>
            </a:br>
            <a:r>
              <a:rPr lang="ru-RU" sz="1000" dirty="0">
                <a:solidFill>
                  <a:srgbClr val="4D4D4D"/>
                </a:solidFill>
                <a:latin typeface="+mj-lt"/>
                <a:cs typeface="+mn-cs"/>
              </a:rPr>
              <a:t>«Назначение исполнителей, машин и механизмов на работы КП»</a:t>
            </a:r>
            <a:endParaRPr lang="ru-RU" sz="1000" dirty="0">
              <a:solidFill>
                <a:srgbClr val="4D4D4D"/>
              </a:solidFill>
              <a:latin typeface="+mj-lt"/>
              <a:cs typeface="+mn-cs"/>
            </a:endParaRPr>
          </a:p>
        </p:txBody>
      </p:sp>
      <p:pic>
        <p:nvPicPr>
          <p:cNvPr id="7" name="Рисунок 6"/>
          <p:cNvPicPr/>
          <p:nvPr/>
        </p:nvPicPr>
        <p:blipFill>
          <a:blip r:embed="rId4"/>
          <a:srcRect l="7761" t="3763" r="515" b="1062"/>
          <a:stretch>
            <a:fillRect/>
          </a:stretch>
        </p:blipFill>
        <p:spPr bwMode="auto">
          <a:xfrm>
            <a:off x="666750" y="1838325"/>
            <a:ext cx="7677150" cy="4505325"/>
          </a:xfrm>
          <a:prstGeom prst="rect">
            <a:avLst/>
          </a:prstGeom>
          <a:ln w="19050" cap="sq">
            <a:solidFill>
              <a:srgbClr val="C00000"/>
            </a:solidFill>
            <a:prstDash val="solid"/>
            <a:miter lim="800000"/>
          </a:ln>
          <a:effectLst>
            <a:outerShdw blurRad="50800" dist="38100" dir="2700000" algn="tl" rotWithShape="0">
              <a:srgbClr val="000000">
                <a:alpha val="43000"/>
              </a:srgbClr>
            </a:outerShdw>
          </a:effectLst>
        </p:spPr>
      </p:pic>
      <p:sp>
        <p:nvSpPr>
          <p:cNvPr id="8" name="AutoShape 22"/>
          <p:cNvSpPr>
            <a:spLocks/>
          </p:cNvSpPr>
          <p:nvPr/>
        </p:nvSpPr>
        <p:spPr bwMode="auto">
          <a:xfrm>
            <a:off x="6635750" y="1285875"/>
            <a:ext cx="2060575" cy="466725"/>
          </a:xfrm>
          <a:prstGeom prst="accentBorderCallout2">
            <a:avLst>
              <a:gd name="adj1" fmla="val 26181"/>
              <a:gd name="adj2" fmla="val -2319"/>
              <a:gd name="adj3" fmla="val 26181"/>
              <a:gd name="adj4" fmla="val -5847"/>
              <a:gd name="adj5" fmla="val 117432"/>
              <a:gd name="adj6" fmla="val -15862"/>
            </a:avLst>
          </a:prstGeom>
          <a:solidFill>
            <a:schemeClr val="bg1"/>
          </a:solidFill>
          <a:ln w="19050" algn="ctr">
            <a:solidFill>
              <a:schemeClr val="bg2"/>
            </a:solidFill>
            <a:miter lim="800000"/>
            <a:headEnd/>
            <a:tailEnd/>
          </a:ln>
        </p:spPr>
        <p:txBody>
          <a:bodyPr lIns="0" tIns="0" rIns="0" bIns="0" anchor="ctr" anchorCtr="1"/>
          <a:lstStyle/>
          <a:p>
            <a:pPr eaLnBrk="0" hangingPunct="0">
              <a:spcBef>
                <a:spcPct val="50000"/>
              </a:spcBef>
              <a:defRPr/>
            </a:pPr>
            <a:r>
              <a:rPr lang="ru-RU" sz="800" i="1" dirty="0">
                <a:solidFill>
                  <a:srgbClr val="000000"/>
                </a:solidFill>
                <a:latin typeface="+mj-lt"/>
                <a:cs typeface="+mn-cs"/>
              </a:rPr>
              <a:t>Окно документа:</a:t>
            </a:r>
            <a:r>
              <a:rPr lang="en-US" sz="1000" dirty="0">
                <a:solidFill>
                  <a:srgbClr val="000000"/>
                </a:solidFill>
                <a:latin typeface="+mj-lt"/>
                <a:cs typeface="+mn-cs"/>
              </a:rPr>
              <a:t/>
            </a:r>
            <a:br>
              <a:rPr lang="en-US" sz="1000" dirty="0">
                <a:solidFill>
                  <a:srgbClr val="000000"/>
                </a:solidFill>
                <a:latin typeface="+mj-lt"/>
                <a:cs typeface="+mn-cs"/>
              </a:rPr>
            </a:br>
            <a:r>
              <a:rPr lang="ru-RU" sz="1000" dirty="0">
                <a:solidFill>
                  <a:srgbClr val="000000"/>
                </a:solidFill>
                <a:latin typeface="+mj-lt"/>
                <a:cs typeface="+mn-cs"/>
              </a:rPr>
              <a:t>«Табель исполнителей, машин и механизмов на работы КП»</a:t>
            </a:r>
            <a:endParaRPr lang="ru-RU" sz="1000" dirty="0">
              <a:solidFill>
                <a:srgbClr val="000000"/>
              </a:solidFill>
              <a:latin typeface="+mj-lt"/>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25954"/>
                                        </p:tgtEl>
                                        <p:attrNameLst>
                                          <p:attrName>style.visibility</p:attrName>
                                        </p:attrNameLst>
                                      </p:cBhvr>
                                      <p:to>
                                        <p:strVal val="visible"/>
                                      </p:to>
                                    </p:set>
                                    <p:animEffect transition="in" filter="fade">
                                      <p:cBhvr>
                                        <p:cTn id="7" dur="1000"/>
                                        <p:tgtEl>
                                          <p:spTgt spid="125954"/>
                                        </p:tgtEl>
                                      </p:cBhvr>
                                    </p:animEffect>
                                    <p:anim calcmode="lin" valueType="num">
                                      <p:cBhvr>
                                        <p:cTn id="8" dur="1000" fill="hold"/>
                                        <p:tgtEl>
                                          <p:spTgt spid="125954"/>
                                        </p:tgtEl>
                                        <p:attrNameLst>
                                          <p:attrName>ppt_x</p:attrName>
                                        </p:attrNameLst>
                                      </p:cBhvr>
                                      <p:tavLst>
                                        <p:tav tm="0">
                                          <p:val>
                                            <p:strVal val="#ppt_x"/>
                                          </p:val>
                                        </p:tav>
                                        <p:tav tm="100000">
                                          <p:val>
                                            <p:strVal val="#ppt_x"/>
                                          </p:val>
                                        </p:tav>
                                      </p:tavLst>
                                    </p:anim>
                                    <p:anim calcmode="lin" valueType="num">
                                      <p:cBhvr>
                                        <p:cTn id="9" dur="1000" fill="hold"/>
                                        <p:tgtEl>
                                          <p:spTgt spid="12595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Effect transition="in" filter="fade">
                                      <p:cBhvr>
                                        <p:cTn id="15" dur="1000"/>
                                        <p:tgtEl>
                                          <p:spTgt spid="6"/>
                                        </p:tgtEl>
                                      </p:cBhvr>
                                    </p:animEffect>
                                  </p:childTnLst>
                                </p:cTn>
                              </p:par>
                              <p:par>
                                <p:cTn id="16" presetID="37"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900" decel="100000" fill="hold"/>
                                        <p:tgtEl>
                                          <p:spTgt spid="5"/>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37" presetClass="exit" presetSubtype="0" fill="hold" nodeType="clickEffect">
                                  <p:stCondLst>
                                    <p:cond delay="0"/>
                                  </p:stCondLst>
                                  <p:childTnLst>
                                    <p:animEffect transition="out" filter="fade">
                                      <p:cBhvr>
                                        <p:cTn id="25" dur="1000"/>
                                        <p:tgtEl>
                                          <p:spTgt spid="125954"/>
                                        </p:tgtEl>
                                      </p:cBhvr>
                                    </p:animEffect>
                                    <p:anim calcmode="lin" valueType="num">
                                      <p:cBhvr>
                                        <p:cTn id="26" dur="1000"/>
                                        <p:tgtEl>
                                          <p:spTgt spid="125954"/>
                                        </p:tgtEl>
                                        <p:attrNameLst>
                                          <p:attrName>ppt_x</p:attrName>
                                        </p:attrNameLst>
                                      </p:cBhvr>
                                      <p:tavLst>
                                        <p:tav tm="0">
                                          <p:val>
                                            <p:strVal val="ppt_x"/>
                                          </p:val>
                                        </p:tav>
                                        <p:tav tm="100000">
                                          <p:val>
                                            <p:strVal val="ppt_x"/>
                                          </p:val>
                                        </p:tav>
                                      </p:tavLst>
                                    </p:anim>
                                    <p:anim calcmode="lin" valueType="num">
                                      <p:cBhvr>
                                        <p:cTn id="27" dur="100" decel="100000"/>
                                        <p:tgtEl>
                                          <p:spTgt spid="125954"/>
                                        </p:tgtEl>
                                        <p:attrNameLst>
                                          <p:attrName>ppt_y</p:attrName>
                                        </p:attrNameLst>
                                      </p:cBhvr>
                                      <p:tavLst>
                                        <p:tav tm="0">
                                          <p:val>
                                            <p:strVal val="ppt_y"/>
                                          </p:val>
                                        </p:tav>
                                        <p:tav tm="100000">
                                          <p:val>
                                            <p:strVal val="ppt_y-.03"/>
                                          </p:val>
                                        </p:tav>
                                      </p:tavLst>
                                    </p:anim>
                                    <p:anim calcmode="lin" valueType="num">
                                      <p:cBhvr>
                                        <p:cTn id="28" dur="900" accel="100000">
                                          <p:stCondLst>
                                            <p:cond delay="100"/>
                                          </p:stCondLst>
                                        </p:cTn>
                                        <p:tgtEl>
                                          <p:spTgt spid="125954"/>
                                        </p:tgtEl>
                                        <p:attrNameLst>
                                          <p:attrName>ppt_y</p:attrName>
                                        </p:attrNameLst>
                                      </p:cBhvr>
                                      <p:tavLst>
                                        <p:tav tm="0">
                                          <p:val>
                                            <p:strVal val="ppt_y"/>
                                          </p:val>
                                        </p:tav>
                                        <p:tav tm="100000">
                                          <p:val>
                                            <p:strVal val="ppt_y+1"/>
                                          </p:val>
                                        </p:tav>
                                      </p:tavLst>
                                    </p:anim>
                                    <p:set>
                                      <p:cBhvr>
                                        <p:cTn id="29" dur="1" fill="hold">
                                          <p:stCondLst>
                                            <p:cond delay="999"/>
                                          </p:stCondLst>
                                        </p:cTn>
                                        <p:tgtEl>
                                          <p:spTgt spid="125954"/>
                                        </p:tgtEl>
                                        <p:attrNameLst>
                                          <p:attrName>style.visibility</p:attrName>
                                        </p:attrNameLst>
                                      </p:cBhvr>
                                      <p:to>
                                        <p:strVal val="hidden"/>
                                      </p:to>
                                    </p:set>
                                  </p:childTnLst>
                                </p:cTn>
                              </p:par>
                              <p:par>
                                <p:cTn id="30" presetID="37" presetClass="exit" presetSubtype="0" fill="hold" grpId="1" nodeType="withEffect">
                                  <p:stCondLst>
                                    <p:cond delay="0"/>
                                  </p:stCondLst>
                                  <p:childTnLst>
                                    <p:animEffect transition="out" filter="fade">
                                      <p:cBhvr>
                                        <p:cTn id="31" dur="1000"/>
                                        <p:tgtEl>
                                          <p:spTgt spid="6"/>
                                        </p:tgtEl>
                                      </p:cBhvr>
                                    </p:animEffect>
                                    <p:anim calcmode="lin" valueType="num">
                                      <p:cBhvr>
                                        <p:cTn id="32" dur="1000"/>
                                        <p:tgtEl>
                                          <p:spTgt spid="6"/>
                                        </p:tgtEl>
                                        <p:attrNameLst>
                                          <p:attrName>ppt_x</p:attrName>
                                        </p:attrNameLst>
                                      </p:cBhvr>
                                      <p:tavLst>
                                        <p:tav tm="0">
                                          <p:val>
                                            <p:strVal val="ppt_x"/>
                                          </p:val>
                                        </p:tav>
                                        <p:tav tm="100000">
                                          <p:val>
                                            <p:strVal val="ppt_x"/>
                                          </p:val>
                                        </p:tav>
                                      </p:tavLst>
                                    </p:anim>
                                    <p:anim calcmode="lin" valueType="num">
                                      <p:cBhvr>
                                        <p:cTn id="33" dur="100" decel="100000"/>
                                        <p:tgtEl>
                                          <p:spTgt spid="6"/>
                                        </p:tgtEl>
                                        <p:attrNameLst>
                                          <p:attrName>ppt_y</p:attrName>
                                        </p:attrNameLst>
                                      </p:cBhvr>
                                      <p:tavLst>
                                        <p:tav tm="0">
                                          <p:val>
                                            <p:strVal val="ppt_y"/>
                                          </p:val>
                                        </p:tav>
                                        <p:tav tm="100000">
                                          <p:val>
                                            <p:strVal val="ppt_y-.03"/>
                                          </p:val>
                                        </p:tav>
                                      </p:tavLst>
                                    </p:anim>
                                    <p:anim calcmode="lin" valueType="num">
                                      <p:cBhvr>
                                        <p:cTn id="34" dur="900" accel="100000">
                                          <p:stCondLst>
                                            <p:cond delay="100"/>
                                          </p:stCondLst>
                                        </p:cTn>
                                        <p:tgtEl>
                                          <p:spTgt spid="6"/>
                                        </p:tgtEl>
                                        <p:attrNameLst>
                                          <p:attrName>ppt_y</p:attrName>
                                        </p:attrNameLst>
                                      </p:cBhvr>
                                      <p:tavLst>
                                        <p:tav tm="0">
                                          <p:val>
                                            <p:strVal val="ppt_y"/>
                                          </p:val>
                                        </p:tav>
                                        <p:tav tm="100000">
                                          <p:val>
                                            <p:strVal val="ppt_y+1"/>
                                          </p:val>
                                        </p:tav>
                                      </p:tavLst>
                                    </p:anim>
                                    <p:set>
                                      <p:cBhvr>
                                        <p:cTn id="35" dur="1" fill="hold">
                                          <p:stCondLst>
                                            <p:cond delay="999"/>
                                          </p:stCondLst>
                                        </p:cTn>
                                        <p:tgtEl>
                                          <p:spTgt spid="6"/>
                                        </p:tgtEl>
                                        <p:attrNameLst>
                                          <p:attrName>style.visibility</p:attrName>
                                        </p:attrNameLst>
                                      </p:cBhvr>
                                      <p:to>
                                        <p:strVal val="hidden"/>
                                      </p:to>
                                    </p:set>
                                  </p:childTnLst>
                                </p:cTn>
                              </p:par>
                            </p:childTnLst>
                          </p:cTn>
                        </p:par>
                        <p:par>
                          <p:cTn id="36" fill="hold">
                            <p:stCondLst>
                              <p:cond delay="1000"/>
                            </p:stCondLst>
                            <p:childTnLst>
                              <p:par>
                                <p:cTn id="37" presetID="37" presetClass="exit" presetSubtype="0" fill="hold" grpId="1" nodeType="afterEffect">
                                  <p:stCondLst>
                                    <p:cond delay="0"/>
                                  </p:stCondLst>
                                  <p:childTnLst>
                                    <p:animEffect transition="out" filter="fade">
                                      <p:cBhvr>
                                        <p:cTn id="38" dur="1000"/>
                                        <p:tgtEl>
                                          <p:spTgt spid="5"/>
                                        </p:tgtEl>
                                      </p:cBhvr>
                                    </p:animEffect>
                                    <p:anim calcmode="lin" valueType="num">
                                      <p:cBhvr>
                                        <p:cTn id="39" dur="1000"/>
                                        <p:tgtEl>
                                          <p:spTgt spid="5"/>
                                        </p:tgtEl>
                                        <p:attrNameLst>
                                          <p:attrName>ppt_x</p:attrName>
                                        </p:attrNameLst>
                                      </p:cBhvr>
                                      <p:tavLst>
                                        <p:tav tm="0">
                                          <p:val>
                                            <p:strVal val="ppt_x"/>
                                          </p:val>
                                        </p:tav>
                                        <p:tav tm="100000">
                                          <p:val>
                                            <p:strVal val="ppt_x"/>
                                          </p:val>
                                        </p:tav>
                                      </p:tavLst>
                                    </p:anim>
                                    <p:anim calcmode="lin" valueType="num">
                                      <p:cBhvr>
                                        <p:cTn id="40" dur="100" decel="100000"/>
                                        <p:tgtEl>
                                          <p:spTgt spid="5"/>
                                        </p:tgtEl>
                                        <p:attrNameLst>
                                          <p:attrName>ppt_y</p:attrName>
                                        </p:attrNameLst>
                                      </p:cBhvr>
                                      <p:tavLst>
                                        <p:tav tm="0">
                                          <p:val>
                                            <p:strVal val="ppt_y"/>
                                          </p:val>
                                        </p:tav>
                                        <p:tav tm="100000">
                                          <p:val>
                                            <p:strVal val="ppt_y-.03"/>
                                          </p:val>
                                        </p:tav>
                                      </p:tavLst>
                                    </p:anim>
                                    <p:anim calcmode="lin" valueType="num">
                                      <p:cBhvr>
                                        <p:cTn id="41" dur="900" accel="100000">
                                          <p:stCondLst>
                                            <p:cond delay="100"/>
                                          </p:stCondLst>
                                        </p:cTn>
                                        <p:tgtEl>
                                          <p:spTgt spid="5"/>
                                        </p:tgtEl>
                                        <p:attrNameLst>
                                          <p:attrName>ppt_y</p:attrName>
                                        </p:attrNameLst>
                                      </p:cBhvr>
                                      <p:tavLst>
                                        <p:tav tm="0">
                                          <p:val>
                                            <p:strVal val="ppt_y"/>
                                          </p:val>
                                        </p:tav>
                                        <p:tav tm="100000">
                                          <p:val>
                                            <p:strVal val="ppt_y+1"/>
                                          </p:val>
                                        </p:tav>
                                      </p:tavLst>
                                    </p:anim>
                                    <p:set>
                                      <p:cBhvr>
                                        <p:cTn id="42" dur="1" fill="hold">
                                          <p:stCondLst>
                                            <p:cond delay="999"/>
                                          </p:stCondLst>
                                        </p:cTn>
                                        <p:tgtEl>
                                          <p:spTgt spid="5"/>
                                        </p:tgtEl>
                                        <p:attrNameLst>
                                          <p:attrName>style.visibility</p:attrName>
                                        </p:attrNameLst>
                                      </p:cBhvr>
                                      <p:to>
                                        <p:strVal val="hidden"/>
                                      </p:to>
                                    </p:set>
                                  </p:childTnLst>
                                </p:cTn>
                              </p:par>
                            </p:childTnLst>
                          </p:cTn>
                        </p:par>
                        <p:par>
                          <p:cTn id="43" fill="hold">
                            <p:stCondLst>
                              <p:cond delay="2000"/>
                            </p:stCondLst>
                            <p:childTnLst>
                              <p:par>
                                <p:cTn id="44" presetID="42" presetClass="entr" presetSubtype="0" fill="hold" nodeType="after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1000"/>
                                        <p:tgtEl>
                                          <p:spTgt spid="7"/>
                                        </p:tgtEl>
                                      </p:cBhvr>
                                    </p:animEffect>
                                    <p:anim calcmode="lin" valueType="num">
                                      <p:cBhvr>
                                        <p:cTn id="47" dur="1000" fill="hold"/>
                                        <p:tgtEl>
                                          <p:spTgt spid="7"/>
                                        </p:tgtEl>
                                        <p:attrNameLst>
                                          <p:attrName>ppt_x</p:attrName>
                                        </p:attrNameLst>
                                      </p:cBhvr>
                                      <p:tavLst>
                                        <p:tav tm="0">
                                          <p:val>
                                            <p:strVal val="#ppt_x"/>
                                          </p:val>
                                        </p:tav>
                                        <p:tav tm="100000">
                                          <p:val>
                                            <p:strVal val="#ppt_x"/>
                                          </p:val>
                                        </p:tav>
                                      </p:tavLst>
                                    </p:anim>
                                    <p:anim calcmode="lin" valueType="num">
                                      <p:cBhvr>
                                        <p:cTn id="48" dur="1000" fill="hold"/>
                                        <p:tgtEl>
                                          <p:spTgt spid="7"/>
                                        </p:tgtEl>
                                        <p:attrNameLst>
                                          <p:attrName>ppt_y</p:attrName>
                                        </p:attrNameLst>
                                      </p:cBhvr>
                                      <p:tavLst>
                                        <p:tav tm="0">
                                          <p:val>
                                            <p:strVal val="#ppt_y+.1"/>
                                          </p:val>
                                        </p:tav>
                                        <p:tav tm="100000">
                                          <p:val>
                                            <p:strVal val="#ppt_y"/>
                                          </p:val>
                                        </p:tav>
                                      </p:tavLst>
                                    </p:anim>
                                  </p:childTnLst>
                                </p:cTn>
                              </p:par>
                            </p:childTnLst>
                          </p:cTn>
                        </p:par>
                        <p:par>
                          <p:cTn id="49" fill="hold">
                            <p:stCondLst>
                              <p:cond delay="3000"/>
                            </p:stCondLst>
                            <p:childTnLst>
                              <p:par>
                                <p:cTn id="50" presetID="53" presetClass="entr" presetSubtype="0" fill="hold" grpId="0" nodeType="after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p:cTn id="52" dur="1000" fill="hold"/>
                                        <p:tgtEl>
                                          <p:spTgt spid="8"/>
                                        </p:tgtEl>
                                        <p:attrNameLst>
                                          <p:attrName>ppt_w</p:attrName>
                                        </p:attrNameLst>
                                      </p:cBhvr>
                                      <p:tavLst>
                                        <p:tav tm="0">
                                          <p:val>
                                            <p:fltVal val="0"/>
                                          </p:val>
                                        </p:tav>
                                        <p:tav tm="100000">
                                          <p:val>
                                            <p:strVal val="#ppt_w"/>
                                          </p:val>
                                        </p:tav>
                                      </p:tavLst>
                                    </p:anim>
                                    <p:anim calcmode="lin" valueType="num">
                                      <p:cBhvr>
                                        <p:cTn id="53" dur="1000" fill="hold"/>
                                        <p:tgtEl>
                                          <p:spTgt spid="8"/>
                                        </p:tgtEl>
                                        <p:attrNameLst>
                                          <p:attrName>ppt_h</p:attrName>
                                        </p:attrNameLst>
                                      </p:cBhvr>
                                      <p:tavLst>
                                        <p:tav tm="0">
                                          <p:val>
                                            <p:fltVal val="0"/>
                                          </p:val>
                                        </p:tav>
                                        <p:tav tm="100000">
                                          <p:val>
                                            <p:strVal val="#ppt_h"/>
                                          </p:val>
                                        </p:tav>
                                      </p:tavLst>
                                    </p:anim>
                                    <p:animEffect transition="in" filter="fade">
                                      <p:cBhvr>
                                        <p:cTn id="5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6" grpId="0" animBg="1"/>
      <p:bldP spid="6" grpId="1" animBg="1"/>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Заголовок 23"/>
          <p:cNvSpPr>
            <a:spLocks noGrp="1"/>
          </p:cNvSpPr>
          <p:nvPr>
            <p:ph type="title" idx="4294967295"/>
          </p:nvPr>
        </p:nvSpPr>
        <p:spPr>
          <a:xfrm>
            <a:off x="4565650" y="304800"/>
            <a:ext cx="4425950" cy="323850"/>
          </a:xfrm>
        </p:spPr>
        <p:txBody>
          <a:bodyPr/>
          <a:lstStyle/>
          <a:p>
            <a:pPr algn="r" eaLnBrk="1" hangingPunct="1"/>
            <a:r>
              <a:rPr lang="ru-RU" smtClean="0">
                <a:cs typeface="Arial" charset="0"/>
              </a:rPr>
              <a:t>Регистрация факта выполнения плана</a:t>
            </a:r>
          </a:p>
        </p:txBody>
      </p:sp>
      <p:pic>
        <p:nvPicPr>
          <p:cNvPr id="3" name="Рисунок 2"/>
          <p:cNvPicPr/>
          <p:nvPr/>
        </p:nvPicPr>
        <p:blipFill>
          <a:blip r:embed="rId3"/>
          <a:srcRect l="8355" t="6632" r="908" b="1621"/>
          <a:stretch>
            <a:fillRect/>
          </a:stretch>
        </p:blipFill>
        <p:spPr bwMode="auto">
          <a:xfrm>
            <a:off x="438150" y="1733550"/>
            <a:ext cx="8248650" cy="4572000"/>
          </a:xfrm>
          <a:prstGeom prst="rect">
            <a:avLst/>
          </a:prstGeom>
          <a:ln w="19050" cap="sq">
            <a:solidFill>
              <a:srgbClr val="C00000"/>
            </a:solidFill>
            <a:prstDash val="solid"/>
            <a:miter lim="800000"/>
          </a:ln>
          <a:effectLst>
            <a:outerShdw blurRad="50800" dist="38100" dir="2700000" algn="tl" rotWithShape="0">
              <a:srgbClr val="000000">
                <a:alpha val="43000"/>
              </a:srgbClr>
            </a:outerShdw>
          </a:effectLst>
        </p:spPr>
      </p:pic>
      <p:sp>
        <p:nvSpPr>
          <p:cNvPr id="4" name="AutoShape 22"/>
          <p:cNvSpPr>
            <a:spLocks/>
          </p:cNvSpPr>
          <p:nvPr/>
        </p:nvSpPr>
        <p:spPr bwMode="auto">
          <a:xfrm>
            <a:off x="7480300" y="1293813"/>
            <a:ext cx="1206500" cy="334962"/>
          </a:xfrm>
          <a:prstGeom prst="accentBorderCallout2">
            <a:avLst>
              <a:gd name="adj1" fmla="val 26181"/>
              <a:gd name="adj2" fmla="val -2319"/>
              <a:gd name="adj3" fmla="val 26181"/>
              <a:gd name="adj4" fmla="val -5847"/>
              <a:gd name="adj5" fmla="val 127636"/>
              <a:gd name="adj6" fmla="val -29313"/>
            </a:avLst>
          </a:prstGeom>
          <a:solidFill>
            <a:schemeClr val="bg1"/>
          </a:solidFill>
          <a:ln w="19050" algn="ctr">
            <a:solidFill>
              <a:schemeClr val="bg2"/>
            </a:solidFill>
            <a:miter lim="800000"/>
            <a:headEnd/>
            <a:tailEnd/>
          </a:ln>
        </p:spPr>
        <p:txBody>
          <a:bodyPr lIns="0" tIns="0" rIns="0" bIns="0" anchor="ctr" anchorCtr="1"/>
          <a:lstStyle/>
          <a:p>
            <a:pPr eaLnBrk="0" hangingPunct="0">
              <a:lnSpc>
                <a:spcPct val="110000"/>
              </a:lnSpc>
              <a:spcBef>
                <a:spcPct val="50000"/>
              </a:spcBef>
              <a:defRPr/>
            </a:pPr>
            <a:r>
              <a:rPr lang="ru-RU" sz="800" i="1" dirty="0">
                <a:solidFill>
                  <a:srgbClr val="000000"/>
                </a:solidFill>
                <a:latin typeface="+mj-lt"/>
                <a:cs typeface="+mn-cs"/>
              </a:rPr>
              <a:t>Окно документа:</a:t>
            </a:r>
            <a:r>
              <a:rPr lang="en-US" sz="1000" dirty="0">
                <a:solidFill>
                  <a:srgbClr val="000000"/>
                </a:solidFill>
                <a:latin typeface="+mj-lt"/>
                <a:cs typeface="+mn-cs"/>
              </a:rPr>
              <a:t/>
            </a:r>
            <a:br>
              <a:rPr lang="en-US" sz="1000" dirty="0">
                <a:solidFill>
                  <a:srgbClr val="000000"/>
                </a:solidFill>
                <a:latin typeface="+mj-lt"/>
                <a:cs typeface="+mn-cs"/>
              </a:rPr>
            </a:br>
            <a:r>
              <a:rPr lang="ru-RU" sz="1000" dirty="0">
                <a:solidFill>
                  <a:srgbClr val="000000"/>
                </a:solidFill>
                <a:latin typeface="+mj-lt"/>
                <a:cs typeface="+mn-cs"/>
              </a:rPr>
              <a:t>«Наряд-задание</a:t>
            </a:r>
            <a:r>
              <a:rPr lang="ru-RU" sz="1000" dirty="0">
                <a:solidFill>
                  <a:srgbClr val="4D4D4D"/>
                </a:solidFill>
                <a:latin typeface="+mj-lt"/>
                <a:cs typeface="+mn-cs"/>
              </a:rPr>
              <a:t>»</a:t>
            </a:r>
            <a:endParaRPr lang="ru-RU" sz="1000" dirty="0">
              <a:solidFill>
                <a:srgbClr val="4D4D4D"/>
              </a:solidFill>
              <a:latin typeface="+mj-lt"/>
              <a:cs typeface="+mn-cs"/>
            </a:endParaRPr>
          </a:p>
        </p:txBody>
      </p:sp>
      <p:pic>
        <p:nvPicPr>
          <p:cNvPr id="5" name="Рисунок 4"/>
          <p:cNvPicPr/>
          <p:nvPr/>
        </p:nvPicPr>
        <p:blipFill>
          <a:blip r:embed="rId4"/>
          <a:srcRect/>
          <a:stretch>
            <a:fillRect/>
          </a:stretch>
        </p:blipFill>
        <p:spPr bwMode="auto">
          <a:xfrm>
            <a:off x="295275" y="1530350"/>
            <a:ext cx="8543925" cy="2489200"/>
          </a:xfrm>
          <a:prstGeom prst="rect">
            <a:avLst/>
          </a:prstGeom>
          <a:ln w="19050" cap="sq">
            <a:solidFill>
              <a:srgbClr val="C00000"/>
            </a:solidFill>
            <a:prstDash val="solid"/>
            <a:miter lim="800000"/>
          </a:ln>
          <a:effectLst>
            <a:outerShdw blurRad="50800" dist="38100" dir="2700000" algn="tl" rotWithShape="0">
              <a:srgbClr val="000000">
                <a:alpha val="43000"/>
              </a:srgbClr>
            </a:outerShdw>
          </a:effectLst>
        </p:spPr>
      </p:pic>
      <p:sp>
        <p:nvSpPr>
          <p:cNvPr id="6" name="AutoShape 22"/>
          <p:cNvSpPr>
            <a:spLocks/>
          </p:cNvSpPr>
          <p:nvPr/>
        </p:nvSpPr>
        <p:spPr bwMode="auto">
          <a:xfrm>
            <a:off x="285750" y="1016000"/>
            <a:ext cx="1162050" cy="450850"/>
          </a:xfrm>
          <a:prstGeom prst="accentBorderCallout2">
            <a:avLst>
              <a:gd name="adj1" fmla="val 9515"/>
              <a:gd name="adj2" fmla="val 105618"/>
              <a:gd name="adj3" fmla="val 14290"/>
              <a:gd name="adj4" fmla="val 124524"/>
              <a:gd name="adj5" fmla="val 110062"/>
              <a:gd name="adj6" fmla="val 135272"/>
            </a:avLst>
          </a:prstGeom>
          <a:solidFill>
            <a:schemeClr val="bg1"/>
          </a:solidFill>
          <a:ln w="19050" algn="ctr">
            <a:solidFill>
              <a:schemeClr val="bg2"/>
            </a:solidFill>
            <a:miter lim="800000"/>
            <a:headEnd/>
            <a:tailEnd/>
          </a:ln>
        </p:spPr>
        <p:txBody>
          <a:bodyPr lIns="0" tIns="0" rIns="0" bIns="0" anchor="ctr" anchorCtr="1"/>
          <a:lstStyle/>
          <a:p>
            <a:pPr eaLnBrk="0" hangingPunct="0">
              <a:lnSpc>
                <a:spcPct val="110000"/>
              </a:lnSpc>
              <a:spcBef>
                <a:spcPct val="50000"/>
              </a:spcBef>
              <a:defRPr/>
            </a:pPr>
            <a:r>
              <a:rPr lang="ru-RU" sz="800" i="1" dirty="0">
                <a:solidFill>
                  <a:srgbClr val="000000"/>
                </a:solidFill>
                <a:latin typeface="+mj-lt"/>
                <a:cs typeface="+mn-cs"/>
              </a:rPr>
              <a:t>Форма для печати:</a:t>
            </a:r>
            <a:r>
              <a:rPr lang="en-US" sz="1000" dirty="0">
                <a:solidFill>
                  <a:srgbClr val="000000"/>
                </a:solidFill>
                <a:latin typeface="+mj-lt"/>
                <a:cs typeface="+mn-cs"/>
              </a:rPr>
              <a:t/>
            </a:r>
            <a:br>
              <a:rPr lang="en-US" sz="1000" dirty="0">
                <a:solidFill>
                  <a:srgbClr val="000000"/>
                </a:solidFill>
                <a:latin typeface="+mj-lt"/>
                <a:cs typeface="+mn-cs"/>
              </a:rPr>
            </a:br>
            <a:r>
              <a:rPr lang="ru-RU" sz="1000" dirty="0">
                <a:solidFill>
                  <a:srgbClr val="000000"/>
                </a:solidFill>
                <a:latin typeface="+mj-lt"/>
                <a:cs typeface="+mn-cs"/>
              </a:rPr>
              <a:t>«Наряд-задание бригаде»</a:t>
            </a:r>
            <a:endParaRPr lang="ru-RU" sz="1000" dirty="0">
              <a:solidFill>
                <a:srgbClr val="000000"/>
              </a:solidFill>
              <a:latin typeface="+mj-lt"/>
              <a:cs typeface="+mn-cs"/>
            </a:endParaRPr>
          </a:p>
        </p:txBody>
      </p:sp>
      <p:pic>
        <p:nvPicPr>
          <p:cNvPr id="7" name="Рисунок 6"/>
          <p:cNvPicPr/>
          <p:nvPr/>
        </p:nvPicPr>
        <p:blipFill>
          <a:blip r:embed="rId5"/>
          <a:srcRect/>
          <a:stretch>
            <a:fillRect/>
          </a:stretch>
        </p:blipFill>
        <p:spPr bwMode="auto">
          <a:xfrm>
            <a:off x="390525" y="3733800"/>
            <a:ext cx="8391525" cy="2276475"/>
          </a:xfrm>
          <a:prstGeom prst="rect">
            <a:avLst/>
          </a:prstGeom>
          <a:ln w="19050" cap="sq">
            <a:solidFill>
              <a:srgbClr val="C00000"/>
            </a:solidFill>
            <a:prstDash val="solid"/>
            <a:miter lim="800000"/>
          </a:ln>
          <a:effectLst>
            <a:outerShdw blurRad="50800" dist="38100" dir="2700000" algn="tl" rotWithShape="0">
              <a:srgbClr val="000000">
                <a:alpha val="43000"/>
              </a:srgbClr>
            </a:outerShdw>
          </a:effectLst>
        </p:spPr>
      </p:pic>
      <p:sp>
        <p:nvSpPr>
          <p:cNvPr id="8" name="AutoShape 22"/>
          <p:cNvSpPr>
            <a:spLocks/>
          </p:cNvSpPr>
          <p:nvPr/>
        </p:nvSpPr>
        <p:spPr bwMode="auto">
          <a:xfrm>
            <a:off x="390525" y="3221038"/>
            <a:ext cx="1162050" cy="455612"/>
          </a:xfrm>
          <a:prstGeom prst="accentBorderCallout2">
            <a:avLst>
              <a:gd name="adj1" fmla="val 12292"/>
              <a:gd name="adj2" fmla="val 107431"/>
              <a:gd name="adj3" fmla="val 17848"/>
              <a:gd name="adj4" fmla="val 127486"/>
              <a:gd name="adj5" fmla="val 110908"/>
              <a:gd name="adj6" fmla="val 141054"/>
            </a:avLst>
          </a:prstGeom>
          <a:solidFill>
            <a:schemeClr val="bg1"/>
          </a:solidFill>
          <a:ln w="19050" algn="ctr">
            <a:solidFill>
              <a:schemeClr val="bg2"/>
            </a:solidFill>
            <a:miter lim="800000"/>
            <a:headEnd/>
            <a:tailEnd/>
          </a:ln>
        </p:spPr>
        <p:txBody>
          <a:bodyPr lIns="0" tIns="0" rIns="0" bIns="0" anchor="ctr" anchorCtr="1"/>
          <a:lstStyle/>
          <a:p>
            <a:pPr eaLnBrk="0" hangingPunct="0">
              <a:spcBef>
                <a:spcPts val="0"/>
              </a:spcBef>
              <a:defRPr/>
            </a:pPr>
            <a:r>
              <a:rPr lang="ru-RU" sz="800" i="1" dirty="0">
                <a:solidFill>
                  <a:srgbClr val="000000"/>
                </a:solidFill>
                <a:latin typeface="+mj-lt"/>
                <a:cs typeface="+mn-cs"/>
              </a:rPr>
              <a:t>Форма для печати:</a:t>
            </a:r>
            <a:r>
              <a:rPr lang="en-US" sz="1000" dirty="0">
                <a:solidFill>
                  <a:srgbClr val="000000"/>
                </a:solidFill>
                <a:latin typeface="+mj-lt"/>
                <a:cs typeface="+mn-cs"/>
              </a:rPr>
              <a:t/>
            </a:r>
            <a:br>
              <a:rPr lang="en-US" sz="1000" dirty="0">
                <a:solidFill>
                  <a:srgbClr val="000000"/>
                </a:solidFill>
                <a:latin typeface="+mj-lt"/>
                <a:cs typeface="+mn-cs"/>
              </a:rPr>
            </a:br>
            <a:r>
              <a:rPr lang="ru-RU" sz="1000" dirty="0">
                <a:solidFill>
                  <a:srgbClr val="000000"/>
                </a:solidFill>
                <a:latin typeface="+mj-lt"/>
                <a:cs typeface="+mn-cs"/>
              </a:rPr>
              <a:t>«Наряд-задание подрядчику»</a:t>
            </a:r>
            <a:endParaRPr lang="ru-RU" sz="1000" dirty="0">
              <a:solidFill>
                <a:srgbClr val="000000"/>
              </a:solidFill>
              <a:latin typeface="+mj-lt"/>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900" decel="100000" fill="hold"/>
                                        <p:tgtEl>
                                          <p:spTgt spid="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53" presetClass="entr" presetSubtype="0" fill="hold" grpId="2"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fltVal val="0"/>
                                          </p:val>
                                        </p:tav>
                                        <p:tav tm="100000">
                                          <p:val>
                                            <p:strVal val="#ppt_w"/>
                                          </p:val>
                                        </p:tav>
                                      </p:tavLst>
                                    </p:anim>
                                    <p:anim calcmode="lin" valueType="num">
                                      <p:cBhvr>
                                        <p:cTn id="15" dur="1000" fill="hold"/>
                                        <p:tgtEl>
                                          <p:spTgt spid="4"/>
                                        </p:tgtEl>
                                        <p:attrNameLst>
                                          <p:attrName>ppt_h</p:attrName>
                                        </p:attrNameLst>
                                      </p:cBhvr>
                                      <p:tavLst>
                                        <p:tav tm="0">
                                          <p:val>
                                            <p:fltVal val="0"/>
                                          </p:val>
                                        </p:tav>
                                        <p:tav tm="100000">
                                          <p:val>
                                            <p:strVal val="#ppt_h"/>
                                          </p:val>
                                        </p:tav>
                                      </p:tavLst>
                                    </p:anim>
                                    <p:animEffect transition="in" filter="fade">
                                      <p:cBhvr>
                                        <p:cTn id="16" dur="10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37" presetClass="exit" presetSubtype="0" fill="hold" nodeType="clickEffect">
                                  <p:stCondLst>
                                    <p:cond delay="0"/>
                                  </p:stCondLst>
                                  <p:childTnLst>
                                    <p:animEffect transition="out" filter="fade">
                                      <p:cBhvr>
                                        <p:cTn id="20" dur="1000"/>
                                        <p:tgtEl>
                                          <p:spTgt spid="3"/>
                                        </p:tgtEl>
                                      </p:cBhvr>
                                    </p:animEffect>
                                    <p:anim calcmode="lin" valueType="num">
                                      <p:cBhvr>
                                        <p:cTn id="21" dur="1000"/>
                                        <p:tgtEl>
                                          <p:spTgt spid="3"/>
                                        </p:tgtEl>
                                        <p:attrNameLst>
                                          <p:attrName>ppt_x</p:attrName>
                                        </p:attrNameLst>
                                      </p:cBhvr>
                                      <p:tavLst>
                                        <p:tav tm="0">
                                          <p:val>
                                            <p:strVal val="ppt_x"/>
                                          </p:val>
                                        </p:tav>
                                        <p:tav tm="100000">
                                          <p:val>
                                            <p:strVal val="ppt_x"/>
                                          </p:val>
                                        </p:tav>
                                      </p:tavLst>
                                    </p:anim>
                                    <p:anim calcmode="lin" valueType="num">
                                      <p:cBhvr>
                                        <p:cTn id="22" dur="100" decel="100000"/>
                                        <p:tgtEl>
                                          <p:spTgt spid="3"/>
                                        </p:tgtEl>
                                        <p:attrNameLst>
                                          <p:attrName>ppt_y</p:attrName>
                                        </p:attrNameLst>
                                      </p:cBhvr>
                                      <p:tavLst>
                                        <p:tav tm="0">
                                          <p:val>
                                            <p:strVal val="ppt_y"/>
                                          </p:val>
                                        </p:tav>
                                        <p:tav tm="100000">
                                          <p:val>
                                            <p:strVal val="ppt_y-.03"/>
                                          </p:val>
                                        </p:tav>
                                      </p:tavLst>
                                    </p:anim>
                                    <p:anim calcmode="lin" valueType="num">
                                      <p:cBhvr>
                                        <p:cTn id="23" dur="900" accel="100000">
                                          <p:stCondLst>
                                            <p:cond delay="100"/>
                                          </p:stCondLst>
                                        </p:cTn>
                                        <p:tgtEl>
                                          <p:spTgt spid="3"/>
                                        </p:tgtEl>
                                        <p:attrNameLst>
                                          <p:attrName>ppt_y</p:attrName>
                                        </p:attrNameLst>
                                      </p:cBhvr>
                                      <p:tavLst>
                                        <p:tav tm="0">
                                          <p:val>
                                            <p:strVal val="ppt_y"/>
                                          </p:val>
                                        </p:tav>
                                        <p:tav tm="100000">
                                          <p:val>
                                            <p:strVal val="ppt_y+1"/>
                                          </p:val>
                                        </p:tav>
                                      </p:tavLst>
                                    </p:anim>
                                    <p:set>
                                      <p:cBhvr>
                                        <p:cTn id="24" dur="1" fill="hold">
                                          <p:stCondLst>
                                            <p:cond delay="999"/>
                                          </p:stCondLst>
                                        </p:cTn>
                                        <p:tgtEl>
                                          <p:spTgt spid="3"/>
                                        </p:tgtEl>
                                        <p:attrNameLst>
                                          <p:attrName>style.visibility</p:attrName>
                                        </p:attrNameLst>
                                      </p:cBhvr>
                                      <p:to>
                                        <p:strVal val="hidden"/>
                                      </p:to>
                                    </p:set>
                                  </p:childTnLst>
                                </p:cTn>
                              </p:par>
                              <p:par>
                                <p:cTn id="25" presetID="37" presetClass="exit" presetSubtype="0" fill="hold" grpId="3" nodeType="withEffect">
                                  <p:stCondLst>
                                    <p:cond delay="0"/>
                                  </p:stCondLst>
                                  <p:childTnLst>
                                    <p:animEffect transition="out" filter="fade">
                                      <p:cBhvr>
                                        <p:cTn id="26" dur="1000"/>
                                        <p:tgtEl>
                                          <p:spTgt spid="4"/>
                                        </p:tgtEl>
                                      </p:cBhvr>
                                    </p:animEffect>
                                    <p:anim calcmode="lin" valueType="num">
                                      <p:cBhvr>
                                        <p:cTn id="27" dur="1000"/>
                                        <p:tgtEl>
                                          <p:spTgt spid="4"/>
                                        </p:tgtEl>
                                        <p:attrNameLst>
                                          <p:attrName>ppt_x</p:attrName>
                                        </p:attrNameLst>
                                      </p:cBhvr>
                                      <p:tavLst>
                                        <p:tav tm="0">
                                          <p:val>
                                            <p:strVal val="ppt_x"/>
                                          </p:val>
                                        </p:tav>
                                        <p:tav tm="100000">
                                          <p:val>
                                            <p:strVal val="ppt_x"/>
                                          </p:val>
                                        </p:tav>
                                      </p:tavLst>
                                    </p:anim>
                                    <p:anim calcmode="lin" valueType="num">
                                      <p:cBhvr>
                                        <p:cTn id="28" dur="100" decel="100000"/>
                                        <p:tgtEl>
                                          <p:spTgt spid="4"/>
                                        </p:tgtEl>
                                        <p:attrNameLst>
                                          <p:attrName>ppt_y</p:attrName>
                                        </p:attrNameLst>
                                      </p:cBhvr>
                                      <p:tavLst>
                                        <p:tav tm="0">
                                          <p:val>
                                            <p:strVal val="ppt_y"/>
                                          </p:val>
                                        </p:tav>
                                        <p:tav tm="100000">
                                          <p:val>
                                            <p:strVal val="ppt_y-.03"/>
                                          </p:val>
                                        </p:tav>
                                      </p:tavLst>
                                    </p:anim>
                                    <p:anim calcmode="lin" valueType="num">
                                      <p:cBhvr>
                                        <p:cTn id="29" dur="900" accel="100000">
                                          <p:stCondLst>
                                            <p:cond delay="100"/>
                                          </p:stCondLst>
                                        </p:cTn>
                                        <p:tgtEl>
                                          <p:spTgt spid="4"/>
                                        </p:tgtEl>
                                        <p:attrNameLst>
                                          <p:attrName>ppt_y</p:attrName>
                                        </p:attrNameLst>
                                      </p:cBhvr>
                                      <p:tavLst>
                                        <p:tav tm="0">
                                          <p:val>
                                            <p:strVal val="ppt_y"/>
                                          </p:val>
                                        </p:tav>
                                        <p:tav tm="100000">
                                          <p:val>
                                            <p:strVal val="ppt_y+1"/>
                                          </p:val>
                                        </p:tav>
                                      </p:tavLst>
                                    </p:anim>
                                    <p:set>
                                      <p:cBhvr>
                                        <p:cTn id="30" dur="1" fill="hold">
                                          <p:stCondLst>
                                            <p:cond delay="999"/>
                                          </p:stCondLst>
                                        </p:cTn>
                                        <p:tgtEl>
                                          <p:spTgt spid="4"/>
                                        </p:tgtEl>
                                        <p:attrNameLst>
                                          <p:attrName>style.visibility</p:attrName>
                                        </p:attrNameLst>
                                      </p:cBhvr>
                                      <p:to>
                                        <p:strVal val="hidden"/>
                                      </p:to>
                                    </p:set>
                                  </p:childTnLst>
                                </p:cTn>
                              </p:par>
                            </p:childTnLst>
                          </p:cTn>
                        </p:par>
                        <p:par>
                          <p:cTn id="31" fill="hold">
                            <p:stCondLst>
                              <p:cond delay="1000"/>
                            </p:stCondLst>
                            <p:childTnLst>
                              <p:par>
                                <p:cTn id="32" presetID="47" presetClass="entr" presetSubtype="0"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1000"/>
                                        <p:tgtEl>
                                          <p:spTgt spid="5"/>
                                        </p:tgtEl>
                                      </p:cBhvr>
                                    </p:animEffect>
                                    <p:anim calcmode="lin" valueType="num">
                                      <p:cBhvr>
                                        <p:cTn id="35" dur="1000" fill="hold"/>
                                        <p:tgtEl>
                                          <p:spTgt spid="5"/>
                                        </p:tgtEl>
                                        <p:attrNameLst>
                                          <p:attrName>ppt_x</p:attrName>
                                        </p:attrNameLst>
                                      </p:cBhvr>
                                      <p:tavLst>
                                        <p:tav tm="0">
                                          <p:val>
                                            <p:strVal val="#ppt_x"/>
                                          </p:val>
                                        </p:tav>
                                        <p:tav tm="100000">
                                          <p:val>
                                            <p:strVal val="#ppt_x"/>
                                          </p:val>
                                        </p:tav>
                                      </p:tavLst>
                                    </p:anim>
                                    <p:anim calcmode="lin" valueType="num">
                                      <p:cBhvr>
                                        <p:cTn id="36" dur="1000" fill="hold"/>
                                        <p:tgtEl>
                                          <p:spTgt spid="5"/>
                                        </p:tgtEl>
                                        <p:attrNameLst>
                                          <p:attrName>ppt_y</p:attrName>
                                        </p:attrNameLst>
                                      </p:cBhvr>
                                      <p:tavLst>
                                        <p:tav tm="0">
                                          <p:val>
                                            <p:strVal val="#ppt_y-.1"/>
                                          </p:val>
                                        </p:tav>
                                        <p:tav tm="100000">
                                          <p:val>
                                            <p:strVal val="#ppt_y"/>
                                          </p:val>
                                        </p:tav>
                                      </p:tavLst>
                                    </p:anim>
                                  </p:childTnLst>
                                </p:cTn>
                              </p:par>
                            </p:childTnLst>
                          </p:cTn>
                        </p:par>
                        <p:par>
                          <p:cTn id="37" fill="hold">
                            <p:stCondLst>
                              <p:cond delay="2000"/>
                            </p:stCondLst>
                            <p:childTnLst>
                              <p:par>
                                <p:cTn id="38" presetID="53" presetClass="entr" presetSubtype="0" fill="hold" grpId="1" nodeType="afterEffect">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cBhvr>
                                        <p:cTn id="40" dur="1000" fill="hold"/>
                                        <p:tgtEl>
                                          <p:spTgt spid="6"/>
                                        </p:tgtEl>
                                        <p:attrNameLst>
                                          <p:attrName>ppt_w</p:attrName>
                                        </p:attrNameLst>
                                      </p:cBhvr>
                                      <p:tavLst>
                                        <p:tav tm="0">
                                          <p:val>
                                            <p:fltVal val="0"/>
                                          </p:val>
                                        </p:tav>
                                        <p:tav tm="100000">
                                          <p:val>
                                            <p:strVal val="#ppt_w"/>
                                          </p:val>
                                        </p:tav>
                                      </p:tavLst>
                                    </p:anim>
                                    <p:anim calcmode="lin" valueType="num">
                                      <p:cBhvr>
                                        <p:cTn id="41" dur="1000" fill="hold"/>
                                        <p:tgtEl>
                                          <p:spTgt spid="6"/>
                                        </p:tgtEl>
                                        <p:attrNameLst>
                                          <p:attrName>ppt_h</p:attrName>
                                        </p:attrNameLst>
                                      </p:cBhvr>
                                      <p:tavLst>
                                        <p:tav tm="0">
                                          <p:val>
                                            <p:fltVal val="0"/>
                                          </p:val>
                                        </p:tav>
                                        <p:tav tm="100000">
                                          <p:val>
                                            <p:strVal val="#ppt_h"/>
                                          </p:val>
                                        </p:tav>
                                      </p:tavLst>
                                    </p:anim>
                                    <p:animEffect transition="in" filter="fade">
                                      <p:cBhvr>
                                        <p:cTn id="42" dur="1000"/>
                                        <p:tgtEl>
                                          <p:spTgt spid="6"/>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mph" presetSubtype="0" fill="hold" nodeType="clickEffect">
                                  <p:stCondLst>
                                    <p:cond delay="0"/>
                                  </p:stCondLst>
                                  <p:childTnLst>
                                    <p:animScale>
                                      <p:cBhvr>
                                        <p:cTn id="46" dur="2000" fill="hold"/>
                                        <p:tgtEl>
                                          <p:spTgt spid="5"/>
                                        </p:tgtEl>
                                      </p:cBhvr>
                                      <p:by x="50000" y="50000"/>
                                    </p:animScale>
                                  </p:childTnLst>
                                </p:cTn>
                              </p:par>
                              <p:par>
                                <p:cTn id="47" presetID="6" presetClass="emph" presetSubtype="0" fill="hold" grpId="2" nodeType="withEffect">
                                  <p:stCondLst>
                                    <p:cond delay="0"/>
                                  </p:stCondLst>
                                  <p:childTnLst>
                                    <p:animScale>
                                      <p:cBhvr>
                                        <p:cTn id="48" dur="2000" fill="hold"/>
                                        <p:tgtEl>
                                          <p:spTgt spid="6"/>
                                        </p:tgtEl>
                                      </p:cBhvr>
                                      <p:by x="50000" y="50000"/>
                                    </p:animScale>
                                  </p:childTnLst>
                                </p:cTn>
                              </p:par>
                            </p:childTnLst>
                          </p:cTn>
                        </p:par>
                        <p:par>
                          <p:cTn id="49" fill="hold">
                            <p:stCondLst>
                              <p:cond delay="2000"/>
                            </p:stCondLst>
                            <p:childTnLst>
                              <p:par>
                                <p:cTn id="50" presetID="64" presetClass="path" presetSubtype="0" accel="50000" decel="50000" fill="hold" nodeType="afterEffect">
                                  <p:stCondLst>
                                    <p:cond delay="0"/>
                                  </p:stCondLst>
                                  <p:childTnLst>
                                    <p:animMotion origin="layout" path="M 8.33333E-7 3.7037E-7 L 8.33333E-7 -0.11528 " pathEditMode="relative" rAng="0" ptsTypes="AA">
                                      <p:cBhvr>
                                        <p:cTn id="51" dur="2000" fill="hold"/>
                                        <p:tgtEl>
                                          <p:spTgt spid="5"/>
                                        </p:tgtEl>
                                        <p:attrNameLst>
                                          <p:attrName>ppt_x</p:attrName>
                                          <p:attrName>ppt_y</p:attrName>
                                        </p:attrNameLst>
                                      </p:cBhvr>
                                      <p:rCtr x="0" y="-58"/>
                                    </p:animMotion>
                                  </p:childTnLst>
                                </p:cTn>
                              </p:par>
                              <p:par>
                                <p:cTn id="52" presetID="63" presetClass="path" presetSubtype="0" accel="50000" decel="50000" fill="hold" grpId="3" nodeType="withEffect">
                                  <p:stCondLst>
                                    <p:cond delay="0"/>
                                  </p:stCondLst>
                                  <p:childTnLst>
                                    <p:animMotion origin="layout" path="M -1.66667E-6 1.48148E-6 L 0.1875 1.48148E-6 " pathEditMode="relative" rAng="0" ptsTypes="AA">
                                      <p:cBhvr>
                                        <p:cTn id="53" dur="2000" fill="hold"/>
                                        <p:tgtEl>
                                          <p:spTgt spid="6"/>
                                        </p:tgtEl>
                                        <p:attrNameLst>
                                          <p:attrName>ppt_x</p:attrName>
                                          <p:attrName>ppt_y</p:attrName>
                                        </p:attrNameLst>
                                      </p:cBhvr>
                                      <p:rCtr x="94" y="0"/>
                                    </p:animMotion>
                                  </p:childTnLst>
                                </p:cTn>
                              </p:par>
                            </p:childTnLst>
                          </p:cTn>
                        </p:par>
                        <p:par>
                          <p:cTn id="54" fill="hold">
                            <p:stCondLst>
                              <p:cond delay="4000"/>
                            </p:stCondLst>
                            <p:childTnLst>
                              <p:par>
                                <p:cTn id="55" presetID="42" presetClass="entr" presetSubtype="0" fill="hold" nodeType="after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fade">
                                      <p:cBhvr>
                                        <p:cTn id="57" dur="1000"/>
                                        <p:tgtEl>
                                          <p:spTgt spid="7"/>
                                        </p:tgtEl>
                                      </p:cBhvr>
                                    </p:animEffect>
                                    <p:anim calcmode="lin" valueType="num">
                                      <p:cBhvr>
                                        <p:cTn id="58" dur="1000" fill="hold"/>
                                        <p:tgtEl>
                                          <p:spTgt spid="7"/>
                                        </p:tgtEl>
                                        <p:attrNameLst>
                                          <p:attrName>ppt_x</p:attrName>
                                        </p:attrNameLst>
                                      </p:cBhvr>
                                      <p:tavLst>
                                        <p:tav tm="0">
                                          <p:val>
                                            <p:strVal val="#ppt_x"/>
                                          </p:val>
                                        </p:tav>
                                        <p:tav tm="100000">
                                          <p:val>
                                            <p:strVal val="#ppt_x"/>
                                          </p:val>
                                        </p:tav>
                                      </p:tavLst>
                                    </p:anim>
                                    <p:anim calcmode="lin" valueType="num">
                                      <p:cBhvr>
                                        <p:cTn id="59" dur="1000" fill="hold"/>
                                        <p:tgtEl>
                                          <p:spTgt spid="7"/>
                                        </p:tgtEl>
                                        <p:attrNameLst>
                                          <p:attrName>ppt_y</p:attrName>
                                        </p:attrNameLst>
                                      </p:cBhvr>
                                      <p:tavLst>
                                        <p:tav tm="0">
                                          <p:val>
                                            <p:strVal val="#ppt_y+.1"/>
                                          </p:val>
                                        </p:tav>
                                        <p:tav tm="100000">
                                          <p:val>
                                            <p:strVal val="#ppt_y"/>
                                          </p:val>
                                        </p:tav>
                                      </p:tavLst>
                                    </p:anim>
                                  </p:childTnLst>
                                </p:cTn>
                              </p:par>
                            </p:childTnLst>
                          </p:cTn>
                        </p:par>
                        <p:par>
                          <p:cTn id="60" fill="hold">
                            <p:stCondLst>
                              <p:cond delay="5000"/>
                            </p:stCondLst>
                            <p:childTnLst>
                              <p:par>
                                <p:cTn id="61" presetID="53" presetClass="entr" presetSubtype="0" fill="hold" grpId="0" nodeType="afterEffect">
                                  <p:stCondLst>
                                    <p:cond delay="0"/>
                                  </p:stCondLst>
                                  <p:childTnLst>
                                    <p:set>
                                      <p:cBhvr>
                                        <p:cTn id="62" dur="1" fill="hold">
                                          <p:stCondLst>
                                            <p:cond delay="0"/>
                                          </p:stCondLst>
                                        </p:cTn>
                                        <p:tgtEl>
                                          <p:spTgt spid="8"/>
                                        </p:tgtEl>
                                        <p:attrNameLst>
                                          <p:attrName>style.visibility</p:attrName>
                                        </p:attrNameLst>
                                      </p:cBhvr>
                                      <p:to>
                                        <p:strVal val="visible"/>
                                      </p:to>
                                    </p:set>
                                    <p:anim calcmode="lin" valueType="num">
                                      <p:cBhvr>
                                        <p:cTn id="63" dur="1000" fill="hold"/>
                                        <p:tgtEl>
                                          <p:spTgt spid="8"/>
                                        </p:tgtEl>
                                        <p:attrNameLst>
                                          <p:attrName>ppt_w</p:attrName>
                                        </p:attrNameLst>
                                      </p:cBhvr>
                                      <p:tavLst>
                                        <p:tav tm="0">
                                          <p:val>
                                            <p:fltVal val="0"/>
                                          </p:val>
                                        </p:tav>
                                        <p:tav tm="100000">
                                          <p:val>
                                            <p:strVal val="#ppt_w"/>
                                          </p:val>
                                        </p:tav>
                                      </p:tavLst>
                                    </p:anim>
                                    <p:anim calcmode="lin" valueType="num">
                                      <p:cBhvr>
                                        <p:cTn id="64" dur="1000" fill="hold"/>
                                        <p:tgtEl>
                                          <p:spTgt spid="8"/>
                                        </p:tgtEl>
                                        <p:attrNameLst>
                                          <p:attrName>ppt_h</p:attrName>
                                        </p:attrNameLst>
                                      </p:cBhvr>
                                      <p:tavLst>
                                        <p:tav tm="0">
                                          <p:val>
                                            <p:fltVal val="0"/>
                                          </p:val>
                                        </p:tav>
                                        <p:tav tm="100000">
                                          <p:val>
                                            <p:strVal val="#ppt_h"/>
                                          </p:val>
                                        </p:tav>
                                      </p:tavLst>
                                    </p:anim>
                                    <p:animEffect transition="in" filter="fade">
                                      <p:cBhvr>
                                        <p:cTn id="65"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2" animBg="1"/>
      <p:bldP spid="4" grpId="3" animBg="1"/>
      <p:bldP spid="6" grpId="1" animBg="1"/>
      <p:bldP spid="6" grpId="2" animBg="1"/>
      <p:bldP spid="6" grpId="3" animBg="1"/>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Заголовок 23"/>
          <p:cNvSpPr>
            <a:spLocks noGrp="1"/>
          </p:cNvSpPr>
          <p:nvPr>
            <p:ph type="title" idx="4294967295"/>
          </p:nvPr>
        </p:nvSpPr>
        <p:spPr>
          <a:xfrm>
            <a:off x="4565650" y="304800"/>
            <a:ext cx="4425950" cy="323850"/>
          </a:xfrm>
        </p:spPr>
        <p:txBody>
          <a:bodyPr/>
          <a:lstStyle/>
          <a:p>
            <a:pPr algn="r" eaLnBrk="1" hangingPunct="1"/>
            <a:r>
              <a:rPr lang="ru-RU" smtClean="0">
                <a:cs typeface="Arial" charset="0"/>
              </a:rPr>
              <a:t>Регистрация факта выполнения плана</a:t>
            </a:r>
          </a:p>
        </p:txBody>
      </p:sp>
      <p:pic>
        <p:nvPicPr>
          <p:cNvPr id="5" name="Рисунок 4"/>
          <p:cNvPicPr/>
          <p:nvPr/>
        </p:nvPicPr>
        <p:blipFill>
          <a:blip r:embed="rId2"/>
          <a:srcRect l="5333" t="4331" r="606" b="1378"/>
          <a:stretch>
            <a:fillRect/>
          </a:stretch>
        </p:blipFill>
        <p:spPr bwMode="auto">
          <a:xfrm>
            <a:off x="314325" y="1495425"/>
            <a:ext cx="8534400" cy="3371850"/>
          </a:xfrm>
          <a:prstGeom prst="rect">
            <a:avLst/>
          </a:prstGeom>
          <a:ln w="19050" cap="sq">
            <a:solidFill>
              <a:srgbClr val="C00000"/>
            </a:solidFill>
            <a:prstDash val="solid"/>
            <a:miter lim="800000"/>
          </a:ln>
          <a:effectLst>
            <a:outerShdw blurRad="50800" dist="38100" dir="2700000" algn="tl" rotWithShape="0">
              <a:srgbClr val="000000">
                <a:alpha val="43000"/>
              </a:srgbClr>
            </a:outerShdw>
          </a:effectLst>
        </p:spPr>
      </p:pic>
      <p:sp>
        <p:nvSpPr>
          <p:cNvPr id="6" name="AutoShape 22"/>
          <p:cNvSpPr>
            <a:spLocks/>
          </p:cNvSpPr>
          <p:nvPr/>
        </p:nvSpPr>
        <p:spPr bwMode="auto">
          <a:xfrm>
            <a:off x="7229475" y="1047750"/>
            <a:ext cx="1619250" cy="333375"/>
          </a:xfrm>
          <a:prstGeom prst="accentBorderCallout2">
            <a:avLst>
              <a:gd name="adj1" fmla="val 26181"/>
              <a:gd name="adj2" fmla="val -2319"/>
              <a:gd name="adj3" fmla="val 26181"/>
              <a:gd name="adj4" fmla="val -5847"/>
              <a:gd name="adj5" fmla="val 127636"/>
              <a:gd name="adj6" fmla="val -29313"/>
            </a:avLst>
          </a:prstGeom>
          <a:solidFill>
            <a:schemeClr val="bg1"/>
          </a:solidFill>
          <a:ln w="19050" algn="ctr">
            <a:solidFill>
              <a:schemeClr val="bg2"/>
            </a:solidFill>
            <a:miter lim="800000"/>
            <a:headEnd/>
            <a:tailEnd/>
          </a:ln>
        </p:spPr>
        <p:txBody>
          <a:bodyPr lIns="0" tIns="0" rIns="0" bIns="0" anchor="ctr" anchorCtr="1"/>
          <a:lstStyle/>
          <a:p>
            <a:pPr eaLnBrk="0" hangingPunct="0">
              <a:spcBef>
                <a:spcPts val="0"/>
              </a:spcBef>
              <a:defRPr/>
            </a:pPr>
            <a:r>
              <a:rPr lang="ru-RU" sz="800" i="1" dirty="0">
                <a:solidFill>
                  <a:srgbClr val="000000"/>
                </a:solidFill>
                <a:latin typeface="+mj-lt"/>
                <a:cs typeface="+mn-cs"/>
              </a:rPr>
              <a:t>Окно документа:</a:t>
            </a:r>
            <a:r>
              <a:rPr lang="en-US" sz="1000" dirty="0">
                <a:solidFill>
                  <a:srgbClr val="000000"/>
                </a:solidFill>
                <a:latin typeface="+mj-lt"/>
                <a:cs typeface="+mn-cs"/>
              </a:rPr>
              <a:t/>
            </a:r>
            <a:br>
              <a:rPr lang="en-US" sz="1000" dirty="0">
                <a:solidFill>
                  <a:srgbClr val="000000"/>
                </a:solidFill>
                <a:latin typeface="+mj-lt"/>
                <a:cs typeface="+mn-cs"/>
              </a:rPr>
            </a:br>
            <a:r>
              <a:rPr lang="ru-RU" sz="1000" dirty="0">
                <a:solidFill>
                  <a:srgbClr val="000000"/>
                </a:solidFill>
                <a:latin typeface="+mj-lt"/>
                <a:cs typeface="+mn-cs"/>
              </a:rPr>
              <a:t>«Выполнение работ КП»</a:t>
            </a:r>
            <a:endParaRPr lang="ru-RU" sz="1000" dirty="0">
              <a:solidFill>
                <a:srgbClr val="000000"/>
              </a:solidFill>
              <a:latin typeface="+mj-lt"/>
              <a:cs typeface="+mn-cs"/>
            </a:endParaRPr>
          </a:p>
        </p:txBody>
      </p:sp>
      <p:pic>
        <p:nvPicPr>
          <p:cNvPr id="8" name="Рисунок 7"/>
          <p:cNvPicPr/>
          <p:nvPr/>
        </p:nvPicPr>
        <p:blipFill>
          <a:blip r:embed="rId3">
            <a:grayscl/>
          </a:blip>
          <a:srcRect/>
          <a:stretch>
            <a:fillRect/>
          </a:stretch>
        </p:blipFill>
        <p:spPr bwMode="auto">
          <a:xfrm>
            <a:off x="581025" y="3448050"/>
            <a:ext cx="8115300" cy="2905125"/>
          </a:xfrm>
          <a:prstGeom prst="rect">
            <a:avLst/>
          </a:prstGeom>
          <a:ln w="19050" cap="sq">
            <a:solidFill>
              <a:srgbClr val="C00000"/>
            </a:solidFill>
            <a:prstDash val="solid"/>
            <a:miter lim="800000"/>
          </a:ln>
          <a:effectLst>
            <a:outerShdw blurRad="50800" dist="38100" dir="2700000" algn="tl" rotWithShape="0">
              <a:srgbClr val="000000">
                <a:alpha val="43000"/>
              </a:srgbClr>
            </a:outerShdw>
          </a:effectLst>
        </p:spPr>
      </p:pic>
      <p:sp>
        <p:nvSpPr>
          <p:cNvPr id="9" name="AutoShape 22"/>
          <p:cNvSpPr>
            <a:spLocks/>
          </p:cNvSpPr>
          <p:nvPr/>
        </p:nvSpPr>
        <p:spPr bwMode="auto">
          <a:xfrm>
            <a:off x="7162800" y="2981325"/>
            <a:ext cx="1543050" cy="361950"/>
          </a:xfrm>
          <a:prstGeom prst="accentBorderCallout2">
            <a:avLst>
              <a:gd name="adj1" fmla="val 26181"/>
              <a:gd name="adj2" fmla="val -2319"/>
              <a:gd name="adj3" fmla="val 26181"/>
              <a:gd name="adj4" fmla="val -5847"/>
              <a:gd name="adj5" fmla="val 127636"/>
              <a:gd name="adj6" fmla="val -29313"/>
            </a:avLst>
          </a:prstGeom>
          <a:solidFill>
            <a:schemeClr val="bg1"/>
          </a:solidFill>
          <a:ln w="19050" algn="ctr">
            <a:solidFill>
              <a:schemeClr val="bg2"/>
            </a:solidFill>
            <a:miter lim="800000"/>
            <a:headEnd/>
            <a:tailEnd/>
          </a:ln>
        </p:spPr>
        <p:txBody>
          <a:bodyPr lIns="0" tIns="0" rIns="0" bIns="0" anchor="ctr" anchorCtr="1"/>
          <a:lstStyle/>
          <a:p>
            <a:pPr eaLnBrk="0" hangingPunct="0">
              <a:spcBef>
                <a:spcPts val="0"/>
              </a:spcBef>
              <a:defRPr/>
            </a:pPr>
            <a:r>
              <a:rPr lang="ru-RU" sz="800" i="1" dirty="0">
                <a:solidFill>
                  <a:srgbClr val="000000"/>
                </a:solidFill>
                <a:latin typeface="+mj-lt"/>
                <a:cs typeface="+mn-cs"/>
              </a:rPr>
              <a:t>  </a:t>
            </a:r>
            <a:r>
              <a:rPr lang="ru-RU" sz="800" i="1" dirty="0">
                <a:solidFill>
                  <a:srgbClr val="000000"/>
                </a:solidFill>
                <a:latin typeface="+mj-lt"/>
                <a:cs typeface="+mn-cs"/>
              </a:rPr>
              <a:t>Форма печати документа</a:t>
            </a:r>
            <a:r>
              <a:rPr lang="en-US" sz="1000" dirty="0">
                <a:solidFill>
                  <a:srgbClr val="000000"/>
                </a:solidFill>
                <a:latin typeface="+mj-lt"/>
                <a:cs typeface="+mn-cs"/>
              </a:rPr>
              <a:t/>
            </a:r>
            <a:br>
              <a:rPr lang="en-US" sz="1000" dirty="0">
                <a:solidFill>
                  <a:srgbClr val="000000"/>
                </a:solidFill>
                <a:latin typeface="+mj-lt"/>
                <a:cs typeface="+mn-cs"/>
              </a:rPr>
            </a:br>
            <a:r>
              <a:rPr lang="ru-RU" sz="1000" dirty="0">
                <a:solidFill>
                  <a:srgbClr val="000000"/>
                </a:solidFill>
                <a:latin typeface="+mj-lt"/>
                <a:cs typeface="+mn-cs"/>
              </a:rPr>
              <a:t>«Выполнение работ КП»</a:t>
            </a:r>
            <a:endParaRPr lang="ru-RU" sz="1000" dirty="0">
              <a:solidFill>
                <a:srgbClr val="000000"/>
              </a:solidFill>
              <a:latin typeface="+mj-lt"/>
              <a:cs typeface="+mn-cs"/>
            </a:endParaRPr>
          </a:p>
        </p:txBody>
      </p:sp>
      <p:pic>
        <p:nvPicPr>
          <p:cNvPr id="17" name="Рисунок 16"/>
          <p:cNvPicPr/>
          <p:nvPr/>
        </p:nvPicPr>
        <p:blipFill>
          <a:blip r:embed="rId4">
            <a:grayscl/>
          </a:blip>
          <a:srcRect/>
          <a:stretch>
            <a:fillRect/>
          </a:stretch>
        </p:blipFill>
        <p:spPr bwMode="auto">
          <a:xfrm>
            <a:off x="2211388" y="1052513"/>
            <a:ext cx="4141787" cy="5475287"/>
          </a:xfrm>
          <a:prstGeom prst="rect">
            <a:avLst/>
          </a:prstGeom>
          <a:ln w="19050" cap="sq">
            <a:solidFill>
              <a:srgbClr val="C00000"/>
            </a:solidFill>
            <a:prstDash val="solid"/>
            <a:miter lim="800000"/>
          </a:ln>
          <a:effectLst>
            <a:outerShdw blurRad="50800" dist="38100" dir="2700000" algn="tl" rotWithShape="0">
              <a:srgbClr val="000000">
                <a:alpha val="43000"/>
              </a:srgbClr>
            </a:outerShdw>
          </a:effectLst>
        </p:spPr>
      </p:pic>
      <p:sp>
        <p:nvSpPr>
          <p:cNvPr id="18" name="AutoShape 22"/>
          <p:cNvSpPr>
            <a:spLocks/>
          </p:cNvSpPr>
          <p:nvPr/>
        </p:nvSpPr>
        <p:spPr bwMode="auto">
          <a:xfrm>
            <a:off x="6740525" y="2752725"/>
            <a:ext cx="2155825" cy="352425"/>
          </a:xfrm>
          <a:prstGeom prst="accentBorderCallout2">
            <a:avLst>
              <a:gd name="adj1" fmla="val 26181"/>
              <a:gd name="adj2" fmla="val -2319"/>
              <a:gd name="adj3" fmla="val 26181"/>
              <a:gd name="adj4" fmla="val -5847"/>
              <a:gd name="adj5" fmla="val 130339"/>
              <a:gd name="adj6" fmla="val -17384"/>
            </a:avLst>
          </a:prstGeom>
          <a:solidFill>
            <a:schemeClr val="bg1"/>
          </a:solidFill>
          <a:ln w="19050" algn="ctr">
            <a:solidFill>
              <a:schemeClr val="bg2"/>
            </a:solidFill>
            <a:miter lim="800000"/>
            <a:headEnd/>
            <a:tailEnd/>
          </a:ln>
        </p:spPr>
        <p:txBody>
          <a:bodyPr lIns="0" tIns="0" rIns="0" bIns="0" anchor="ctr" anchorCtr="1"/>
          <a:lstStyle/>
          <a:p>
            <a:pPr eaLnBrk="0" hangingPunct="0">
              <a:spcBef>
                <a:spcPts val="0"/>
              </a:spcBef>
              <a:defRPr/>
            </a:pPr>
            <a:r>
              <a:rPr lang="ru-RU" sz="800" i="1" dirty="0">
                <a:solidFill>
                  <a:srgbClr val="000000"/>
                </a:solidFill>
                <a:latin typeface="+mj-lt"/>
                <a:cs typeface="+mn-cs"/>
              </a:rPr>
              <a:t>Форма печати документа</a:t>
            </a:r>
            <a:r>
              <a:rPr lang="en-US" sz="1000" dirty="0">
                <a:solidFill>
                  <a:srgbClr val="000000"/>
                </a:solidFill>
                <a:latin typeface="+mj-lt"/>
                <a:cs typeface="+mn-cs"/>
              </a:rPr>
              <a:t/>
            </a:r>
            <a:br>
              <a:rPr lang="en-US" sz="1000" dirty="0">
                <a:solidFill>
                  <a:srgbClr val="000000"/>
                </a:solidFill>
                <a:latin typeface="+mj-lt"/>
                <a:cs typeface="+mn-cs"/>
              </a:rPr>
            </a:br>
            <a:r>
              <a:rPr lang="ru-RU" sz="1000" dirty="0">
                <a:solidFill>
                  <a:srgbClr val="000000"/>
                </a:solidFill>
                <a:latin typeface="+mj-lt"/>
                <a:cs typeface="+mn-cs"/>
              </a:rPr>
              <a:t>«Акт приемки выполненных работ»</a:t>
            </a:r>
            <a:endParaRPr lang="ru-RU" sz="1000" dirty="0">
              <a:solidFill>
                <a:srgbClr val="000000"/>
              </a:solidFill>
              <a:latin typeface="+mj-lt"/>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Effect transition="in" filter="fade">
                                      <p:cBhvr>
                                        <p:cTn id="15" dur="10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mph" presetSubtype="0" fill="hold" nodeType="clickEffect">
                                  <p:stCondLst>
                                    <p:cond delay="0"/>
                                  </p:stCondLst>
                                  <p:childTnLst>
                                    <p:animScale>
                                      <p:cBhvr>
                                        <p:cTn id="19" dur="2000" fill="hold"/>
                                        <p:tgtEl>
                                          <p:spTgt spid="5"/>
                                        </p:tgtEl>
                                      </p:cBhvr>
                                      <p:by x="50000" y="50000"/>
                                    </p:animScale>
                                  </p:childTnLst>
                                </p:cTn>
                              </p:par>
                            </p:childTnLst>
                          </p:cTn>
                        </p:par>
                        <p:par>
                          <p:cTn id="20" fill="hold">
                            <p:stCondLst>
                              <p:cond delay="2000"/>
                            </p:stCondLst>
                            <p:childTnLst>
                              <p:par>
                                <p:cTn id="21" presetID="64" presetClass="path" presetSubtype="0" accel="50000" decel="50000" fill="hold" nodeType="afterEffect">
                                  <p:stCondLst>
                                    <p:cond delay="0"/>
                                  </p:stCondLst>
                                  <p:childTnLst>
                                    <p:animMotion origin="layout" path="M -4.16667E-6 1.11111E-6 L -0.00104 -0.1625 " pathEditMode="relative" rAng="0" ptsTypes="AA">
                                      <p:cBhvr>
                                        <p:cTn id="22" dur="2000" fill="hold"/>
                                        <p:tgtEl>
                                          <p:spTgt spid="5"/>
                                        </p:tgtEl>
                                        <p:attrNameLst>
                                          <p:attrName>ppt_x</p:attrName>
                                          <p:attrName>ppt_y</p:attrName>
                                        </p:attrNameLst>
                                      </p:cBhvr>
                                      <p:rCtr x="-1" y="-81"/>
                                    </p:animMotion>
                                  </p:childTnLst>
                                </p:cTn>
                              </p:par>
                              <p:par>
                                <p:cTn id="23" presetID="37" presetClass="exit" presetSubtype="0" fill="hold" grpId="1" nodeType="withEffect">
                                  <p:stCondLst>
                                    <p:cond delay="0"/>
                                  </p:stCondLst>
                                  <p:childTnLst>
                                    <p:animEffect transition="out" filter="fade">
                                      <p:cBhvr>
                                        <p:cTn id="24" dur="1000"/>
                                        <p:tgtEl>
                                          <p:spTgt spid="6"/>
                                        </p:tgtEl>
                                      </p:cBhvr>
                                    </p:animEffect>
                                    <p:anim calcmode="lin" valueType="num">
                                      <p:cBhvr>
                                        <p:cTn id="25" dur="1000"/>
                                        <p:tgtEl>
                                          <p:spTgt spid="6"/>
                                        </p:tgtEl>
                                        <p:attrNameLst>
                                          <p:attrName>ppt_x</p:attrName>
                                        </p:attrNameLst>
                                      </p:cBhvr>
                                      <p:tavLst>
                                        <p:tav tm="0">
                                          <p:val>
                                            <p:strVal val="ppt_x"/>
                                          </p:val>
                                        </p:tav>
                                        <p:tav tm="100000">
                                          <p:val>
                                            <p:strVal val="ppt_x"/>
                                          </p:val>
                                        </p:tav>
                                      </p:tavLst>
                                    </p:anim>
                                    <p:anim calcmode="lin" valueType="num">
                                      <p:cBhvr>
                                        <p:cTn id="26" dur="100" decel="100000"/>
                                        <p:tgtEl>
                                          <p:spTgt spid="6"/>
                                        </p:tgtEl>
                                        <p:attrNameLst>
                                          <p:attrName>ppt_y</p:attrName>
                                        </p:attrNameLst>
                                      </p:cBhvr>
                                      <p:tavLst>
                                        <p:tav tm="0">
                                          <p:val>
                                            <p:strVal val="ppt_y"/>
                                          </p:val>
                                        </p:tav>
                                        <p:tav tm="100000">
                                          <p:val>
                                            <p:strVal val="ppt_y-.03"/>
                                          </p:val>
                                        </p:tav>
                                      </p:tavLst>
                                    </p:anim>
                                    <p:anim calcmode="lin" valueType="num">
                                      <p:cBhvr>
                                        <p:cTn id="27" dur="900" accel="100000">
                                          <p:stCondLst>
                                            <p:cond delay="100"/>
                                          </p:stCondLst>
                                        </p:cTn>
                                        <p:tgtEl>
                                          <p:spTgt spid="6"/>
                                        </p:tgtEl>
                                        <p:attrNameLst>
                                          <p:attrName>ppt_y</p:attrName>
                                        </p:attrNameLst>
                                      </p:cBhvr>
                                      <p:tavLst>
                                        <p:tav tm="0">
                                          <p:val>
                                            <p:strVal val="ppt_y"/>
                                          </p:val>
                                        </p:tav>
                                        <p:tav tm="100000">
                                          <p:val>
                                            <p:strVal val="ppt_y+1"/>
                                          </p:val>
                                        </p:tav>
                                      </p:tavLst>
                                    </p:anim>
                                    <p:set>
                                      <p:cBhvr>
                                        <p:cTn id="28" dur="1" fill="hold">
                                          <p:stCondLst>
                                            <p:cond delay="999"/>
                                          </p:stCondLst>
                                        </p:cTn>
                                        <p:tgtEl>
                                          <p:spTgt spid="6"/>
                                        </p:tgtEl>
                                        <p:attrNameLst>
                                          <p:attrName>style.visibility</p:attrName>
                                        </p:attrNameLst>
                                      </p:cBhvr>
                                      <p:to>
                                        <p:strVal val="hidden"/>
                                      </p:to>
                                    </p:set>
                                  </p:childTnLst>
                                </p:cTn>
                              </p:par>
                            </p:childTnLst>
                          </p:cTn>
                        </p:par>
                        <p:par>
                          <p:cTn id="29" fill="hold">
                            <p:stCondLst>
                              <p:cond delay="4000"/>
                            </p:stCondLst>
                            <p:childTnLst>
                              <p:par>
                                <p:cTn id="30" presetID="42" presetClass="entr" presetSubtype="0"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childTnLst>
                          </p:cTn>
                        </p:par>
                        <p:par>
                          <p:cTn id="35" fill="hold">
                            <p:stCondLst>
                              <p:cond delay="5000"/>
                            </p:stCondLst>
                            <p:childTnLst>
                              <p:par>
                                <p:cTn id="36" presetID="53" presetClass="entr" presetSubtype="0"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1000" fill="hold"/>
                                        <p:tgtEl>
                                          <p:spTgt spid="9"/>
                                        </p:tgtEl>
                                        <p:attrNameLst>
                                          <p:attrName>ppt_w</p:attrName>
                                        </p:attrNameLst>
                                      </p:cBhvr>
                                      <p:tavLst>
                                        <p:tav tm="0">
                                          <p:val>
                                            <p:fltVal val="0"/>
                                          </p:val>
                                        </p:tav>
                                        <p:tav tm="100000">
                                          <p:val>
                                            <p:strVal val="#ppt_w"/>
                                          </p:val>
                                        </p:tav>
                                      </p:tavLst>
                                    </p:anim>
                                    <p:anim calcmode="lin" valueType="num">
                                      <p:cBhvr>
                                        <p:cTn id="39" dur="1000" fill="hold"/>
                                        <p:tgtEl>
                                          <p:spTgt spid="9"/>
                                        </p:tgtEl>
                                        <p:attrNameLst>
                                          <p:attrName>ppt_h</p:attrName>
                                        </p:attrNameLst>
                                      </p:cBhvr>
                                      <p:tavLst>
                                        <p:tav tm="0">
                                          <p:val>
                                            <p:fltVal val="0"/>
                                          </p:val>
                                        </p:tav>
                                        <p:tav tm="100000">
                                          <p:val>
                                            <p:strVal val="#ppt_h"/>
                                          </p:val>
                                        </p:tav>
                                      </p:tavLst>
                                    </p:anim>
                                    <p:animEffect transition="in" filter="fade">
                                      <p:cBhvr>
                                        <p:cTn id="40" dur="1000"/>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37" presetClass="exit" presetSubtype="0" fill="hold" nodeType="clickEffect">
                                  <p:stCondLst>
                                    <p:cond delay="0"/>
                                  </p:stCondLst>
                                  <p:childTnLst>
                                    <p:animEffect transition="out" filter="fade">
                                      <p:cBhvr>
                                        <p:cTn id="44" dur="1000"/>
                                        <p:tgtEl>
                                          <p:spTgt spid="8"/>
                                        </p:tgtEl>
                                      </p:cBhvr>
                                    </p:animEffect>
                                    <p:anim calcmode="lin" valueType="num">
                                      <p:cBhvr>
                                        <p:cTn id="45" dur="1000"/>
                                        <p:tgtEl>
                                          <p:spTgt spid="8"/>
                                        </p:tgtEl>
                                        <p:attrNameLst>
                                          <p:attrName>ppt_x</p:attrName>
                                        </p:attrNameLst>
                                      </p:cBhvr>
                                      <p:tavLst>
                                        <p:tav tm="0">
                                          <p:val>
                                            <p:strVal val="ppt_x"/>
                                          </p:val>
                                        </p:tav>
                                        <p:tav tm="100000">
                                          <p:val>
                                            <p:strVal val="ppt_x"/>
                                          </p:val>
                                        </p:tav>
                                      </p:tavLst>
                                    </p:anim>
                                    <p:anim calcmode="lin" valueType="num">
                                      <p:cBhvr>
                                        <p:cTn id="46" dur="100" decel="100000"/>
                                        <p:tgtEl>
                                          <p:spTgt spid="8"/>
                                        </p:tgtEl>
                                        <p:attrNameLst>
                                          <p:attrName>ppt_y</p:attrName>
                                        </p:attrNameLst>
                                      </p:cBhvr>
                                      <p:tavLst>
                                        <p:tav tm="0">
                                          <p:val>
                                            <p:strVal val="ppt_y"/>
                                          </p:val>
                                        </p:tav>
                                        <p:tav tm="100000">
                                          <p:val>
                                            <p:strVal val="ppt_y-.03"/>
                                          </p:val>
                                        </p:tav>
                                      </p:tavLst>
                                    </p:anim>
                                    <p:anim calcmode="lin" valueType="num">
                                      <p:cBhvr>
                                        <p:cTn id="47" dur="900" accel="100000">
                                          <p:stCondLst>
                                            <p:cond delay="100"/>
                                          </p:stCondLst>
                                        </p:cTn>
                                        <p:tgtEl>
                                          <p:spTgt spid="8"/>
                                        </p:tgtEl>
                                        <p:attrNameLst>
                                          <p:attrName>ppt_y</p:attrName>
                                        </p:attrNameLst>
                                      </p:cBhvr>
                                      <p:tavLst>
                                        <p:tav tm="0">
                                          <p:val>
                                            <p:strVal val="ppt_y"/>
                                          </p:val>
                                        </p:tav>
                                        <p:tav tm="100000">
                                          <p:val>
                                            <p:strVal val="ppt_y+1"/>
                                          </p:val>
                                        </p:tav>
                                      </p:tavLst>
                                    </p:anim>
                                    <p:set>
                                      <p:cBhvr>
                                        <p:cTn id="48" dur="1" fill="hold">
                                          <p:stCondLst>
                                            <p:cond delay="999"/>
                                          </p:stCondLst>
                                        </p:cTn>
                                        <p:tgtEl>
                                          <p:spTgt spid="8"/>
                                        </p:tgtEl>
                                        <p:attrNameLst>
                                          <p:attrName>style.visibility</p:attrName>
                                        </p:attrNameLst>
                                      </p:cBhvr>
                                      <p:to>
                                        <p:strVal val="hidden"/>
                                      </p:to>
                                    </p:set>
                                  </p:childTnLst>
                                </p:cTn>
                              </p:par>
                              <p:par>
                                <p:cTn id="49" presetID="37" presetClass="exit" presetSubtype="0" fill="hold" nodeType="withEffect">
                                  <p:stCondLst>
                                    <p:cond delay="0"/>
                                  </p:stCondLst>
                                  <p:childTnLst>
                                    <p:animEffect transition="out" filter="fade">
                                      <p:cBhvr>
                                        <p:cTn id="50" dur="1000"/>
                                        <p:tgtEl>
                                          <p:spTgt spid="5"/>
                                        </p:tgtEl>
                                      </p:cBhvr>
                                    </p:animEffect>
                                    <p:anim calcmode="lin" valueType="num">
                                      <p:cBhvr>
                                        <p:cTn id="51" dur="1000"/>
                                        <p:tgtEl>
                                          <p:spTgt spid="5"/>
                                        </p:tgtEl>
                                        <p:attrNameLst>
                                          <p:attrName>ppt_x</p:attrName>
                                        </p:attrNameLst>
                                      </p:cBhvr>
                                      <p:tavLst>
                                        <p:tav tm="0">
                                          <p:val>
                                            <p:strVal val="ppt_x"/>
                                          </p:val>
                                        </p:tav>
                                        <p:tav tm="100000">
                                          <p:val>
                                            <p:strVal val="ppt_x"/>
                                          </p:val>
                                        </p:tav>
                                      </p:tavLst>
                                    </p:anim>
                                    <p:anim calcmode="lin" valueType="num">
                                      <p:cBhvr>
                                        <p:cTn id="52" dur="100" decel="100000"/>
                                        <p:tgtEl>
                                          <p:spTgt spid="5"/>
                                        </p:tgtEl>
                                        <p:attrNameLst>
                                          <p:attrName>ppt_y</p:attrName>
                                        </p:attrNameLst>
                                      </p:cBhvr>
                                      <p:tavLst>
                                        <p:tav tm="0">
                                          <p:val>
                                            <p:strVal val="ppt_y"/>
                                          </p:val>
                                        </p:tav>
                                        <p:tav tm="100000">
                                          <p:val>
                                            <p:strVal val="ppt_y-.03"/>
                                          </p:val>
                                        </p:tav>
                                      </p:tavLst>
                                    </p:anim>
                                    <p:anim calcmode="lin" valueType="num">
                                      <p:cBhvr>
                                        <p:cTn id="53" dur="900" accel="100000">
                                          <p:stCondLst>
                                            <p:cond delay="100"/>
                                          </p:stCondLst>
                                        </p:cTn>
                                        <p:tgtEl>
                                          <p:spTgt spid="5"/>
                                        </p:tgtEl>
                                        <p:attrNameLst>
                                          <p:attrName>ppt_y</p:attrName>
                                        </p:attrNameLst>
                                      </p:cBhvr>
                                      <p:tavLst>
                                        <p:tav tm="0">
                                          <p:val>
                                            <p:strVal val="ppt_y"/>
                                          </p:val>
                                        </p:tav>
                                        <p:tav tm="100000">
                                          <p:val>
                                            <p:strVal val="ppt_y+1"/>
                                          </p:val>
                                        </p:tav>
                                      </p:tavLst>
                                    </p:anim>
                                    <p:set>
                                      <p:cBhvr>
                                        <p:cTn id="54" dur="1" fill="hold">
                                          <p:stCondLst>
                                            <p:cond delay="999"/>
                                          </p:stCondLst>
                                        </p:cTn>
                                        <p:tgtEl>
                                          <p:spTgt spid="5"/>
                                        </p:tgtEl>
                                        <p:attrNameLst>
                                          <p:attrName>style.visibility</p:attrName>
                                        </p:attrNameLst>
                                      </p:cBhvr>
                                      <p:to>
                                        <p:strVal val="hidden"/>
                                      </p:to>
                                    </p:set>
                                  </p:childTnLst>
                                </p:cTn>
                              </p:par>
                              <p:par>
                                <p:cTn id="55" presetID="37" presetClass="exit" presetSubtype="0" fill="hold" grpId="1" nodeType="withEffect">
                                  <p:stCondLst>
                                    <p:cond delay="0"/>
                                  </p:stCondLst>
                                  <p:childTnLst>
                                    <p:animEffect transition="out" filter="fade">
                                      <p:cBhvr>
                                        <p:cTn id="56" dur="1000"/>
                                        <p:tgtEl>
                                          <p:spTgt spid="9"/>
                                        </p:tgtEl>
                                      </p:cBhvr>
                                    </p:animEffect>
                                    <p:anim calcmode="lin" valueType="num">
                                      <p:cBhvr>
                                        <p:cTn id="57" dur="1000"/>
                                        <p:tgtEl>
                                          <p:spTgt spid="9"/>
                                        </p:tgtEl>
                                        <p:attrNameLst>
                                          <p:attrName>ppt_x</p:attrName>
                                        </p:attrNameLst>
                                      </p:cBhvr>
                                      <p:tavLst>
                                        <p:tav tm="0">
                                          <p:val>
                                            <p:strVal val="ppt_x"/>
                                          </p:val>
                                        </p:tav>
                                        <p:tav tm="100000">
                                          <p:val>
                                            <p:strVal val="ppt_x"/>
                                          </p:val>
                                        </p:tav>
                                      </p:tavLst>
                                    </p:anim>
                                    <p:anim calcmode="lin" valueType="num">
                                      <p:cBhvr>
                                        <p:cTn id="58" dur="100" decel="100000"/>
                                        <p:tgtEl>
                                          <p:spTgt spid="9"/>
                                        </p:tgtEl>
                                        <p:attrNameLst>
                                          <p:attrName>ppt_y</p:attrName>
                                        </p:attrNameLst>
                                      </p:cBhvr>
                                      <p:tavLst>
                                        <p:tav tm="0">
                                          <p:val>
                                            <p:strVal val="ppt_y"/>
                                          </p:val>
                                        </p:tav>
                                        <p:tav tm="100000">
                                          <p:val>
                                            <p:strVal val="ppt_y-.03"/>
                                          </p:val>
                                        </p:tav>
                                      </p:tavLst>
                                    </p:anim>
                                    <p:anim calcmode="lin" valueType="num">
                                      <p:cBhvr>
                                        <p:cTn id="59" dur="900" accel="100000">
                                          <p:stCondLst>
                                            <p:cond delay="100"/>
                                          </p:stCondLst>
                                        </p:cTn>
                                        <p:tgtEl>
                                          <p:spTgt spid="9"/>
                                        </p:tgtEl>
                                        <p:attrNameLst>
                                          <p:attrName>ppt_y</p:attrName>
                                        </p:attrNameLst>
                                      </p:cBhvr>
                                      <p:tavLst>
                                        <p:tav tm="0">
                                          <p:val>
                                            <p:strVal val="ppt_y"/>
                                          </p:val>
                                        </p:tav>
                                        <p:tav tm="100000">
                                          <p:val>
                                            <p:strVal val="ppt_y+1"/>
                                          </p:val>
                                        </p:tav>
                                      </p:tavLst>
                                    </p:anim>
                                    <p:set>
                                      <p:cBhvr>
                                        <p:cTn id="60" dur="1" fill="hold">
                                          <p:stCondLst>
                                            <p:cond delay="999"/>
                                          </p:stCondLst>
                                        </p:cTn>
                                        <p:tgtEl>
                                          <p:spTgt spid="9"/>
                                        </p:tgtEl>
                                        <p:attrNameLst>
                                          <p:attrName>style.visibility</p:attrName>
                                        </p:attrNameLst>
                                      </p:cBhvr>
                                      <p:to>
                                        <p:strVal val="hidden"/>
                                      </p:to>
                                    </p:set>
                                  </p:childTnLst>
                                </p:cTn>
                              </p:par>
                            </p:childTnLst>
                          </p:cTn>
                        </p:par>
                        <p:par>
                          <p:cTn id="61" fill="hold">
                            <p:stCondLst>
                              <p:cond delay="1000"/>
                            </p:stCondLst>
                            <p:childTnLst>
                              <p:par>
                                <p:cTn id="62" presetID="37" presetClass="entr" presetSubtype="0" fill="hold" nodeType="after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fade">
                                      <p:cBhvr>
                                        <p:cTn id="64" dur="1000"/>
                                        <p:tgtEl>
                                          <p:spTgt spid="17"/>
                                        </p:tgtEl>
                                      </p:cBhvr>
                                    </p:animEffect>
                                    <p:anim calcmode="lin" valueType="num">
                                      <p:cBhvr>
                                        <p:cTn id="65" dur="1000" fill="hold"/>
                                        <p:tgtEl>
                                          <p:spTgt spid="17"/>
                                        </p:tgtEl>
                                        <p:attrNameLst>
                                          <p:attrName>ppt_x</p:attrName>
                                        </p:attrNameLst>
                                      </p:cBhvr>
                                      <p:tavLst>
                                        <p:tav tm="0">
                                          <p:val>
                                            <p:strVal val="#ppt_x"/>
                                          </p:val>
                                        </p:tav>
                                        <p:tav tm="100000">
                                          <p:val>
                                            <p:strVal val="#ppt_x"/>
                                          </p:val>
                                        </p:tav>
                                      </p:tavLst>
                                    </p:anim>
                                    <p:anim calcmode="lin" valueType="num">
                                      <p:cBhvr>
                                        <p:cTn id="66" dur="900" decel="100000" fill="hold"/>
                                        <p:tgtEl>
                                          <p:spTgt spid="17"/>
                                        </p:tgtEl>
                                        <p:attrNameLst>
                                          <p:attrName>ppt_y</p:attrName>
                                        </p:attrNameLst>
                                      </p:cBhvr>
                                      <p:tavLst>
                                        <p:tav tm="0">
                                          <p:val>
                                            <p:strVal val="#ppt_y+1"/>
                                          </p:val>
                                        </p:tav>
                                        <p:tav tm="100000">
                                          <p:val>
                                            <p:strVal val="#ppt_y-.03"/>
                                          </p:val>
                                        </p:tav>
                                      </p:tavLst>
                                    </p:anim>
                                    <p:anim calcmode="lin" valueType="num">
                                      <p:cBhvr>
                                        <p:cTn id="67"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childTnLst>
                          </p:cTn>
                        </p:par>
                        <p:par>
                          <p:cTn id="68" fill="hold">
                            <p:stCondLst>
                              <p:cond delay="2000"/>
                            </p:stCondLst>
                            <p:childTnLst>
                              <p:par>
                                <p:cTn id="69" presetID="53" presetClass="entr" presetSubtype="0" fill="hold" grpId="0" nodeType="afterEffect">
                                  <p:stCondLst>
                                    <p:cond delay="0"/>
                                  </p:stCondLst>
                                  <p:childTnLst>
                                    <p:set>
                                      <p:cBhvr>
                                        <p:cTn id="70" dur="1" fill="hold">
                                          <p:stCondLst>
                                            <p:cond delay="0"/>
                                          </p:stCondLst>
                                        </p:cTn>
                                        <p:tgtEl>
                                          <p:spTgt spid="18"/>
                                        </p:tgtEl>
                                        <p:attrNameLst>
                                          <p:attrName>style.visibility</p:attrName>
                                        </p:attrNameLst>
                                      </p:cBhvr>
                                      <p:to>
                                        <p:strVal val="visible"/>
                                      </p:to>
                                    </p:set>
                                    <p:anim calcmode="lin" valueType="num">
                                      <p:cBhvr>
                                        <p:cTn id="71" dur="1000" fill="hold"/>
                                        <p:tgtEl>
                                          <p:spTgt spid="18"/>
                                        </p:tgtEl>
                                        <p:attrNameLst>
                                          <p:attrName>ppt_w</p:attrName>
                                        </p:attrNameLst>
                                      </p:cBhvr>
                                      <p:tavLst>
                                        <p:tav tm="0">
                                          <p:val>
                                            <p:fltVal val="0"/>
                                          </p:val>
                                        </p:tav>
                                        <p:tav tm="100000">
                                          <p:val>
                                            <p:strVal val="#ppt_w"/>
                                          </p:val>
                                        </p:tav>
                                      </p:tavLst>
                                    </p:anim>
                                    <p:anim calcmode="lin" valueType="num">
                                      <p:cBhvr>
                                        <p:cTn id="72" dur="1000" fill="hold"/>
                                        <p:tgtEl>
                                          <p:spTgt spid="18"/>
                                        </p:tgtEl>
                                        <p:attrNameLst>
                                          <p:attrName>ppt_h</p:attrName>
                                        </p:attrNameLst>
                                      </p:cBhvr>
                                      <p:tavLst>
                                        <p:tav tm="0">
                                          <p:val>
                                            <p:fltVal val="0"/>
                                          </p:val>
                                        </p:tav>
                                        <p:tav tm="100000">
                                          <p:val>
                                            <p:strVal val="#ppt_h"/>
                                          </p:val>
                                        </p:tav>
                                      </p:tavLst>
                                    </p:anim>
                                    <p:animEffect transition="in" filter="fade">
                                      <p:cBhvr>
                                        <p:cTn id="73"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9" grpId="0" animBg="1"/>
      <p:bldP spid="9" grpId="1" animBg="1"/>
      <p:bldP spid="1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Заголовок 23"/>
          <p:cNvSpPr>
            <a:spLocks noGrp="1"/>
          </p:cNvSpPr>
          <p:nvPr>
            <p:ph type="title" idx="4294967295"/>
          </p:nvPr>
        </p:nvSpPr>
        <p:spPr>
          <a:xfrm>
            <a:off x="4565650" y="304800"/>
            <a:ext cx="4425950" cy="323850"/>
          </a:xfrm>
        </p:spPr>
        <p:txBody>
          <a:bodyPr/>
          <a:lstStyle/>
          <a:p>
            <a:pPr algn="r" eaLnBrk="1" hangingPunct="1"/>
            <a:r>
              <a:rPr lang="ru-RU" smtClean="0">
                <a:cs typeface="Arial" charset="0"/>
              </a:rPr>
              <a:t>Регистрация факта выполнения плана</a:t>
            </a:r>
          </a:p>
        </p:txBody>
      </p:sp>
      <p:pic>
        <p:nvPicPr>
          <p:cNvPr id="5" name="Рисунок 4"/>
          <p:cNvPicPr/>
          <p:nvPr/>
        </p:nvPicPr>
        <p:blipFill>
          <a:blip r:embed="rId2"/>
          <a:srcRect l="11113" t="5085" r="777" b="1239"/>
          <a:stretch>
            <a:fillRect/>
          </a:stretch>
        </p:blipFill>
        <p:spPr bwMode="auto">
          <a:xfrm>
            <a:off x="1181100" y="1476375"/>
            <a:ext cx="6391275" cy="4857750"/>
          </a:xfrm>
          <a:prstGeom prst="rect">
            <a:avLst/>
          </a:prstGeom>
          <a:ln w="19050" cap="sq">
            <a:solidFill>
              <a:srgbClr val="C00000"/>
            </a:solidFill>
            <a:prstDash val="solid"/>
            <a:miter lim="800000"/>
          </a:ln>
          <a:effectLst>
            <a:outerShdw blurRad="50800" dist="38100" dir="2700000" algn="tl" rotWithShape="0">
              <a:srgbClr val="000000">
                <a:alpha val="43000"/>
              </a:srgbClr>
            </a:outerShdw>
          </a:effectLst>
        </p:spPr>
      </p:pic>
      <p:sp>
        <p:nvSpPr>
          <p:cNvPr id="6" name="AutoShape 22"/>
          <p:cNvSpPr>
            <a:spLocks/>
          </p:cNvSpPr>
          <p:nvPr/>
        </p:nvSpPr>
        <p:spPr bwMode="auto">
          <a:xfrm>
            <a:off x="6246813" y="1054100"/>
            <a:ext cx="1316037" cy="327025"/>
          </a:xfrm>
          <a:prstGeom prst="accentBorderCallout2">
            <a:avLst>
              <a:gd name="adj1" fmla="val 26181"/>
              <a:gd name="adj2" fmla="val -2319"/>
              <a:gd name="adj3" fmla="val 26181"/>
              <a:gd name="adj4" fmla="val -5847"/>
              <a:gd name="adj5" fmla="val 127636"/>
              <a:gd name="adj6" fmla="val -29313"/>
            </a:avLst>
          </a:prstGeom>
          <a:solidFill>
            <a:schemeClr val="bg1"/>
          </a:solidFill>
          <a:ln w="19050" algn="ctr">
            <a:solidFill>
              <a:schemeClr val="bg2"/>
            </a:solidFill>
            <a:miter lim="800000"/>
            <a:headEnd/>
            <a:tailEnd/>
          </a:ln>
        </p:spPr>
        <p:txBody>
          <a:bodyPr lIns="0" tIns="0" rIns="0" bIns="0" anchor="ctr" anchorCtr="1"/>
          <a:lstStyle/>
          <a:p>
            <a:pPr eaLnBrk="0" hangingPunct="0">
              <a:spcBef>
                <a:spcPts val="0"/>
              </a:spcBef>
              <a:defRPr/>
            </a:pPr>
            <a:r>
              <a:rPr lang="ru-RU" sz="800" i="1" dirty="0">
                <a:solidFill>
                  <a:srgbClr val="000000"/>
                </a:solidFill>
                <a:latin typeface="+mj-lt"/>
                <a:cs typeface="+mn-cs"/>
              </a:rPr>
              <a:t>Окно документа:</a:t>
            </a:r>
            <a:r>
              <a:rPr lang="en-US" sz="1000" dirty="0">
                <a:solidFill>
                  <a:srgbClr val="000000"/>
                </a:solidFill>
                <a:latin typeface="+mj-lt"/>
                <a:cs typeface="+mn-cs"/>
              </a:rPr>
              <a:t/>
            </a:r>
            <a:br>
              <a:rPr lang="en-US" sz="1000" dirty="0">
                <a:solidFill>
                  <a:srgbClr val="000000"/>
                </a:solidFill>
                <a:latin typeface="+mj-lt"/>
                <a:cs typeface="+mn-cs"/>
              </a:rPr>
            </a:br>
            <a:r>
              <a:rPr lang="ru-RU" sz="1000" dirty="0">
                <a:solidFill>
                  <a:srgbClr val="000000"/>
                </a:solidFill>
                <a:latin typeface="+mj-lt"/>
                <a:cs typeface="+mn-cs"/>
              </a:rPr>
              <a:t>«Акт скрытых работ»</a:t>
            </a:r>
            <a:endParaRPr lang="ru-RU" sz="1000" dirty="0">
              <a:solidFill>
                <a:srgbClr val="000000"/>
              </a:solidFill>
              <a:latin typeface="+mj-lt"/>
              <a:cs typeface="+mn-cs"/>
            </a:endParaRPr>
          </a:p>
        </p:txBody>
      </p:sp>
      <p:pic>
        <p:nvPicPr>
          <p:cNvPr id="7" name="Рисунок 6"/>
          <p:cNvPicPr/>
          <p:nvPr/>
        </p:nvPicPr>
        <p:blipFill>
          <a:blip r:embed="rId3">
            <a:grayscl/>
          </a:blip>
          <a:srcRect/>
          <a:stretch>
            <a:fillRect/>
          </a:stretch>
        </p:blipFill>
        <p:spPr bwMode="auto">
          <a:xfrm>
            <a:off x="2179638" y="1076325"/>
            <a:ext cx="4373562" cy="5418138"/>
          </a:xfrm>
          <a:prstGeom prst="rect">
            <a:avLst/>
          </a:prstGeom>
          <a:ln w="19050" cap="sq">
            <a:solidFill>
              <a:srgbClr val="C00000"/>
            </a:solidFill>
            <a:prstDash val="solid"/>
            <a:miter lim="800000"/>
          </a:ln>
          <a:effectLst>
            <a:outerShdw blurRad="50800" dist="38100" dir="2700000" algn="tl" rotWithShape="0">
              <a:srgbClr val="000000">
                <a:alpha val="43000"/>
              </a:srgbClr>
            </a:outerShdw>
          </a:effectLst>
        </p:spPr>
      </p:pic>
      <p:sp>
        <p:nvSpPr>
          <p:cNvPr id="8" name="AutoShape 22"/>
          <p:cNvSpPr>
            <a:spLocks/>
          </p:cNvSpPr>
          <p:nvPr/>
        </p:nvSpPr>
        <p:spPr bwMode="auto">
          <a:xfrm>
            <a:off x="6978650" y="1352550"/>
            <a:ext cx="1441450" cy="333375"/>
          </a:xfrm>
          <a:prstGeom prst="accentBorderCallout2">
            <a:avLst>
              <a:gd name="adj1" fmla="val 26181"/>
              <a:gd name="adj2" fmla="val -2319"/>
              <a:gd name="adj3" fmla="val 26181"/>
              <a:gd name="adj4" fmla="val -5847"/>
              <a:gd name="adj5" fmla="val 127636"/>
              <a:gd name="adj6" fmla="val -29313"/>
            </a:avLst>
          </a:prstGeom>
          <a:solidFill>
            <a:schemeClr val="bg1"/>
          </a:solidFill>
          <a:ln w="19050" algn="ctr">
            <a:solidFill>
              <a:schemeClr val="bg2"/>
            </a:solidFill>
            <a:miter lim="800000"/>
            <a:headEnd/>
            <a:tailEnd/>
          </a:ln>
        </p:spPr>
        <p:txBody>
          <a:bodyPr lIns="0" tIns="0" rIns="0" bIns="0" anchor="ctr" anchorCtr="1"/>
          <a:lstStyle/>
          <a:p>
            <a:pPr eaLnBrk="0" hangingPunct="0">
              <a:spcBef>
                <a:spcPts val="0"/>
              </a:spcBef>
              <a:defRPr/>
            </a:pPr>
            <a:r>
              <a:rPr lang="ru-RU" sz="800" i="1" dirty="0">
                <a:solidFill>
                  <a:srgbClr val="000000"/>
                </a:solidFill>
                <a:latin typeface="+mj-lt"/>
                <a:cs typeface="+mn-cs"/>
              </a:rPr>
              <a:t>Форма печати документа:</a:t>
            </a:r>
            <a:r>
              <a:rPr lang="en-US" sz="1000" dirty="0">
                <a:solidFill>
                  <a:srgbClr val="000000"/>
                </a:solidFill>
                <a:latin typeface="+mj-lt"/>
                <a:cs typeface="+mn-cs"/>
              </a:rPr>
              <a:t/>
            </a:r>
            <a:br>
              <a:rPr lang="en-US" sz="1000" dirty="0">
                <a:solidFill>
                  <a:srgbClr val="000000"/>
                </a:solidFill>
                <a:latin typeface="+mj-lt"/>
                <a:cs typeface="+mn-cs"/>
              </a:rPr>
            </a:br>
            <a:r>
              <a:rPr lang="ru-RU" sz="1000" dirty="0">
                <a:solidFill>
                  <a:srgbClr val="000000"/>
                </a:solidFill>
                <a:latin typeface="+mj-lt"/>
                <a:cs typeface="+mn-cs"/>
              </a:rPr>
              <a:t>«Акт скрытых работ»</a:t>
            </a:r>
            <a:endParaRPr lang="ru-RU" sz="1000" dirty="0">
              <a:solidFill>
                <a:srgbClr val="000000"/>
              </a:solidFill>
              <a:latin typeface="+mj-lt"/>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Effect transition="in" filter="fade">
                                      <p:cBhvr>
                                        <p:cTn id="15" dur="10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37" presetClass="exit" presetSubtype="0" fill="hold" nodeType="clickEffect">
                                  <p:stCondLst>
                                    <p:cond delay="0"/>
                                  </p:stCondLst>
                                  <p:childTnLst>
                                    <p:animEffect transition="out" filter="fade">
                                      <p:cBhvr>
                                        <p:cTn id="19" dur="1000"/>
                                        <p:tgtEl>
                                          <p:spTgt spid="5"/>
                                        </p:tgtEl>
                                      </p:cBhvr>
                                    </p:animEffect>
                                    <p:anim calcmode="lin" valueType="num">
                                      <p:cBhvr>
                                        <p:cTn id="20" dur="1000"/>
                                        <p:tgtEl>
                                          <p:spTgt spid="5"/>
                                        </p:tgtEl>
                                        <p:attrNameLst>
                                          <p:attrName>ppt_x</p:attrName>
                                        </p:attrNameLst>
                                      </p:cBhvr>
                                      <p:tavLst>
                                        <p:tav tm="0">
                                          <p:val>
                                            <p:strVal val="ppt_x"/>
                                          </p:val>
                                        </p:tav>
                                        <p:tav tm="100000">
                                          <p:val>
                                            <p:strVal val="ppt_x"/>
                                          </p:val>
                                        </p:tav>
                                      </p:tavLst>
                                    </p:anim>
                                    <p:anim calcmode="lin" valueType="num">
                                      <p:cBhvr>
                                        <p:cTn id="21" dur="100" decel="100000"/>
                                        <p:tgtEl>
                                          <p:spTgt spid="5"/>
                                        </p:tgtEl>
                                        <p:attrNameLst>
                                          <p:attrName>ppt_y</p:attrName>
                                        </p:attrNameLst>
                                      </p:cBhvr>
                                      <p:tavLst>
                                        <p:tav tm="0">
                                          <p:val>
                                            <p:strVal val="ppt_y"/>
                                          </p:val>
                                        </p:tav>
                                        <p:tav tm="100000">
                                          <p:val>
                                            <p:strVal val="ppt_y-.03"/>
                                          </p:val>
                                        </p:tav>
                                      </p:tavLst>
                                    </p:anim>
                                    <p:anim calcmode="lin" valueType="num">
                                      <p:cBhvr>
                                        <p:cTn id="22" dur="900" accel="100000">
                                          <p:stCondLst>
                                            <p:cond delay="100"/>
                                          </p:stCondLst>
                                        </p:cTn>
                                        <p:tgtEl>
                                          <p:spTgt spid="5"/>
                                        </p:tgtEl>
                                        <p:attrNameLst>
                                          <p:attrName>ppt_y</p:attrName>
                                        </p:attrNameLst>
                                      </p:cBhvr>
                                      <p:tavLst>
                                        <p:tav tm="0">
                                          <p:val>
                                            <p:strVal val="ppt_y"/>
                                          </p:val>
                                        </p:tav>
                                        <p:tav tm="100000">
                                          <p:val>
                                            <p:strVal val="ppt_y+1"/>
                                          </p:val>
                                        </p:tav>
                                      </p:tavLst>
                                    </p:anim>
                                    <p:set>
                                      <p:cBhvr>
                                        <p:cTn id="23" dur="1" fill="hold">
                                          <p:stCondLst>
                                            <p:cond delay="999"/>
                                          </p:stCondLst>
                                        </p:cTn>
                                        <p:tgtEl>
                                          <p:spTgt spid="5"/>
                                        </p:tgtEl>
                                        <p:attrNameLst>
                                          <p:attrName>style.visibility</p:attrName>
                                        </p:attrNameLst>
                                      </p:cBhvr>
                                      <p:to>
                                        <p:strVal val="hidden"/>
                                      </p:to>
                                    </p:set>
                                  </p:childTnLst>
                                </p:cTn>
                              </p:par>
                              <p:par>
                                <p:cTn id="24" presetID="37" presetClass="exit" presetSubtype="0" fill="hold" grpId="1" nodeType="withEffect">
                                  <p:stCondLst>
                                    <p:cond delay="0"/>
                                  </p:stCondLst>
                                  <p:childTnLst>
                                    <p:animEffect transition="out" filter="fade">
                                      <p:cBhvr>
                                        <p:cTn id="25" dur="1000"/>
                                        <p:tgtEl>
                                          <p:spTgt spid="6"/>
                                        </p:tgtEl>
                                      </p:cBhvr>
                                    </p:animEffect>
                                    <p:anim calcmode="lin" valueType="num">
                                      <p:cBhvr>
                                        <p:cTn id="26" dur="1000"/>
                                        <p:tgtEl>
                                          <p:spTgt spid="6"/>
                                        </p:tgtEl>
                                        <p:attrNameLst>
                                          <p:attrName>ppt_x</p:attrName>
                                        </p:attrNameLst>
                                      </p:cBhvr>
                                      <p:tavLst>
                                        <p:tav tm="0">
                                          <p:val>
                                            <p:strVal val="ppt_x"/>
                                          </p:val>
                                        </p:tav>
                                        <p:tav tm="100000">
                                          <p:val>
                                            <p:strVal val="ppt_x"/>
                                          </p:val>
                                        </p:tav>
                                      </p:tavLst>
                                    </p:anim>
                                    <p:anim calcmode="lin" valueType="num">
                                      <p:cBhvr>
                                        <p:cTn id="27" dur="100" decel="100000"/>
                                        <p:tgtEl>
                                          <p:spTgt spid="6"/>
                                        </p:tgtEl>
                                        <p:attrNameLst>
                                          <p:attrName>ppt_y</p:attrName>
                                        </p:attrNameLst>
                                      </p:cBhvr>
                                      <p:tavLst>
                                        <p:tav tm="0">
                                          <p:val>
                                            <p:strVal val="ppt_y"/>
                                          </p:val>
                                        </p:tav>
                                        <p:tav tm="100000">
                                          <p:val>
                                            <p:strVal val="ppt_y-.03"/>
                                          </p:val>
                                        </p:tav>
                                      </p:tavLst>
                                    </p:anim>
                                    <p:anim calcmode="lin" valueType="num">
                                      <p:cBhvr>
                                        <p:cTn id="28" dur="900" accel="100000">
                                          <p:stCondLst>
                                            <p:cond delay="100"/>
                                          </p:stCondLst>
                                        </p:cTn>
                                        <p:tgtEl>
                                          <p:spTgt spid="6"/>
                                        </p:tgtEl>
                                        <p:attrNameLst>
                                          <p:attrName>ppt_y</p:attrName>
                                        </p:attrNameLst>
                                      </p:cBhvr>
                                      <p:tavLst>
                                        <p:tav tm="0">
                                          <p:val>
                                            <p:strVal val="ppt_y"/>
                                          </p:val>
                                        </p:tav>
                                        <p:tav tm="100000">
                                          <p:val>
                                            <p:strVal val="ppt_y+1"/>
                                          </p:val>
                                        </p:tav>
                                      </p:tavLst>
                                    </p:anim>
                                    <p:set>
                                      <p:cBhvr>
                                        <p:cTn id="29" dur="1" fill="hold">
                                          <p:stCondLst>
                                            <p:cond delay="999"/>
                                          </p:stCondLst>
                                        </p:cTn>
                                        <p:tgtEl>
                                          <p:spTgt spid="6"/>
                                        </p:tgtEl>
                                        <p:attrNameLst>
                                          <p:attrName>style.visibility</p:attrName>
                                        </p:attrNameLst>
                                      </p:cBhvr>
                                      <p:to>
                                        <p:strVal val="hidden"/>
                                      </p:to>
                                    </p:set>
                                  </p:childTnLst>
                                </p:cTn>
                              </p:par>
                            </p:childTnLst>
                          </p:cTn>
                        </p:par>
                        <p:par>
                          <p:cTn id="30" fill="hold">
                            <p:stCondLst>
                              <p:cond delay="1000"/>
                            </p:stCondLst>
                            <p:childTnLst>
                              <p:par>
                                <p:cTn id="31" presetID="37" presetClass="entr" presetSubtype="0" fill="hold"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1000"/>
                                        <p:tgtEl>
                                          <p:spTgt spid="7"/>
                                        </p:tgtEl>
                                      </p:cBhvr>
                                    </p:animEffect>
                                    <p:anim calcmode="lin" valueType="num">
                                      <p:cBhvr>
                                        <p:cTn id="34" dur="1000" fill="hold"/>
                                        <p:tgtEl>
                                          <p:spTgt spid="7"/>
                                        </p:tgtEl>
                                        <p:attrNameLst>
                                          <p:attrName>ppt_x</p:attrName>
                                        </p:attrNameLst>
                                      </p:cBhvr>
                                      <p:tavLst>
                                        <p:tav tm="0">
                                          <p:val>
                                            <p:strVal val="#ppt_x"/>
                                          </p:val>
                                        </p:tav>
                                        <p:tav tm="100000">
                                          <p:val>
                                            <p:strVal val="#ppt_x"/>
                                          </p:val>
                                        </p:tav>
                                      </p:tavLst>
                                    </p:anim>
                                    <p:anim calcmode="lin" valueType="num">
                                      <p:cBhvr>
                                        <p:cTn id="35" dur="900" decel="100000" fill="hold"/>
                                        <p:tgtEl>
                                          <p:spTgt spid="7"/>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par>
                          <p:cTn id="37" fill="hold">
                            <p:stCondLst>
                              <p:cond delay="2000"/>
                            </p:stCondLst>
                            <p:childTnLst>
                              <p:par>
                                <p:cTn id="38" presetID="53" presetClass="entr" presetSubtype="0"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1000" fill="hold"/>
                                        <p:tgtEl>
                                          <p:spTgt spid="8"/>
                                        </p:tgtEl>
                                        <p:attrNameLst>
                                          <p:attrName>ppt_w</p:attrName>
                                        </p:attrNameLst>
                                      </p:cBhvr>
                                      <p:tavLst>
                                        <p:tav tm="0">
                                          <p:val>
                                            <p:fltVal val="0"/>
                                          </p:val>
                                        </p:tav>
                                        <p:tav tm="100000">
                                          <p:val>
                                            <p:strVal val="#ppt_w"/>
                                          </p:val>
                                        </p:tav>
                                      </p:tavLst>
                                    </p:anim>
                                    <p:anim calcmode="lin" valueType="num">
                                      <p:cBhvr>
                                        <p:cTn id="41" dur="1000" fill="hold"/>
                                        <p:tgtEl>
                                          <p:spTgt spid="8"/>
                                        </p:tgtEl>
                                        <p:attrNameLst>
                                          <p:attrName>ppt_h</p:attrName>
                                        </p:attrNameLst>
                                      </p:cBhvr>
                                      <p:tavLst>
                                        <p:tav tm="0">
                                          <p:val>
                                            <p:fltVal val="0"/>
                                          </p:val>
                                        </p:tav>
                                        <p:tav tm="100000">
                                          <p:val>
                                            <p:strVal val="#ppt_h"/>
                                          </p:val>
                                        </p:tav>
                                      </p:tavLst>
                                    </p:anim>
                                    <p:animEffect transition="in" filter="fade">
                                      <p:cBhvr>
                                        <p:cTn id="42"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4603750" y="133350"/>
            <a:ext cx="4159250" cy="609600"/>
          </a:xfrm>
          <a:prstGeom prst="rect">
            <a:avLst/>
          </a:prstGeom>
          <a:noFill/>
          <a:ln w="9525">
            <a:noFill/>
            <a:miter lim="800000"/>
            <a:headEnd/>
            <a:tailEnd/>
          </a:ln>
        </p:spPr>
        <p:txBody>
          <a:bodyPr anchor="ctr"/>
          <a:lstStyle/>
          <a:p>
            <a:pPr algn="r">
              <a:lnSpc>
                <a:spcPct val="80000"/>
              </a:lnSpc>
              <a:spcBef>
                <a:spcPct val="50000"/>
              </a:spcBef>
              <a:defRPr/>
            </a:pPr>
            <a:r>
              <a:rPr lang="ru-RU" sz="2000" b="1" dirty="0">
                <a:solidFill>
                  <a:srgbClr val="CC0000"/>
                </a:solidFill>
                <a:latin typeface="+mj-lt"/>
                <a:cs typeface="+mn-cs"/>
              </a:rPr>
              <a:t>Контроль и анализ факта выполнения</a:t>
            </a:r>
          </a:p>
        </p:txBody>
      </p:sp>
      <p:pic>
        <p:nvPicPr>
          <p:cNvPr id="5" name="Рисунок 4"/>
          <p:cNvPicPr/>
          <p:nvPr/>
        </p:nvPicPr>
        <p:blipFill>
          <a:blip r:embed="rId3"/>
          <a:srcRect l="848" t="4124" r="1044" b="1211"/>
          <a:stretch>
            <a:fillRect/>
          </a:stretch>
        </p:blipFill>
        <p:spPr bwMode="auto">
          <a:xfrm>
            <a:off x="1485900" y="1524000"/>
            <a:ext cx="5953125" cy="4962525"/>
          </a:xfrm>
          <a:prstGeom prst="rect">
            <a:avLst/>
          </a:prstGeom>
          <a:ln w="19050" cap="sq">
            <a:solidFill>
              <a:srgbClr val="C00000"/>
            </a:solidFill>
            <a:prstDash val="solid"/>
            <a:miter lim="800000"/>
          </a:ln>
          <a:effectLst>
            <a:outerShdw blurRad="50800" dist="38100" dir="2700000" algn="tl" rotWithShape="0">
              <a:srgbClr val="000000">
                <a:alpha val="43000"/>
              </a:srgbClr>
            </a:outerShdw>
          </a:effectLst>
        </p:spPr>
      </p:pic>
      <p:sp>
        <p:nvSpPr>
          <p:cNvPr id="8" name="AutoShape 22"/>
          <p:cNvSpPr>
            <a:spLocks/>
          </p:cNvSpPr>
          <p:nvPr/>
        </p:nvSpPr>
        <p:spPr bwMode="auto">
          <a:xfrm>
            <a:off x="6208713" y="1084263"/>
            <a:ext cx="1258887" cy="363537"/>
          </a:xfrm>
          <a:prstGeom prst="accentBorderCallout2">
            <a:avLst>
              <a:gd name="adj1" fmla="val 26181"/>
              <a:gd name="adj2" fmla="val -2319"/>
              <a:gd name="adj3" fmla="val 26181"/>
              <a:gd name="adj4" fmla="val -5847"/>
              <a:gd name="adj5" fmla="val 118185"/>
              <a:gd name="adj6" fmla="val -23390"/>
            </a:avLst>
          </a:prstGeom>
          <a:solidFill>
            <a:schemeClr val="bg1"/>
          </a:solidFill>
          <a:ln w="19050" algn="ctr">
            <a:solidFill>
              <a:schemeClr val="bg2"/>
            </a:solidFill>
            <a:miter lim="800000"/>
            <a:headEnd/>
            <a:tailEnd/>
          </a:ln>
        </p:spPr>
        <p:txBody>
          <a:bodyPr lIns="0" tIns="0" rIns="0" bIns="0" anchor="ctr" anchorCtr="1"/>
          <a:lstStyle/>
          <a:p>
            <a:pPr eaLnBrk="0" hangingPunct="0">
              <a:spcBef>
                <a:spcPct val="50000"/>
              </a:spcBef>
              <a:defRPr/>
            </a:pPr>
            <a:r>
              <a:rPr lang="ru-RU" sz="800" i="1" dirty="0">
                <a:solidFill>
                  <a:srgbClr val="000000"/>
                </a:solidFill>
                <a:latin typeface="+mj-lt"/>
                <a:cs typeface="+mn-cs"/>
              </a:rPr>
              <a:t>  </a:t>
            </a:r>
            <a:r>
              <a:rPr lang="ru-RU" sz="800" i="1" dirty="0">
                <a:solidFill>
                  <a:srgbClr val="000000"/>
                </a:solidFill>
                <a:latin typeface="+mj-lt"/>
                <a:cs typeface="+mn-cs"/>
              </a:rPr>
              <a:t>Окно отчета:</a:t>
            </a:r>
            <a:r>
              <a:rPr lang="en-US" sz="1000" dirty="0">
                <a:solidFill>
                  <a:srgbClr val="000000"/>
                </a:solidFill>
                <a:latin typeface="+mj-lt"/>
                <a:cs typeface="+mn-cs"/>
              </a:rPr>
              <a:t/>
            </a:r>
            <a:br>
              <a:rPr lang="en-US" sz="1000" dirty="0">
                <a:solidFill>
                  <a:srgbClr val="000000"/>
                </a:solidFill>
                <a:latin typeface="+mj-lt"/>
                <a:cs typeface="+mn-cs"/>
              </a:rPr>
            </a:br>
            <a:r>
              <a:rPr lang="ru-RU" sz="1000" dirty="0">
                <a:solidFill>
                  <a:srgbClr val="000000"/>
                </a:solidFill>
                <a:latin typeface="+mj-lt"/>
                <a:cs typeface="+mn-cs"/>
              </a:rPr>
              <a:t>«Стоимость работ»</a:t>
            </a:r>
            <a:endParaRPr lang="ru-RU" sz="1000" dirty="0">
              <a:solidFill>
                <a:srgbClr val="000000"/>
              </a:solidFill>
              <a:latin typeface="+mj-lt"/>
              <a:cs typeface="+mn-cs"/>
            </a:endParaRPr>
          </a:p>
        </p:txBody>
      </p:sp>
      <p:pic>
        <p:nvPicPr>
          <p:cNvPr id="6" name="Рисунок 5"/>
          <p:cNvPicPr/>
          <p:nvPr/>
        </p:nvPicPr>
        <p:blipFill>
          <a:blip r:embed="rId4"/>
          <a:srcRect l="1014" t="6768" r="1018" b="2125"/>
          <a:stretch>
            <a:fillRect/>
          </a:stretch>
        </p:blipFill>
        <p:spPr bwMode="auto">
          <a:xfrm>
            <a:off x="381000" y="1581150"/>
            <a:ext cx="8410575" cy="3257550"/>
          </a:xfrm>
          <a:prstGeom prst="rect">
            <a:avLst/>
          </a:prstGeom>
          <a:ln w="19050" cap="sq">
            <a:solidFill>
              <a:srgbClr val="C00000"/>
            </a:solidFill>
            <a:prstDash val="solid"/>
            <a:miter lim="800000"/>
          </a:ln>
          <a:effectLst>
            <a:outerShdw blurRad="50800" dist="38100" dir="2700000" algn="tl" rotWithShape="0">
              <a:srgbClr val="000000">
                <a:alpha val="43000"/>
              </a:srgbClr>
            </a:outerShdw>
          </a:effectLst>
        </p:spPr>
      </p:pic>
      <p:sp>
        <p:nvSpPr>
          <p:cNvPr id="12" name="AutoShape 22"/>
          <p:cNvSpPr>
            <a:spLocks/>
          </p:cNvSpPr>
          <p:nvPr/>
        </p:nvSpPr>
        <p:spPr bwMode="auto">
          <a:xfrm>
            <a:off x="7235825" y="1009650"/>
            <a:ext cx="1565275" cy="495300"/>
          </a:xfrm>
          <a:prstGeom prst="accentBorderCallout2">
            <a:avLst>
              <a:gd name="adj1" fmla="val 26181"/>
              <a:gd name="adj2" fmla="val -2319"/>
              <a:gd name="adj3" fmla="val 26181"/>
              <a:gd name="adj4" fmla="val -5847"/>
              <a:gd name="adj5" fmla="val 110328"/>
              <a:gd name="adj6" fmla="val -22622"/>
            </a:avLst>
          </a:prstGeom>
          <a:solidFill>
            <a:schemeClr val="bg1"/>
          </a:solidFill>
          <a:ln w="19050" algn="ctr">
            <a:solidFill>
              <a:schemeClr val="bg2"/>
            </a:solidFill>
            <a:miter lim="800000"/>
            <a:headEnd/>
            <a:tailEnd/>
          </a:ln>
        </p:spPr>
        <p:txBody>
          <a:bodyPr lIns="0" tIns="0" rIns="0" bIns="0" anchor="ctr" anchorCtr="1"/>
          <a:lstStyle/>
          <a:p>
            <a:pPr eaLnBrk="0" hangingPunct="0">
              <a:spcBef>
                <a:spcPts val="0"/>
              </a:spcBef>
              <a:defRPr/>
            </a:pPr>
            <a:r>
              <a:rPr lang="ru-RU" sz="800" i="1" dirty="0">
                <a:solidFill>
                  <a:srgbClr val="000000"/>
                </a:solidFill>
                <a:latin typeface="+mj-lt"/>
                <a:cs typeface="+mn-cs"/>
              </a:rPr>
              <a:t>Окно отчета:</a:t>
            </a:r>
          </a:p>
          <a:p>
            <a:pPr eaLnBrk="0" hangingPunct="0">
              <a:spcBef>
                <a:spcPts val="0"/>
              </a:spcBef>
              <a:defRPr/>
            </a:pPr>
            <a:r>
              <a:rPr lang="ru-RU" sz="1000" dirty="0">
                <a:solidFill>
                  <a:srgbClr val="000000"/>
                </a:solidFill>
                <a:latin typeface="+mj-lt"/>
                <a:cs typeface="+mn-cs"/>
              </a:rPr>
              <a:t>«Отчет по календарному плану работ»</a:t>
            </a:r>
            <a:endParaRPr lang="ru-RU" sz="1000" dirty="0">
              <a:solidFill>
                <a:srgbClr val="000000"/>
              </a:solidFill>
              <a:latin typeface="+mj-lt"/>
              <a:cs typeface="+mn-cs"/>
            </a:endParaRPr>
          </a:p>
        </p:txBody>
      </p:sp>
      <p:pic>
        <p:nvPicPr>
          <p:cNvPr id="7" name="Рисунок 6"/>
          <p:cNvPicPr/>
          <p:nvPr/>
        </p:nvPicPr>
        <p:blipFill>
          <a:blip r:embed="rId5"/>
          <a:srcRect l="753" t="4481" r="732" b="2037"/>
          <a:stretch>
            <a:fillRect/>
          </a:stretch>
        </p:blipFill>
        <p:spPr bwMode="auto">
          <a:xfrm>
            <a:off x="342900" y="1981200"/>
            <a:ext cx="8439150" cy="4238625"/>
          </a:xfrm>
          <a:prstGeom prst="rect">
            <a:avLst/>
          </a:prstGeom>
          <a:ln w="19050" cap="sq">
            <a:solidFill>
              <a:srgbClr val="C00000"/>
            </a:solidFill>
            <a:prstDash val="solid"/>
            <a:miter lim="800000"/>
          </a:ln>
          <a:effectLst>
            <a:outerShdw blurRad="50800" dist="38100" dir="2700000" algn="tl" rotWithShape="0">
              <a:srgbClr val="000000">
                <a:alpha val="43000"/>
              </a:srgbClr>
            </a:outerShdw>
          </a:effectLst>
        </p:spPr>
      </p:pic>
      <p:sp>
        <p:nvSpPr>
          <p:cNvPr id="10" name="AutoShape 22"/>
          <p:cNvSpPr>
            <a:spLocks/>
          </p:cNvSpPr>
          <p:nvPr/>
        </p:nvSpPr>
        <p:spPr bwMode="auto">
          <a:xfrm>
            <a:off x="7173913" y="1397000"/>
            <a:ext cx="1617662" cy="450850"/>
          </a:xfrm>
          <a:prstGeom prst="accentBorderCallout2">
            <a:avLst>
              <a:gd name="adj1" fmla="val 26181"/>
              <a:gd name="adj2" fmla="val -2319"/>
              <a:gd name="adj3" fmla="val 26181"/>
              <a:gd name="adj4" fmla="val -5847"/>
              <a:gd name="adj5" fmla="val 125522"/>
              <a:gd name="adj6" fmla="val -18717"/>
            </a:avLst>
          </a:prstGeom>
          <a:solidFill>
            <a:schemeClr val="bg1"/>
          </a:solidFill>
          <a:ln w="19050" algn="ctr">
            <a:solidFill>
              <a:schemeClr val="bg2"/>
            </a:solidFill>
            <a:miter lim="800000"/>
            <a:headEnd/>
            <a:tailEnd/>
          </a:ln>
        </p:spPr>
        <p:txBody>
          <a:bodyPr lIns="0" tIns="0" rIns="0" bIns="0" anchor="ctr" anchorCtr="1"/>
          <a:lstStyle/>
          <a:p>
            <a:pPr eaLnBrk="0" hangingPunct="0">
              <a:spcBef>
                <a:spcPct val="50000"/>
              </a:spcBef>
              <a:defRPr/>
            </a:pPr>
            <a:r>
              <a:rPr lang="ru-RU" sz="800" i="1" dirty="0">
                <a:solidFill>
                  <a:srgbClr val="000000"/>
                </a:solidFill>
                <a:latin typeface="+mj-lt"/>
                <a:cs typeface="+mn-cs"/>
              </a:rPr>
              <a:t>Окно отчета:</a:t>
            </a:r>
            <a:r>
              <a:rPr lang="en-US" sz="1000" dirty="0">
                <a:solidFill>
                  <a:srgbClr val="000000"/>
                </a:solidFill>
                <a:latin typeface="+mj-lt"/>
                <a:cs typeface="+mn-cs"/>
              </a:rPr>
              <a:t/>
            </a:r>
            <a:br>
              <a:rPr lang="en-US" sz="1000" dirty="0">
                <a:solidFill>
                  <a:srgbClr val="000000"/>
                </a:solidFill>
                <a:latin typeface="+mj-lt"/>
                <a:cs typeface="+mn-cs"/>
              </a:rPr>
            </a:br>
            <a:r>
              <a:rPr lang="ru-RU" sz="1000" dirty="0">
                <a:solidFill>
                  <a:srgbClr val="000000"/>
                </a:solidFill>
                <a:latin typeface="+mj-lt"/>
                <a:cs typeface="+mn-cs"/>
              </a:rPr>
              <a:t>«Расчетная стоимость работ по месяцам»</a:t>
            </a:r>
            <a:endParaRPr lang="ru-RU" sz="1000" dirty="0">
              <a:solidFill>
                <a:srgbClr val="000000"/>
              </a:solidFill>
              <a:latin typeface="+mj-lt"/>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fltVal val="0"/>
                                          </p:val>
                                        </p:tav>
                                        <p:tav tm="100000">
                                          <p:val>
                                            <p:strVal val="#ppt_w"/>
                                          </p:val>
                                        </p:tav>
                                      </p:tavLst>
                                    </p:anim>
                                    <p:anim calcmode="lin" valueType="num">
                                      <p:cBhvr>
                                        <p:cTn id="14" dur="1000" fill="hold"/>
                                        <p:tgtEl>
                                          <p:spTgt spid="8"/>
                                        </p:tgtEl>
                                        <p:attrNameLst>
                                          <p:attrName>ppt_h</p:attrName>
                                        </p:attrNameLst>
                                      </p:cBhvr>
                                      <p:tavLst>
                                        <p:tav tm="0">
                                          <p:val>
                                            <p:fltVal val="0"/>
                                          </p:val>
                                        </p:tav>
                                        <p:tav tm="100000">
                                          <p:val>
                                            <p:strVal val="#ppt_h"/>
                                          </p:val>
                                        </p:tav>
                                      </p:tavLst>
                                    </p:anim>
                                    <p:animEffect transition="in" filter="fade">
                                      <p:cBhvr>
                                        <p:cTn id="15" dur="10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37" presetClass="exit" presetSubtype="0" fill="hold" nodeType="clickEffect">
                                  <p:stCondLst>
                                    <p:cond delay="0"/>
                                  </p:stCondLst>
                                  <p:childTnLst>
                                    <p:animEffect transition="out" filter="fade">
                                      <p:cBhvr>
                                        <p:cTn id="19" dur="1000"/>
                                        <p:tgtEl>
                                          <p:spTgt spid="5"/>
                                        </p:tgtEl>
                                      </p:cBhvr>
                                    </p:animEffect>
                                    <p:anim calcmode="lin" valueType="num">
                                      <p:cBhvr>
                                        <p:cTn id="20" dur="1000"/>
                                        <p:tgtEl>
                                          <p:spTgt spid="5"/>
                                        </p:tgtEl>
                                        <p:attrNameLst>
                                          <p:attrName>ppt_x</p:attrName>
                                        </p:attrNameLst>
                                      </p:cBhvr>
                                      <p:tavLst>
                                        <p:tav tm="0">
                                          <p:val>
                                            <p:strVal val="ppt_x"/>
                                          </p:val>
                                        </p:tav>
                                        <p:tav tm="100000">
                                          <p:val>
                                            <p:strVal val="ppt_x"/>
                                          </p:val>
                                        </p:tav>
                                      </p:tavLst>
                                    </p:anim>
                                    <p:anim calcmode="lin" valueType="num">
                                      <p:cBhvr>
                                        <p:cTn id="21" dur="100" decel="100000"/>
                                        <p:tgtEl>
                                          <p:spTgt spid="5"/>
                                        </p:tgtEl>
                                        <p:attrNameLst>
                                          <p:attrName>ppt_y</p:attrName>
                                        </p:attrNameLst>
                                      </p:cBhvr>
                                      <p:tavLst>
                                        <p:tav tm="0">
                                          <p:val>
                                            <p:strVal val="ppt_y"/>
                                          </p:val>
                                        </p:tav>
                                        <p:tav tm="100000">
                                          <p:val>
                                            <p:strVal val="ppt_y-.03"/>
                                          </p:val>
                                        </p:tav>
                                      </p:tavLst>
                                    </p:anim>
                                    <p:anim calcmode="lin" valueType="num">
                                      <p:cBhvr>
                                        <p:cTn id="22" dur="900" accel="100000">
                                          <p:stCondLst>
                                            <p:cond delay="100"/>
                                          </p:stCondLst>
                                        </p:cTn>
                                        <p:tgtEl>
                                          <p:spTgt spid="5"/>
                                        </p:tgtEl>
                                        <p:attrNameLst>
                                          <p:attrName>ppt_y</p:attrName>
                                        </p:attrNameLst>
                                      </p:cBhvr>
                                      <p:tavLst>
                                        <p:tav tm="0">
                                          <p:val>
                                            <p:strVal val="ppt_y"/>
                                          </p:val>
                                        </p:tav>
                                        <p:tav tm="100000">
                                          <p:val>
                                            <p:strVal val="ppt_y+1"/>
                                          </p:val>
                                        </p:tav>
                                      </p:tavLst>
                                    </p:anim>
                                    <p:set>
                                      <p:cBhvr>
                                        <p:cTn id="23" dur="1" fill="hold">
                                          <p:stCondLst>
                                            <p:cond delay="999"/>
                                          </p:stCondLst>
                                        </p:cTn>
                                        <p:tgtEl>
                                          <p:spTgt spid="5"/>
                                        </p:tgtEl>
                                        <p:attrNameLst>
                                          <p:attrName>style.visibility</p:attrName>
                                        </p:attrNameLst>
                                      </p:cBhvr>
                                      <p:to>
                                        <p:strVal val="hidden"/>
                                      </p:to>
                                    </p:set>
                                  </p:childTnLst>
                                </p:cTn>
                              </p:par>
                              <p:par>
                                <p:cTn id="24" presetID="37" presetClass="exit" presetSubtype="0" fill="hold" grpId="1" nodeType="withEffect">
                                  <p:stCondLst>
                                    <p:cond delay="0"/>
                                  </p:stCondLst>
                                  <p:childTnLst>
                                    <p:animEffect transition="out" filter="fade">
                                      <p:cBhvr>
                                        <p:cTn id="25" dur="1000"/>
                                        <p:tgtEl>
                                          <p:spTgt spid="8"/>
                                        </p:tgtEl>
                                      </p:cBhvr>
                                    </p:animEffect>
                                    <p:anim calcmode="lin" valueType="num">
                                      <p:cBhvr>
                                        <p:cTn id="26" dur="1000"/>
                                        <p:tgtEl>
                                          <p:spTgt spid="8"/>
                                        </p:tgtEl>
                                        <p:attrNameLst>
                                          <p:attrName>ppt_x</p:attrName>
                                        </p:attrNameLst>
                                      </p:cBhvr>
                                      <p:tavLst>
                                        <p:tav tm="0">
                                          <p:val>
                                            <p:strVal val="ppt_x"/>
                                          </p:val>
                                        </p:tav>
                                        <p:tav tm="100000">
                                          <p:val>
                                            <p:strVal val="ppt_x"/>
                                          </p:val>
                                        </p:tav>
                                      </p:tavLst>
                                    </p:anim>
                                    <p:anim calcmode="lin" valueType="num">
                                      <p:cBhvr>
                                        <p:cTn id="27" dur="100" decel="100000"/>
                                        <p:tgtEl>
                                          <p:spTgt spid="8"/>
                                        </p:tgtEl>
                                        <p:attrNameLst>
                                          <p:attrName>ppt_y</p:attrName>
                                        </p:attrNameLst>
                                      </p:cBhvr>
                                      <p:tavLst>
                                        <p:tav tm="0">
                                          <p:val>
                                            <p:strVal val="ppt_y"/>
                                          </p:val>
                                        </p:tav>
                                        <p:tav tm="100000">
                                          <p:val>
                                            <p:strVal val="ppt_y-.03"/>
                                          </p:val>
                                        </p:tav>
                                      </p:tavLst>
                                    </p:anim>
                                    <p:anim calcmode="lin" valueType="num">
                                      <p:cBhvr>
                                        <p:cTn id="28" dur="900" accel="100000">
                                          <p:stCondLst>
                                            <p:cond delay="100"/>
                                          </p:stCondLst>
                                        </p:cTn>
                                        <p:tgtEl>
                                          <p:spTgt spid="8"/>
                                        </p:tgtEl>
                                        <p:attrNameLst>
                                          <p:attrName>ppt_y</p:attrName>
                                        </p:attrNameLst>
                                      </p:cBhvr>
                                      <p:tavLst>
                                        <p:tav tm="0">
                                          <p:val>
                                            <p:strVal val="ppt_y"/>
                                          </p:val>
                                        </p:tav>
                                        <p:tav tm="100000">
                                          <p:val>
                                            <p:strVal val="ppt_y+1"/>
                                          </p:val>
                                        </p:tav>
                                      </p:tavLst>
                                    </p:anim>
                                    <p:set>
                                      <p:cBhvr>
                                        <p:cTn id="29" dur="1" fill="hold">
                                          <p:stCondLst>
                                            <p:cond delay="999"/>
                                          </p:stCondLst>
                                        </p:cTn>
                                        <p:tgtEl>
                                          <p:spTgt spid="8"/>
                                        </p:tgtEl>
                                        <p:attrNameLst>
                                          <p:attrName>style.visibility</p:attrName>
                                        </p:attrNameLst>
                                      </p:cBhvr>
                                      <p:to>
                                        <p:strVal val="hidden"/>
                                      </p:to>
                                    </p:set>
                                  </p:childTnLst>
                                </p:cTn>
                              </p:par>
                            </p:childTnLst>
                          </p:cTn>
                        </p:par>
                        <p:par>
                          <p:cTn id="30" fill="hold">
                            <p:stCondLst>
                              <p:cond delay="1000"/>
                            </p:stCondLst>
                            <p:childTnLst>
                              <p:par>
                                <p:cTn id="31" presetID="37" presetClass="entr" presetSubtype="0" fill="hold"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1000"/>
                                        <p:tgtEl>
                                          <p:spTgt spid="6"/>
                                        </p:tgtEl>
                                      </p:cBhvr>
                                    </p:animEffect>
                                    <p:anim calcmode="lin" valueType="num">
                                      <p:cBhvr>
                                        <p:cTn id="34" dur="1000" fill="hold"/>
                                        <p:tgtEl>
                                          <p:spTgt spid="6"/>
                                        </p:tgtEl>
                                        <p:attrNameLst>
                                          <p:attrName>ppt_x</p:attrName>
                                        </p:attrNameLst>
                                      </p:cBhvr>
                                      <p:tavLst>
                                        <p:tav tm="0">
                                          <p:val>
                                            <p:strVal val="#ppt_x"/>
                                          </p:val>
                                        </p:tav>
                                        <p:tav tm="100000">
                                          <p:val>
                                            <p:strVal val="#ppt_x"/>
                                          </p:val>
                                        </p:tav>
                                      </p:tavLst>
                                    </p:anim>
                                    <p:anim calcmode="lin" valueType="num">
                                      <p:cBhvr>
                                        <p:cTn id="35" dur="900" decel="100000" fill="hold"/>
                                        <p:tgtEl>
                                          <p:spTgt spid="6"/>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par>
                          <p:cTn id="37" fill="hold">
                            <p:stCondLst>
                              <p:cond delay="2000"/>
                            </p:stCondLst>
                            <p:childTnLst>
                              <p:par>
                                <p:cTn id="38" presetID="53" presetClass="entr" presetSubtype="0"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p:cTn id="40" dur="1000" fill="hold"/>
                                        <p:tgtEl>
                                          <p:spTgt spid="12"/>
                                        </p:tgtEl>
                                        <p:attrNameLst>
                                          <p:attrName>ppt_w</p:attrName>
                                        </p:attrNameLst>
                                      </p:cBhvr>
                                      <p:tavLst>
                                        <p:tav tm="0">
                                          <p:val>
                                            <p:fltVal val="0"/>
                                          </p:val>
                                        </p:tav>
                                        <p:tav tm="100000">
                                          <p:val>
                                            <p:strVal val="#ppt_w"/>
                                          </p:val>
                                        </p:tav>
                                      </p:tavLst>
                                    </p:anim>
                                    <p:anim calcmode="lin" valueType="num">
                                      <p:cBhvr>
                                        <p:cTn id="41" dur="1000" fill="hold"/>
                                        <p:tgtEl>
                                          <p:spTgt spid="12"/>
                                        </p:tgtEl>
                                        <p:attrNameLst>
                                          <p:attrName>ppt_h</p:attrName>
                                        </p:attrNameLst>
                                      </p:cBhvr>
                                      <p:tavLst>
                                        <p:tav tm="0">
                                          <p:val>
                                            <p:fltVal val="0"/>
                                          </p:val>
                                        </p:tav>
                                        <p:tav tm="100000">
                                          <p:val>
                                            <p:strVal val="#ppt_h"/>
                                          </p:val>
                                        </p:tav>
                                      </p:tavLst>
                                    </p:anim>
                                    <p:animEffect transition="in" filter="fade">
                                      <p:cBhvr>
                                        <p:cTn id="42" dur="10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37" presetClass="exit" presetSubtype="0" fill="hold" grpId="1" nodeType="clickEffect">
                                  <p:stCondLst>
                                    <p:cond delay="0"/>
                                  </p:stCondLst>
                                  <p:childTnLst>
                                    <p:animEffect transition="out" filter="fade">
                                      <p:cBhvr>
                                        <p:cTn id="46" dur="1000"/>
                                        <p:tgtEl>
                                          <p:spTgt spid="12"/>
                                        </p:tgtEl>
                                      </p:cBhvr>
                                    </p:animEffect>
                                    <p:anim calcmode="lin" valueType="num">
                                      <p:cBhvr>
                                        <p:cTn id="47" dur="1000"/>
                                        <p:tgtEl>
                                          <p:spTgt spid="12"/>
                                        </p:tgtEl>
                                        <p:attrNameLst>
                                          <p:attrName>ppt_x</p:attrName>
                                        </p:attrNameLst>
                                      </p:cBhvr>
                                      <p:tavLst>
                                        <p:tav tm="0">
                                          <p:val>
                                            <p:strVal val="ppt_x"/>
                                          </p:val>
                                        </p:tav>
                                        <p:tav tm="100000">
                                          <p:val>
                                            <p:strVal val="ppt_x"/>
                                          </p:val>
                                        </p:tav>
                                      </p:tavLst>
                                    </p:anim>
                                    <p:anim calcmode="lin" valueType="num">
                                      <p:cBhvr>
                                        <p:cTn id="48" dur="100" decel="100000"/>
                                        <p:tgtEl>
                                          <p:spTgt spid="12"/>
                                        </p:tgtEl>
                                        <p:attrNameLst>
                                          <p:attrName>ppt_y</p:attrName>
                                        </p:attrNameLst>
                                      </p:cBhvr>
                                      <p:tavLst>
                                        <p:tav tm="0">
                                          <p:val>
                                            <p:strVal val="ppt_y"/>
                                          </p:val>
                                        </p:tav>
                                        <p:tav tm="100000">
                                          <p:val>
                                            <p:strVal val="ppt_y-.03"/>
                                          </p:val>
                                        </p:tav>
                                      </p:tavLst>
                                    </p:anim>
                                    <p:anim calcmode="lin" valueType="num">
                                      <p:cBhvr>
                                        <p:cTn id="49" dur="900" accel="100000">
                                          <p:stCondLst>
                                            <p:cond delay="100"/>
                                          </p:stCondLst>
                                        </p:cTn>
                                        <p:tgtEl>
                                          <p:spTgt spid="12"/>
                                        </p:tgtEl>
                                        <p:attrNameLst>
                                          <p:attrName>ppt_y</p:attrName>
                                        </p:attrNameLst>
                                      </p:cBhvr>
                                      <p:tavLst>
                                        <p:tav tm="0">
                                          <p:val>
                                            <p:strVal val="ppt_y"/>
                                          </p:val>
                                        </p:tav>
                                        <p:tav tm="100000">
                                          <p:val>
                                            <p:strVal val="ppt_y+1"/>
                                          </p:val>
                                        </p:tav>
                                      </p:tavLst>
                                    </p:anim>
                                    <p:set>
                                      <p:cBhvr>
                                        <p:cTn id="50" dur="1" fill="hold">
                                          <p:stCondLst>
                                            <p:cond delay="999"/>
                                          </p:stCondLst>
                                        </p:cTn>
                                        <p:tgtEl>
                                          <p:spTgt spid="12"/>
                                        </p:tgtEl>
                                        <p:attrNameLst>
                                          <p:attrName>style.visibility</p:attrName>
                                        </p:attrNameLst>
                                      </p:cBhvr>
                                      <p:to>
                                        <p:strVal val="hidden"/>
                                      </p:to>
                                    </p:set>
                                  </p:childTnLst>
                                </p:cTn>
                              </p:par>
                              <p:par>
                                <p:cTn id="51" presetID="6" presetClass="emph" presetSubtype="0" fill="hold" nodeType="withEffect">
                                  <p:stCondLst>
                                    <p:cond delay="0"/>
                                  </p:stCondLst>
                                  <p:childTnLst>
                                    <p:animScale>
                                      <p:cBhvr>
                                        <p:cTn id="52" dur="1000" fill="hold"/>
                                        <p:tgtEl>
                                          <p:spTgt spid="6"/>
                                        </p:tgtEl>
                                      </p:cBhvr>
                                      <p:by x="50000" y="50000"/>
                                    </p:animScale>
                                  </p:childTnLst>
                                </p:cTn>
                              </p:par>
                            </p:childTnLst>
                          </p:cTn>
                        </p:par>
                        <p:par>
                          <p:cTn id="53" fill="hold">
                            <p:stCondLst>
                              <p:cond delay="1000"/>
                            </p:stCondLst>
                            <p:childTnLst>
                              <p:par>
                                <p:cTn id="54" presetID="64" presetClass="path" presetSubtype="0" accel="50000" decel="50000" fill="hold" nodeType="afterEffect">
                                  <p:stCondLst>
                                    <p:cond delay="0"/>
                                  </p:stCondLst>
                                  <p:childTnLst>
                                    <p:animMotion origin="layout" path="M -2.5E-6 4.44444E-6 L -2.5E-6 -0.19723 " pathEditMode="relative" rAng="0" ptsTypes="AA">
                                      <p:cBhvr>
                                        <p:cTn id="55" dur="1000" fill="hold"/>
                                        <p:tgtEl>
                                          <p:spTgt spid="6"/>
                                        </p:tgtEl>
                                        <p:attrNameLst>
                                          <p:attrName>ppt_x</p:attrName>
                                          <p:attrName>ppt_y</p:attrName>
                                        </p:attrNameLst>
                                      </p:cBhvr>
                                      <p:rCtr x="0" y="-99"/>
                                    </p:animMotion>
                                  </p:childTnLst>
                                </p:cTn>
                              </p:par>
                            </p:childTnLst>
                          </p:cTn>
                        </p:par>
                        <p:par>
                          <p:cTn id="56" fill="hold">
                            <p:stCondLst>
                              <p:cond delay="2000"/>
                            </p:stCondLst>
                            <p:childTnLst>
                              <p:par>
                                <p:cTn id="57" presetID="42" presetClass="entr" presetSubtype="0" fill="hold" nodeType="after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fade">
                                      <p:cBhvr>
                                        <p:cTn id="59" dur="1000"/>
                                        <p:tgtEl>
                                          <p:spTgt spid="7"/>
                                        </p:tgtEl>
                                      </p:cBhvr>
                                    </p:animEffect>
                                    <p:anim calcmode="lin" valueType="num">
                                      <p:cBhvr>
                                        <p:cTn id="60" dur="1000" fill="hold"/>
                                        <p:tgtEl>
                                          <p:spTgt spid="7"/>
                                        </p:tgtEl>
                                        <p:attrNameLst>
                                          <p:attrName>ppt_x</p:attrName>
                                        </p:attrNameLst>
                                      </p:cBhvr>
                                      <p:tavLst>
                                        <p:tav tm="0">
                                          <p:val>
                                            <p:strVal val="#ppt_x"/>
                                          </p:val>
                                        </p:tav>
                                        <p:tav tm="100000">
                                          <p:val>
                                            <p:strVal val="#ppt_x"/>
                                          </p:val>
                                        </p:tav>
                                      </p:tavLst>
                                    </p:anim>
                                    <p:anim calcmode="lin" valueType="num">
                                      <p:cBhvr>
                                        <p:cTn id="6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53" presetClass="entr" presetSubtype="0" fill="hold" grpId="0" nodeType="clickEffect">
                                  <p:stCondLst>
                                    <p:cond delay="0"/>
                                  </p:stCondLst>
                                  <p:childTnLst>
                                    <p:set>
                                      <p:cBhvr>
                                        <p:cTn id="65" dur="1" fill="hold">
                                          <p:stCondLst>
                                            <p:cond delay="0"/>
                                          </p:stCondLst>
                                        </p:cTn>
                                        <p:tgtEl>
                                          <p:spTgt spid="10"/>
                                        </p:tgtEl>
                                        <p:attrNameLst>
                                          <p:attrName>style.visibility</p:attrName>
                                        </p:attrNameLst>
                                      </p:cBhvr>
                                      <p:to>
                                        <p:strVal val="visible"/>
                                      </p:to>
                                    </p:set>
                                    <p:anim calcmode="lin" valueType="num">
                                      <p:cBhvr>
                                        <p:cTn id="66" dur="1000" fill="hold"/>
                                        <p:tgtEl>
                                          <p:spTgt spid="10"/>
                                        </p:tgtEl>
                                        <p:attrNameLst>
                                          <p:attrName>ppt_w</p:attrName>
                                        </p:attrNameLst>
                                      </p:cBhvr>
                                      <p:tavLst>
                                        <p:tav tm="0">
                                          <p:val>
                                            <p:fltVal val="0"/>
                                          </p:val>
                                        </p:tav>
                                        <p:tav tm="100000">
                                          <p:val>
                                            <p:strVal val="#ppt_w"/>
                                          </p:val>
                                        </p:tav>
                                      </p:tavLst>
                                    </p:anim>
                                    <p:anim calcmode="lin" valueType="num">
                                      <p:cBhvr>
                                        <p:cTn id="67" dur="1000" fill="hold"/>
                                        <p:tgtEl>
                                          <p:spTgt spid="10"/>
                                        </p:tgtEl>
                                        <p:attrNameLst>
                                          <p:attrName>ppt_h</p:attrName>
                                        </p:attrNameLst>
                                      </p:cBhvr>
                                      <p:tavLst>
                                        <p:tav tm="0">
                                          <p:val>
                                            <p:fltVal val="0"/>
                                          </p:val>
                                        </p:tav>
                                        <p:tav tm="100000">
                                          <p:val>
                                            <p:strVal val="#ppt_h"/>
                                          </p:val>
                                        </p:tav>
                                      </p:tavLst>
                                    </p:anim>
                                    <p:animEffect transition="in" filter="fade">
                                      <p:cBhvr>
                                        <p:cTn id="68"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12" grpId="0" animBg="1"/>
      <p:bldP spid="12" grpId="1" animBg="1"/>
      <p:bldP spid="1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3724275" y="268288"/>
            <a:ext cx="5038725" cy="503237"/>
          </a:xfrm>
          <a:prstGeom prst="rect">
            <a:avLst/>
          </a:prstGeom>
          <a:noFill/>
          <a:ln w="9525">
            <a:noFill/>
            <a:miter lim="800000"/>
            <a:headEnd/>
            <a:tailEnd/>
          </a:ln>
        </p:spPr>
        <p:txBody>
          <a:bodyPr anchor="ctr"/>
          <a:lstStyle/>
          <a:p>
            <a:pPr algn="r">
              <a:lnSpc>
                <a:spcPct val="80000"/>
              </a:lnSpc>
              <a:spcBef>
                <a:spcPct val="50000"/>
              </a:spcBef>
              <a:defRPr/>
            </a:pPr>
            <a:r>
              <a:rPr lang="ru-RU" sz="2000" b="1" dirty="0">
                <a:solidFill>
                  <a:srgbClr val="CC0000"/>
                </a:solidFill>
                <a:latin typeface="+mj-lt"/>
                <a:cs typeface="+mn-cs"/>
              </a:rPr>
              <a:t>Контроль и анализ факта выполнения</a:t>
            </a:r>
          </a:p>
        </p:txBody>
      </p:sp>
      <p:pic>
        <p:nvPicPr>
          <p:cNvPr id="5" name="Рисунок 4"/>
          <p:cNvPicPr/>
          <p:nvPr/>
        </p:nvPicPr>
        <p:blipFill>
          <a:blip r:embed="rId3"/>
          <a:srcRect l="667" t="4800" r="1144" b="1600"/>
          <a:stretch>
            <a:fillRect/>
          </a:stretch>
        </p:blipFill>
        <p:spPr bwMode="auto">
          <a:xfrm>
            <a:off x="990600" y="1504950"/>
            <a:ext cx="6829425" cy="4914900"/>
          </a:xfrm>
          <a:prstGeom prst="rect">
            <a:avLst/>
          </a:prstGeom>
          <a:ln w="19050" cap="sq">
            <a:solidFill>
              <a:srgbClr val="C00000"/>
            </a:solidFill>
            <a:prstDash val="solid"/>
            <a:miter lim="800000"/>
          </a:ln>
          <a:effectLst>
            <a:outerShdw blurRad="50800" dist="38100" dir="2700000" algn="tl" rotWithShape="0">
              <a:srgbClr val="000000">
                <a:alpha val="43000"/>
              </a:srgbClr>
            </a:outerShdw>
          </a:effectLst>
        </p:spPr>
      </p:pic>
      <p:pic>
        <p:nvPicPr>
          <p:cNvPr id="6" name="Рисунок 5"/>
          <p:cNvPicPr/>
          <p:nvPr/>
        </p:nvPicPr>
        <p:blipFill>
          <a:blip r:embed="rId4"/>
          <a:srcRect l="652" t="5079" r="750" b="1242"/>
          <a:stretch>
            <a:fillRect/>
          </a:stretch>
        </p:blipFill>
        <p:spPr bwMode="auto">
          <a:xfrm>
            <a:off x="581025" y="1524000"/>
            <a:ext cx="8086725" cy="4933950"/>
          </a:xfrm>
          <a:prstGeom prst="rect">
            <a:avLst/>
          </a:prstGeom>
          <a:ln w="19050" cap="sq">
            <a:solidFill>
              <a:srgbClr val="C00000"/>
            </a:solidFill>
            <a:prstDash val="solid"/>
            <a:miter lim="800000"/>
          </a:ln>
          <a:effectLst>
            <a:outerShdw blurRad="50800" dist="38100" dir="2700000" algn="tl" rotWithShape="0">
              <a:srgbClr val="000000">
                <a:alpha val="43000"/>
              </a:srgbClr>
            </a:outerShdw>
          </a:effectLst>
        </p:spPr>
      </p:pic>
      <p:sp>
        <p:nvSpPr>
          <p:cNvPr id="7" name="AutoShape 22"/>
          <p:cNvSpPr>
            <a:spLocks/>
          </p:cNvSpPr>
          <p:nvPr/>
        </p:nvSpPr>
        <p:spPr bwMode="auto">
          <a:xfrm>
            <a:off x="573088" y="1066800"/>
            <a:ext cx="1855787" cy="352425"/>
          </a:xfrm>
          <a:prstGeom prst="accentBorderCallout2">
            <a:avLst>
              <a:gd name="adj1" fmla="val 29183"/>
              <a:gd name="adj2" fmla="val 103281"/>
              <a:gd name="adj3" fmla="val 34284"/>
              <a:gd name="adj4" fmla="val 113486"/>
              <a:gd name="adj5" fmla="val 126135"/>
              <a:gd name="adj6" fmla="val 122113"/>
            </a:avLst>
          </a:prstGeom>
          <a:solidFill>
            <a:schemeClr val="bg1"/>
          </a:solidFill>
          <a:ln w="19050" algn="ctr">
            <a:solidFill>
              <a:schemeClr val="bg2"/>
            </a:solidFill>
            <a:miter lim="800000"/>
            <a:headEnd/>
            <a:tailEnd/>
          </a:ln>
        </p:spPr>
        <p:txBody>
          <a:bodyPr lIns="0" tIns="0" rIns="0" bIns="0" anchor="ctr" anchorCtr="1"/>
          <a:lstStyle/>
          <a:p>
            <a:pPr eaLnBrk="0" hangingPunct="0">
              <a:spcBef>
                <a:spcPct val="50000"/>
              </a:spcBef>
              <a:defRPr/>
            </a:pPr>
            <a:r>
              <a:rPr lang="ru-RU" sz="800" i="1" dirty="0">
                <a:solidFill>
                  <a:srgbClr val="000000"/>
                </a:solidFill>
                <a:latin typeface="+mj-lt"/>
                <a:cs typeface="+mn-cs"/>
              </a:rPr>
              <a:t>Окно отчета:</a:t>
            </a:r>
            <a:r>
              <a:rPr lang="en-US" sz="1000" dirty="0">
                <a:solidFill>
                  <a:srgbClr val="000000"/>
                </a:solidFill>
                <a:latin typeface="+mj-lt"/>
                <a:cs typeface="+mn-cs"/>
              </a:rPr>
              <a:t/>
            </a:r>
            <a:br>
              <a:rPr lang="en-US" sz="1000" dirty="0">
                <a:solidFill>
                  <a:srgbClr val="000000"/>
                </a:solidFill>
                <a:latin typeface="+mj-lt"/>
                <a:cs typeface="+mn-cs"/>
              </a:rPr>
            </a:br>
            <a:r>
              <a:rPr lang="ru-RU" sz="1000" dirty="0">
                <a:solidFill>
                  <a:srgbClr val="000000"/>
                </a:solidFill>
                <a:latin typeface="+mj-lt"/>
                <a:cs typeface="+mn-cs"/>
              </a:rPr>
              <a:t>«Журнал выполненных работ»</a:t>
            </a:r>
            <a:endParaRPr lang="ru-RU" sz="1000" dirty="0">
              <a:solidFill>
                <a:srgbClr val="000000"/>
              </a:solidFill>
              <a:latin typeface="+mj-lt"/>
              <a:cs typeface="+mn-cs"/>
            </a:endParaRPr>
          </a:p>
        </p:txBody>
      </p:sp>
      <p:sp>
        <p:nvSpPr>
          <p:cNvPr id="8" name="AutoShape 22"/>
          <p:cNvSpPr>
            <a:spLocks/>
          </p:cNvSpPr>
          <p:nvPr/>
        </p:nvSpPr>
        <p:spPr bwMode="auto">
          <a:xfrm>
            <a:off x="5688013" y="1082675"/>
            <a:ext cx="2265362" cy="327025"/>
          </a:xfrm>
          <a:prstGeom prst="accentBorderCallout2">
            <a:avLst>
              <a:gd name="adj1" fmla="val 26181"/>
              <a:gd name="adj2" fmla="val -2319"/>
              <a:gd name="adj3" fmla="val 26181"/>
              <a:gd name="adj4" fmla="val -5847"/>
              <a:gd name="adj5" fmla="val 127636"/>
              <a:gd name="adj6" fmla="val -20485"/>
            </a:avLst>
          </a:prstGeom>
          <a:solidFill>
            <a:schemeClr val="bg1"/>
          </a:solidFill>
          <a:ln w="19050" algn="ctr">
            <a:solidFill>
              <a:schemeClr val="bg2"/>
            </a:solidFill>
            <a:miter lim="800000"/>
            <a:headEnd/>
            <a:tailEnd/>
          </a:ln>
        </p:spPr>
        <p:txBody>
          <a:bodyPr lIns="0" tIns="0" rIns="0" bIns="0" anchor="ctr" anchorCtr="1"/>
          <a:lstStyle/>
          <a:p>
            <a:pPr eaLnBrk="0" hangingPunct="0">
              <a:spcBef>
                <a:spcPct val="50000"/>
              </a:spcBef>
              <a:defRPr/>
            </a:pPr>
            <a:r>
              <a:rPr lang="ru-RU" sz="800" i="1" dirty="0">
                <a:solidFill>
                  <a:srgbClr val="000000"/>
                </a:solidFill>
                <a:latin typeface="+mj-lt"/>
                <a:cs typeface="+mn-cs"/>
              </a:rPr>
              <a:t>Окно отчета:</a:t>
            </a:r>
            <a:r>
              <a:rPr lang="en-US" sz="1000" dirty="0">
                <a:solidFill>
                  <a:srgbClr val="000000"/>
                </a:solidFill>
                <a:latin typeface="+mj-lt"/>
                <a:cs typeface="+mn-cs"/>
              </a:rPr>
              <a:t/>
            </a:r>
            <a:br>
              <a:rPr lang="en-US" sz="1000" dirty="0">
                <a:solidFill>
                  <a:srgbClr val="000000"/>
                </a:solidFill>
                <a:latin typeface="+mj-lt"/>
                <a:cs typeface="+mn-cs"/>
              </a:rPr>
            </a:br>
            <a:r>
              <a:rPr lang="ru-RU" sz="1000" dirty="0">
                <a:solidFill>
                  <a:srgbClr val="000000"/>
                </a:solidFill>
                <a:latin typeface="+mj-lt"/>
                <a:cs typeface="+mn-cs"/>
              </a:rPr>
              <a:t>«Контроль документов выполнения»</a:t>
            </a:r>
            <a:endParaRPr lang="ru-RU" sz="1200" dirty="0">
              <a:solidFill>
                <a:srgbClr val="000000"/>
              </a:solidFill>
              <a:latin typeface="+mj-lt"/>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fltVal val="0"/>
                                          </p:val>
                                        </p:tav>
                                        <p:tav tm="100000">
                                          <p:val>
                                            <p:strVal val="#ppt_w"/>
                                          </p:val>
                                        </p:tav>
                                      </p:tavLst>
                                    </p:anim>
                                    <p:anim calcmode="lin" valueType="num">
                                      <p:cBhvr>
                                        <p:cTn id="14" dur="1000" fill="hold"/>
                                        <p:tgtEl>
                                          <p:spTgt spid="8"/>
                                        </p:tgtEl>
                                        <p:attrNameLst>
                                          <p:attrName>ppt_h</p:attrName>
                                        </p:attrNameLst>
                                      </p:cBhvr>
                                      <p:tavLst>
                                        <p:tav tm="0">
                                          <p:val>
                                            <p:fltVal val="0"/>
                                          </p:val>
                                        </p:tav>
                                        <p:tav tm="100000">
                                          <p:val>
                                            <p:strVal val="#ppt_h"/>
                                          </p:val>
                                        </p:tav>
                                      </p:tavLst>
                                    </p:anim>
                                    <p:animEffect transition="in" filter="fade">
                                      <p:cBhvr>
                                        <p:cTn id="15" dur="10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37" presetClass="exit" presetSubtype="0" fill="hold" nodeType="clickEffect">
                                  <p:stCondLst>
                                    <p:cond delay="0"/>
                                  </p:stCondLst>
                                  <p:childTnLst>
                                    <p:animEffect transition="out" filter="fade">
                                      <p:cBhvr>
                                        <p:cTn id="19" dur="1000"/>
                                        <p:tgtEl>
                                          <p:spTgt spid="5"/>
                                        </p:tgtEl>
                                      </p:cBhvr>
                                    </p:animEffect>
                                    <p:anim calcmode="lin" valueType="num">
                                      <p:cBhvr>
                                        <p:cTn id="20" dur="1000"/>
                                        <p:tgtEl>
                                          <p:spTgt spid="5"/>
                                        </p:tgtEl>
                                        <p:attrNameLst>
                                          <p:attrName>ppt_x</p:attrName>
                                        </p:attrNameLst>
                                      </p:cBhvr>
                                      <p:tavLst>
                                        <p:tav tm="0">
                                          <p:val>
                                            <p:strVal val="ppt_x"/>
                                          </p:val>
                                        </p:tav>
                                        <p:tav tm="100000">
                                          <p:val>
                                            <p:strVal val="ppt_x"/>
                                          </p:val>
                                        </p:tav>
                                      </p:tavLst>
                                    </p:anim>
                                    <p:anim calcmode="lin" valueType="num">
                                      <p:cBhvr>
                                        <p:cTn id="21" dur="100" decel="100000"/>
                                        <p:tgtEl>
                                          <p:spTgt spid="5"/>
                                        </p:tgtEl>
                                        <p:attrNameLst>
                                          <p:attrName>ppt_y</p:attrName>
                                        </p:attrNameLst>
                                      </p:cBhvr>
                                      <p:tavLst>
                                        <p:tav tm="0">
                                          <p:val>
                                            <p:strVal val="ppt_y"/>
                                          </p:val>
                                        </p:tav>
                                        <p:tav tm="100000">
                                          <p:val>
                                            <p:strVal val="ppt_y-.03"/>
                                          </p:val>
                                        </p:tav>
                                      </p:tavLst>
                                    </p:anim>
                                    <p:anim calcmode="lin" valueType="num">
                                      <p:cBhvr>
                                        <p:cTn id="22" dur="900" accel="100000">
                                          <p:stCondLst>
                                            <p:cond delay="100"/>
                                          </p:stCondLst>
                                        </p:cTn>
                                        <p:tgtEl>
                                          <p:spTgt spid="5"/>
                                        </p:tgtEl>
                                        <p:attrNameLst>
                                          <p:attrName>ppt_y</p:attrName>
                                        </p:attrNameLst>
                                      </p:cBhvr>
                                      <p:tavLst>
                                        <p:tav tm="0">
                                          <p:val>
                                            <p:strVal val="ppt_y"/>
                                          </p:val>
                                        </p:tav>
                                        <p:tav tm="100000">
                                          <p:val>
                                            <p:strVal val="ppt_y+1"/>
                                          </p:val>
                                        </p:tav>
                                      </p:tavLst>
                                    </p:anim>
                                    <p:set>
                                      <p:cBhvr>
                                        <p:cTn id="23" dur="1" fill="hold">
                                          <p:stCondLst>
                                            <p:cond delay="999"/>
                                          </p:stCondLst>
                                        </p:cTn>
                                        <p:tgtEl>
                                          <p:spTgt spid="5"/>
                                        </p:tgtEl>
                                        <p:attrNameLst>
                                          <p:attrName>style.visibility</p:attrName>
                                        </p:attrNameLst>
                                      </p:cBhvr>
                                      <p:to>
                                        <p:strVal val="hidden"/>
                                      </p:to>
                                    </p:set>
                                  </p:childTnLst>
                                </p:cTn>
                              </p:par>
                              <p:par>
                                <p:cTn id="24" presetID="37" presetClass="exit" presetSubtype="0" fill="hold" grpId="1" nodeType="withEffect">
                                  <p:stCondLst>
                                    <p:cond delay="0"/>
                                  </p:stCondLst>
                                  <p:childTnLst>
                                    <p:animEffect transition="out" filter="fade">
                                      <p:cBhvr>
                                        <p:cTn id="25" dur="1000"/>
                                        <p:tgtEl>
                                          <p:spTgt spid="8"/>
                                        </p:tgtEl>
                                      </p:cBhvr>
                                    </p:animEffect>
                                    <p:anim calcmode="lin" valueType="num">
                                      <p:cBhvr>
                                        <p:cTn id="26" dur="1000"/>
                                        <p:tgtEl>
                                          <p:spTgt spid="8"/>
                                        </p:tgtEl>
                                        <p:attrNameLst>
                                          <p:attrName>ppt_x</p:attrName>
                                        </p:attrNameLst>
                                      </p:cBhvr>
                                      <p:tavLst>
                                        <p:tav tm="0">
                                          <p:val>
                                            <p:strVal val="ppt_x"/>
                                          </p:val>
                                        </p:tav>
                                        <p:tav tm="100000">
                                          <p:val>
                                            <p:strVal val="ppt_x"/>
                                          </p:val>
                                        </p:tav>
                                      </p:tavLst>
                                    </p:anim>
                                    <p:anim calcmode="lin" valueType="num">
                                      <p:cBhvr>
                                        <p:cTn id="27" dur="100" decel="100000"/>
                                        <p:tgtEl>
                                          <p:spTgt spid="8"/>
                                        </p:tgtEl>
                                        <p:attrNameLst>
                                          <p:attrName>ppt_y</p:attrName>
                                        </p:attrNameLst>
                                      </p:cBhvr>
                                      <p:tavLst>
                                        <p:tav tm="0">
                                          <p:val>
                                            <p:strVal val="ppt_y"/>
                                          </p:val>
                                        </p:tav>
                                        <p:tav tm="100000">
                                          <p:val>
                                            <p:strVal val="ppt_y-.03"/>
                                          </p:val>
                                        </p:tav>
                                      </p:tavLst>
                                    </p:anim>
                                    <p:anim calcmode="lin" valueType="num">
                                      <p:cBhvr>
                                        <p:cTn id="28" dur="900" accel="100000">
                                          <p:stCondLst>
                                            <p:cond delay="100"/>
                                          </p:stCondLst>
                                        </p:cTn>
                                        <p:tgtEl>
                                          <p:spTgt spid="8"/>
                                        </p:tgtEl>
                                        <p:attrNameLst>
                                          <p:attrName>ppt_y</p:attrName>
                                        </p:attrNameLst>
                                      </p:cBhvr>
                                      <p:tavLst>
                                        <p:tav tm="0">
                                          <p:val>
                                            <p:strVal val="ppt_y"/>
                                          </p:val>
                                        </p:tav>
                                        <p:tav tm="100000">
                                          <p:val>
                                            <p:strVal val="ppt_y+1"/>
                                          </p:val>
                                        </p:tav>
                                      </p:tavLst>
                                    </p:anim>
                                    <p:set>
                                      <p:cBhvr>
                                        <p:cTn id="29" dur="1" fill="hold">
                                          <p:stCondLst>
                                            <p:cond delay="999"/>
                                          </p:stCondLst>
                                        </p:cTn>
                                        <p:tgtEl>
                                          <p:spTgt spid="8"/>
                                        </p:tgtEl>
                                        <p:attrNameLst>
                                          <p:attrName>style.visibility</p:attrName>
                                        </p:attrNameLst>
                                      </p:cBhvr>
                                      <p:to>
                                        <p:strVal val="hidden"/>
                                      </p:to>
                                    </p:set>
                                  </p:childTnLst>
                                </p:cTn>
                              </p:par>
                            </p:childTnLst>
                          </p:cTn>
                        </p:par>
                        <p:par>
                          <p:cTn id="30" fill="hold">
                            <p:stCondLst>
                              <p:cond delay="1000"/>
                            </p:stCondLst>
                            <p:childTnLst>
                              <p:par>
                                <p:cTn id="31" presetID="37" presetClass="entr" presetSubtype="0" fill="hold"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1000"/>
                                        <p:tgtEl>
                                          <p:spTgt spid="6"/>
                                        </p:tgtEl>
                                      </p:cBhvr>
                                    </p:animEffect>
                                    <p:anim calcmode="lin" valueType="num">
                                      <p:cBhvr>
                                        <p:cTn id="34" dur="1000" fill="hold"/>
                                        <p:tgtEl>
                                          <p:spTgt spid="6"/>
                                        </p:tgtEl>
                                        <p:attrNameLst>
                                          <p:attrName>ppt_x</p:attrName>
                                        </p:attrNameLst>
                                      </p:cBhvr>
                                      <p:tavLst>
                                        <p:tav tm="0">
                                          <p:val>
                                            <p:strVal val="#ppt_x"/>
                                          </p:val>
                                        </p:tav>
                                        <p:tav tm="100000">
                                          <p:val>
                                            <p:strVal val="#ppt_x"/>
                                          </p:val>
                                        </p:tav>
                                      </p:tavLst>
                                    </p:anim>
                                    <p:anim calcmode="lin" valueType="num">
                                      <p:cBhvr>
                                        <p:cTn id="35" dur="900" decel="100000" fill="hold"/>
                                        <p:tgtEl>
                                          <p:spTgt spid="6"/>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par>
                          <p:cTn id="37" fill="hold">
                            <p:stCondLst>
                              <p:cond delay="2000"/>
                            </p:stCondLst>
                            <p:childTnLst>
                              <p:par>
                                <p:cTn id="38" presetID="53" presetClass="entr" presetSubtype="0"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p:cTn id="40" dur="1000" fill="hold"/>
                                        <p:tgtEl>
                                          <p:spTgt spid="7"/>
                                        </p:tgtEl>
                                        <p:attrNameLst>
                                          <p:attrName>ppt_w</p:attrName>
                                        </p:attrNameLst>
                                      </p:cBhvr>
                                      <p:tavLst>
                                        <p:tav tm="0">
                                          <p:val>
                                            <p:fltVal val="0"/>
                                          </p:val>
                                        </p:tav>
                                        <p:tav tm="100000">
                                          <p:val>
                                            <p:strVal val="#ppt_w"/>
                                          </p:val>
                                        </p:tav>
                                      </p:tavLst>
                                    </p:anim>
                                    <p:anim calcmode="lin" valueType="num">
                                      <p:cBhvr>
                                        <p:cTn id="41" dur="1000" fill="hold"/>
                                        <p:tgtEl>
                                          <p:spTgt spid="7"/>
                                        </p:tgtEl>
                                        <p:attrNameLst>
                                          <p:attrName>ppt_h</p:attrName>
                                        </p:attrNameLst>
                                      </p:cBhvr>
                                      <p:tavLst>
                                        <p:tav tm="0">
                                          <p:val>
                                            <p:fltVal val="0"/>
                                          </p:val>
                                        </p:tav>
                                        <p:tav tm="100000">
                                          <p:val>
                                            <p:strVal val="#ppt_h"/>
                                          </p:val>
                                        </p:tav>
                                      </p:tavLst>
                                    </p:anim>
                                    <p:animEffect transition="in" filter="fade">
                                      <p:cBhvr>
                                        <p:cTn id="42"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8" grpId="1"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Заголовок 1"/>
          <p:cNvSpPr>
            <a:spLocks noGrp="1"/>
          </p:cNvSpPr>
          <p:nvPr>
            <p:ph type="ctrTitle" sz="quarter"/>
          </p:nvPr>
        </p:nvSpPr>
        <p:spPr>
          <a:xfrm>
            <a:off x="825500" y="2317750"/>
            <a:ext cx="8143875" cy="869950"/>
          </a:xfrm>
        </p:spPr>
        <p:txBody>
          <a:bodyPr/>
          <a:lstStyle/>
          <a:p>
            <a:r>
              <a:rPr lang="ru-RU" sz="2800" smtClean="0"/>
              <a:t>Интеграция</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Бандл.png"/>
          <p:cNvPicPr>
            <a:picLocks noChangeAspect="1"/>
          </p:cNvPicPr>
          <p:nvPr/>
        </p:nvPicPr>
        <p:blipFill>
          <a:blip r:embed="rId2"/>
          <a:stretch>
            <a:fillRect/>
          </a:stretch>
        </p:blipFill>
        <p:spPr>
          <a:xfrm>
            <a:off x="1524000" y="1030288"/>
            <a:ext cx="5935663" cy="5548312"/>
          </a:xfrm>
          <a:prstGeom prst="rect">
            <a:avLst/>
          </a:prstGeom>
          <a:ln w="19050" cap="sq">
            <a:solidFill>
              <a:srgbClr val="C00000"/>
            </a:solidFill>
            <a:prstDash val="solid"/>
            <a:miter lim="800000"/>
          </a:ln>
          <a:effectLst>
            <a:outerShdw blurRad="50800" dist="38100" dir="2700000" algn="tl" rotWithShape="0">
              <a:srgbClr val="000000">
                <a:alpha val="43000"/>
              </a:srgbClr>
            </a:outerShdw>
          </a:effectLst>
        </p:spPr>
      </p:pic>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844550" y="1181100"/>
            <a:ext cx="7300913" cy="606425"/>
          </a:xfrm>
          <a:prstGeom prst="rect">
            <a:avLst/>
          </a:prstGeom>
          <a:noFill/>
          <a:ln w="9525">
            <a:noFill/>
            <a:miter lim="800000"/>
            <a:headEnd/>
            <a:tailEnd/>
          </a:ln>
        </p:spPr>
        <p:txBody>
          <a:bodyPr lIns="92075" tIns="46038" rIns="92075" bIns="46038" anchor="b"/>
          <a:lstStyle/>
          <a:p>
            <a:pPr algn="ctr" eaLnBrk="0" hangingPunct="0">
              <a:lnSpc>
                <a:spcPct val="110000"/>
              </a:lnSpc>
              <a:defRPr/>
            </a:pPr>
            <a:r>
              <a:rPr lang="ru-RU" b="1" dirty="0">
                <a:solidFill>
                  <a:srgbClr val="C00000"/>
                </a:solidFill>
                <a:latin typeface="+mj-lt"/>
                <a:cs typeface="+mn-cs"/>
              </a:rPr>
              <a:t>По вопросам сотрудничества</a:t>
            </a:r>
            <a:r>
              <a:rPr lang="en-US" b="1" dirty="0">
                <a:solidFill>
                  <a:srgbClr val="C00000"/>
                </a:solidFill>
                <a:latin typeface="+mj-lt"/>
                <a:cs typeface="+mn-cs"/>
              </a:rPr>
              <a:t> </a:t>
            </a:r>
            <a:r>
              <a:rPr lang="ru-RU" b="1" dirty="0">
                <a:solidFill>
                  <a:srgbClr val="C00000"/>
                </a:solidFill>
                <a:latin typeface="+mj-lt"/>
                <a:cs typeface="+mn-cs"/>
              </a:rPr>
              <a:t>и технической поддержки можно обращаться по следующим координатам:</a:t>
            </a:r>
          </a:p>
        </p:txBody>
      </p:sp>
      <p:sp>
        <p:nvSpPr>
          <p:cNvPr id="7" name="Прямоугольник 6"/>
          <p:cNvSpPr/>
          <p:nvPr/>
        </p:nvSpPr>
        <p:spPr>
          <a:xfrm>
            <a:off x="958850" y="4318000"/>
            <a:ext cx="3143250" cy="1717675"/>
          </a:xfrm>
          <a:prstGeom prst="rect">
            <a:avLst/>
          </a:prstGeom>
        </p:spPr>
        <p:txBody>
          <a:bodyPr>
            <a:spAutoFit/>
          </a:bodyPr>
          <a:lstStyle/>
          <a:p>
            <a:pPr algn="ctr" eaLnBrk="0" hangingPunct="0">
              <a:lnSpc>
                <a:spcPct val="110000"/>
              </a:lnSpc>
              <a:defRPr/>
            </a:pPr>
            <a:r>
              <a:rPr lang="ru-RU" b="1" dirty="0">
                <a:solidFill>
                  <a:srgbClr val="C00000"/>
                </a:solidFill>
                <a:latin typeface="+mj-lt"/>
                <a:cs typeface="+mn-cs"/>
              </a:rPr>
              <a:t>Разработчик:</a:t>
            </a:r>
          </a:p>
          <a:p>
            <a:pPr algn="ctr" eaLnBrk="0" hangingPunct="0">
              <a:lnSpc>
                <a:spcPct val="110000"/>
              </a:lnSpc>
              <a:defRPr/>
            </a:pPr>
            <a:r>
              <a:rPr lang="ru-RU" b="1" dirty="0">
                <a:solidFill>
                  <a:srgbClr val="C00000"/>
                </a:solidFill>
                <a:latin typeface="+mj-lt"/>
                <a:cs typeface="+mn-cs"/>
              </a:rPr>
              <a:t>Фирма «ИМПУЛЬС-ИВЦ», </a:t>
            </a:r>
            <a:endParaRPr lang="en-US" b="1" dirty="0">
              <a:solidFill>
                <a:srgbClr val="C00000"/>
              </a:solidFill>
              <a:latin typeface="+mj-lt"/>
              <a:cs typeface="+mn-cs"/>
            </a:endParaRPr>
          </a:p>
          <a:p>
            <a:pPr algn="ctr" eaLnBrk="0" hangingPunct="0">
              <a:lnSpc>
                <a:spcPct val="110000"/>
              </a:lnSpc>
              <a:defRPr/>
            </a:pPr>
            <a:r>
              <a:rPr lang="ru-RU" b="1" dirty="0">
                <a:solidFill>
                  <a:srgbClr val="C00000"/>
                </a:solidFill>
                <a:latin typeface="+mj-lt"/>
                <a:cs typeface="+mn-cs"/>
              </a:rPr>
              <a:t>Россия, Москва</a:t>
            </a:r>
          </a:p>
          <a:p>
            <a:pPr algn="ctr" eaLnBrk="0" hangingPunct="0">
              <a:lnSpc>
                <a:spcPct val="110000"/>
              </a:lnSpc>
              <a:defRPr/>
            </a:pPr>
            <a:r>
              <a:rPr lang="ru-RU" b="1" dirty="0">
                <a:solidFill>
                  <a:srgbClr val="C00000"/>
                </a:solidFill>
                <a:latin typeface="+mj-lt"/>
                <a:cs typeface="+mn-cs"/>
              </a:rPr>
              <a:t>тел. /факс: (495) </a:t>
            </a:r>
            <a:r>
              <a:rPr lang="en-US" b="1" dirty="0">
                <a:solidFill>
                  <a:srgbClr val="C00000"/>
                </a:solidFill>
                <a:latin typeface="+mj-lt"/>
                <a:cs typeface="+mn-cs"/>
              </a:rPr>
              <a:t>974-77-05</a:t>
            </a:r>
            <a:r>
              <a:rPr lang="ru-RU" b="1" dirty="0">
                <a:solidFill>
                  <a:srgbClr val="C00000"/>
                </a:solidFill>
                <a:latin typeface="+mj-lt"/>
                <a:cs typeface="+mn-cs"/>
              </a:rPr>
              <a:t>, </a:t>
            </a:r>
            <a:endParaRPr lang="en-US" b="1" dirty="0">
              <a:solidFill>
                <a:srgbClr val="C00000"/>
              </a:solidFill>
              <a:latin typeface="+mj-lt"/>
              <a:cs typeface="+mn-cs"/>
            </a:endParaRPr>
          </a:p>
          <a:p>
            <a:pPr algn="ctr" eaLnBrk="0" hangingPunct="0">
              <a:lnSpc>
                <a:spcPct val="110000"/>
              </a:lnSpc>
              <a:defRPr/>
            </a:pPr>
            <a:r>
              <a:rPr lang="en-US" b="1" dirty="0">
                <a:solidFill>
                  <a:srgbClr val="C00000"/>
                </a:solidFill>
                <a:latin typeface="+mj-lt"/>
                <a:cs typeface="+mn-cs"/>
              </a:rPr>
              <a:t>e</a:t>
            </a:r>
            <a:r>
              <a:rPr lang="ru-RU" b="1" dirty="0">
                <a:solidFill>
                  <a:srgbClr val="C00000"/>
                </a:solidFill>
                <a:latin typeface="+mj-lt"/>
                <a:cs typeface="+mn-cs"/>
              </a:rPr>
              <a:t>-</a:t>
            </a:r>
            <a:r>
              <a:rPr lang="ru-RU" b="1" dirty="0" err="1">
                <a:solidFill>
                  <a:srgbClr val="C00000"/>
                </a:solidFill>
                <a:latin typeface="+mj-lt"/>
                <a:cs typeface="+mn-cs"/>
              </a:rPr>
              <a:t>mail</a:t>
            </a:r>
            <a:r>
              <a:rPr lang="ru-RU" b="1" dirty="0">
                <a:solidFill>
                  <a:srgbClr val="C00000"/>
                </a:solidFill>
                <a:latin typeface="+mj-lt"/>
                <a:cs typeface="+mn-cs"/>
              </a:rPr>
              <a:t>: </a:t>
            </a:r>
            <a:r>
              <a:rPr lang="en-US" sz="1400" b="1" dirty="0" err="1">
                <a:solidFill>
                  <a:srgbClr val="C00000"/>
                </a:solidFill>
                <a:latin typeface="+mj-lt"/>
                <a:cs typeface="+mn-cs"/>
              </a:rPr>
              <a:t>impuls</a:t>
            </a:r>
            <a:r>
              <a:rPr lang="en-US" b="1" dirty="0" err="1">
                <a:solidFill>
                  <a:srgbClr val="C00000"/>
                </a:solidFill>
                <a:latin typeface="+mj-lt"/>
                <a:cs typeface="+mn-cs"/>
              </a:rPr>
              <a:t>@impuls-ivc</a:t>
            </a:r>
            <a:r>
              <a:rPr lang="ru-RU" b="1" dirty="0">
                <a:solidFill>
                  <a:srgbClr val="C00000"/>
                </a:solidFill>
                <a:latin typeface="+mj-lt"/>
                <a:cs typeface="+mn-cs"/>
              </a:rPr>
              <a:t>.</a:t>
            </a:r>
            <a:r>
              <a:rPr lang="ru-RU" b="1" dirty="0" err="1">
                <a:solidFill>
                  <a:srgbClr val="C00000"/>
                </a:solidFill>
                <a:latin typeface="+mj-lt"/>
                <a:cs typeface="+mn-cs"/>
              </a:rPr>
              <a:t>ru</a:t>
            </a:r>
            <a:r>
              <a:rPr lang="ru-RU" b="1" dirty="0">
                <a:solidFill>
                  <a:srgbClr val="C00000"/>
                </a:solidFill>
                <a:latin typeface="+mj-lt"/>
                <a:cs typeface="+mn-cs"/>
              </a:rPr>
              <a:t>,  http://www.impuls-ivc.ru</a:t>
            </a:r>
            <a:endParaRPr lang="ru-RU" b="1" dirty="0">
              <a:solidFill>
                <a:srgbClr val="C00000"/>
              </a:solidFill>
              <a:latin typeface="+mj-lt"/>
              <a:cs typeface="+mn-cs"/>
            </a:endParaRPr>
          </a:p>
        </p:txBody>
      </p:sp>
      <p:sp>
        <p:nvSpPr>
          <p:cNvPr id="8" name="Прямоугольник 7"/>
          <p:cNvSpPr/>
          <p:nvPr/>
        </p:nvSpPr>
        <p:spPr>
          <a:xfrm>
            <a:off x="5445125" y="4321175"/>
            <a:ext cx="2828925" cy="1716088"/>
          </a:xfrm>
          <a:prstGeom prst="rect">
            <a:avLst/>
          </a:prstGeom>
        </p:spPr>
        <p:txBody>
          <a:bodyPr>
            <a:spAutoFit/>
          </a:bodyPr>
          <a:lstStyle/>
          <a:p>
            <a:pPr algn="ctr" eaLnBrk="0" hangingPunct="0">
              <a:lnSpc>
                <a:spcPct val="110000"/>
              </a:lnSpc>
              <a:defRPr/>
            </a:pPr>
            <a:r>
              <a:rPr lang="ru-RU" b="1" dirty="0">
                <a:solidFill>
                  <a:srgbClr val="C00000"/>
                </a:solidFill>
                <a:latin typeface="+mj-lt"/>
                <a:cs typeface="+mn-cs"/>
              </a:rPr>
              <a:t>Правообладатель:</a:t>
            </a:r>
          </a:p>
          <a:p>
            <a:pPr algn="ctr" eaLnBrk="0" hangingPunct="0">
              <a:lnSpc>
                <a:spcPct val="110000"/>
              </a:lnSpc>
              <a:defRPr/>
            </a:pPr>
            <a:r>
              <a:rPr lang="ru-RU" b="1" dirty="0">
                <a:solidFill>
                  <a:srgbClr val="C00000"/>
                </a:solidFill>
                <a:latin typeface="+mj-lt"/>
                <a:cs typeface="+mn-cs"/>
              </a:rPr>
              <a:t>Фирма «1С»,</a:t>
            </a:r>
          </a:p>
          <a:p>
            <a:pPr algn="ctr" eaLnBrk="0" hangingPunct="0">
              <a:lnSpc>
                <a:spcPct val="110000"/>
              </a:lnSpc>
              <a:defRPr/>
            </a:pPr>
            <a:r>
              <a:rPr lang="ru-RU" b="1" dirty="0">
                <a:solidFill>
                  <a:srgbClr val="C00000"/>
                </a:solidFill>
                <a:latin typeface="+mj-lt"/>
                <a:cs typeface="+mn-cs"/>
              </a:rPr>
              <a:t> Россия, Москва</a:t>
            </a:r>
          </a:p>
          <a:p>
            <a:pPr algn="ctr" eaLnBrk="0" hangingPunct="0">
              <a:lnSpc>
                <a:spcPct val="110000"/>
              </a:lnSpc>
              <a:defRPr/>
            </a:pPr>
            <a:r>
              <a:rPr lang="ru-RU" b="1" dirty="0">
                <a:solidFill>
                  <a:srgbClr val="C00000"/>
                </a:solidFill>
                <a:latin typeface="+mj-lt"/>
                <a:cs typeface="+mn-cs"/>
              </a:rPr>
              <a:t>тел. : </a:t>
            </a:r>
            <a:r>
              <a:rPr lang="en-US" b="1" dirty="0">
                <a:solidFill>
                  <a:srgbClr val="C00000"/>
                </a:solidFill>
                <a:latin typeface="+mj-lt"/>
                <a:cs typeface="+mn-cs"/>
              </a:rPr>
              <a:t>(</a:t>
            </a:r>
            <a:r>
              <a:rPr lang="ru-RU" b="1" dirty="0">
                <a:solidFill>
                  <a:srgbClr val="C00000"/>
                </a:solidFill>
                <a:latin typeface="+mj-lt"/>
                <a:cs typeface="+mn-cs"/>
              </a:rPr>
              <a:t>495</a:t>
            </a:r>
            <a:r>
              <a:rPr lang="en-US" b="1" dirty="0">
                <a:solidFill>
                  <a:srgbClr val="C00000"/>
                </a:solidFill>
                <a:latin typeface="+mj-lt"/>
                <a:cs typeface="+mn-cs"/>
              </a:rPr>
              <a:t>)</a:t>
            </a:r>
            <a:r>
              <a:rPr lang="ru-RU" b="1" dirty="0">
                <a:solidFill>
                  <a:srgbClr val="C00000"/>
                </a:solidFill>
                <a:latin typeface="+mj-lt"/>
                <a:cs typeface="+mn-cs"/>
              </a:rPr>
              <a:t> 737-92-57, </a:t>
            </a:r>
            <a:endParaRPr lang="en-US" b="1" dirty="0">
              <a:solidFill>
                <a:srgbClr val="C00000"/>
              </a:solidFill>
              <a:latin typeface="+mj-lt"/>
              <a:cs typeface="+mn-cs"/>
            </a:endParaRPr>
          </a:p>
          <a:p>
            <a:pPr algn="ctr" eaLnBrk="0" hangingPunct="0">
              <a:lnSpc>
                <a:spcPct val="110000"/>
              </a:lnSpc>
              <a:defRPr/>
            </a:pPr>
            <a:r>
              <a:rPr lang="en-US" b="1" dirty="0">
                <a:solidFill>
                  <a:srgbClr val="C00000"/>
                </a:solidFill>
                <a:latin typeface="+mj-lt"/>
                <a:cs typeface="+mn-cs"/>
              </a:rPr>
              <a:t>e</a:t>
            </a:r>
            <a:r>
              <a:rPr lang="ru-RU" b="1" dirty="0">
                <a:solidFill>
                  <a:srgbClr val="C00000"/>
                </a:solidFill>
                <a:latin typeface="+mj-lt"/>
                <a:cs typeface="+mn-cs"/>
              </a:rPr>
              <a:t>-</a:t>
            </a:r>
            <a:r>
              <a:rPr lang="ru-RU" b="1" dirty="0" err="1">
                <a:solidFill>
                  <a:srgbClr val="C00000"/>
                </a:solidFill>
                <a:latin typeface="+mj-lt"/>
                <a:cs typeface="+mn-cs"/>
              </a:rPr>
              <a:t>mail</a:t>
            </a:r>
            <a:r>
              <a:rPr lang="ru-RU" b="1" dirty="0">
                <a:solidFill>
                  <a:srgbClr val="C00000"/>
                </a:solidFill>
                <a:latin typeface="+mj-lt"/>
                <a:cs typeface="+mn-cs"/>
              </a:rPr>
              <a:t>: </a:t>
            </a:r>
            <a:r>
              <a:rPr lang="en-US" b="1" dirty="0">
                <a:solidFill>
                  <a:srgbClr val="C00000"/>
                </a:solidFill>
                <a:latin typeface="+mj-lt"/>
                <a:cs typeface="+mn-cs"/>
              </a:rPr>
              <a:t>hotline@</a:t>
            </a:r>
            <a:r>
              <a:rPr lang="ru-RU" b="1" dirty="0">
                <a:solidFill>
                  <a:srgbClr val="C00000"/>
                </a:solidFill>
                <a:latin typeface="+mj-lt"/>
                <a:cs typeface="+mn-cs"/>
              </a:rPr>
              <a:t>1</a:t>
            </a:r>
            <a:r>
              <a:rPr lang="en-US" b="1" dirty="0">
                <a:solidFill>
                  <a:srgbClr val="C00000"/>
                </a:solidFill>
                <a:latin typeface="+mj-lt"/>
                <a:cs typeface="+mn-cs"/>
              </a:rPr>
              <a:t>c.ru</a:t>
            </a:r>
            <a:r>
              <a:rPr lang="ru-RU" b="1" dirty="0">
                <a:solidFill>
                  <a:srgbClr val="C00000"/>
                </a:solidFill>
                <a:latin typeface="+mj-lt"/>
                <a:cs typeface="+mn-cs"/>
              </a:rPr>
              <a:t>,  </a:t>
            </a:r>
          </a:p>
          <a:p>
            <a:pPr algn="ctr" eaLnBrk="0" hangingPunct="0">
              <a:lnSpc>
                <a:spcPct val="110000"/>
              </a:lnSpc>
              <a:defRPr/>
            </a:pPr>
            <a:r>
              <a:rPr lang="en-US" b="1" dirty="0">
                <a:solidFill>
                  <a:srgbClr val="C00000"/>
                </a:solidFill>
                <a:latin typeface="+mj-lt"/>
                <a:cs typeface="+mn-cs"/>
              </a:rPr>
              <a:t>h</a:t>
            </a:r>
            <a:r>
              <a:rPr lang="ru-RU" b="1" dirty="0" err="1">
                <a:solidFill>
                  <a:srgbClr val="C00000"/>
                </a:solidFill>
                <a:latin typeface="+mj-lt"/>
                <a:cs typeface="+mn-cs"/>
              </a:rPr>
              <a:t>ttp</a:t>
            </a:r>
            <a:r>
              <a:rPr lang="ru-RU" b="1" dirty="0">
                <a:solidFill>
                  <a:srgbClr val="C00000"/>
                </a:solidFill>
                <a:latin typeface="+mj-lt"/>
                <a:cs typeface="+mn-cs"/>
              </a:rPr>
              <a:t>://</a:t>
            </a:r>
            <a:r>
              <a:rPr lang="ru-RU" b="1" dirty="0" err="1">
                <a:solidFill>
                  <a:srgbClr val="C00000"/>
                </a:solidFill>
                <a:latin typeface="+mj-lt"/>
                <a:cs typeface="+mn-cs"/>
              </a:rPr>
              <a:t>www</a:t>
            </a:r>
            <a:r>
              <a:rPr lang="ru-RU" b="1" dirty="0">
                <a:solidFill>
                  <a:srgbClr val="C00000"/>
                </a:solidFill>
                <a:latin typeface="+mj-lt"/>
                <a:cs typeface="+mn-cs"/>
              </a:rPr>
              <a:t>.</a:t>
            </a:r>
            <a:r>
              <a:rPr lang="en-US" b="1" dirty="0">
                <a:solidFill>
                  <a:srgbClr val="C00000"/>
                </a:solidFill>
                <a:latin typeface="+mj-lt"/>
                <a:cs typeface="+mn-cs"/>
              </a:rPr>
              <a:t>1</a:t>
            </a:r>
            <a:r>
              <a:rPr lang="ru-RU" b="1" dirty="0" err="1">
                <a:solidFill>
                  <a:srgbClr val="C00000"/>
                </a:solidFill>
                <a:latin typeface="+mj-lt"/>
                <a:cs typeface="+mn-cs"/>
              </a:rPr>
              <a:t>c</a:t>
            </a:r>
            <a:r>
              <a:rPr lang="ru-RU" b="1" dirty="0">
                <a:solidFill>
                  <a:srgbClr val="C00000"/>
                </a:solidFill>
                <a:latin typeface="+mj-lt"/>
                <a:cs typeface="+mn-cs"/>
              </a:rPr>
              <a:t>.</a:t>
            </a:r>
            <a:r>
              <a:rPr lang="en-US" b="1" dirty="0" err="1">
                <a:solidFill>
                  <a:srgbClr val="C00000"/>
                </a:solidFill>
                <a:latin typeface="+mj-lt"/>
                <a:cs typeface="+mn-cs"/>
              </a:rPr>
              <a:t>ru</a:t>
            </a:r>
            <a:endParaRPr lang="ru-RU" b="1" dirty="0">
              <a:solidFill>
                <a:srgbClr val="C00000"/>
              </a:solidFill>
              <a:latin typeface="+mj-lt"/>
              <a:cs typeface="+mn-cs"/>
            </a:endParaRPr>
          </a:p>
        </p:txBody>
      </p:sp>
      <p:pic>
        <p:nvPicPr>
          <p:cNvPr id="75780" name="Рисунок 10" descr="Без имени.png"/>
          <p:cNvPicPr>
            <a:picLocks noChangeAspect="1"/>
          </p:cNvPicPr>
          <p:nvPr/>
        </p:nvPicPr>
        <p:blipFill>
          <a:blip r:embed="rId2"/>
          <a:srcRect t="29784" r="18140" b="55498"/>
          <a:stretch>
            <a:fillRect/>
          </a:stretch>
        </p:blipFill>
        <p:spPr bwMode="auto">
          <a:xfrm>
            <a:off x="788988" y="2684463"/>
            <a:ext cx="3783012" cy="1008062"/>
          </a:xfrm>
          <a:prstGeom prst="rect">
            <a:avLst/>
          </a:prstGeom>
          <a:noFill/>
          <a:ln w="9525">
            <a:noFill/>
            <a:miter lim="800000"/>
            <a:headEnd/>
            <a:tailEnd/>
          </a:ln>
        </p:spPr>
      </p:pic>
      <p:pic>
        <p:nvPicPr>
          <p:cNvPr id="75781" name="Рисунок 11" descr="Рисунок2.png"/>
          <p:cNvPicPr>
            <a:picLocks noChangeAspect="1"/>
          </p:cNvPicPr>
          <p:nvPr/>
        </p:nvPicPr>
        <p:blipFill>
          <a:blip r:embed="rId3"/>
          <a:srcRect/>
          <a:stretch>
            <a:fillRect/>
          </a:stretch>
        </p:blipFill>
        <p:spPr bwMode="auto">
          <a:xfrm>
            <a:off x="5289550" y="1930400"/>
            <a:ext cx="2881313" cy="22320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1"/>
          <p:cNvSpPr>
            <a:spLocks noGrp="1"/>
          </p:cNvSpPr>
          <p:nvPr>
            <p:ph type="ctrTitle" sz="quarter"/>
          </p:nvPr>
        </p:nvSpPr>
        <p:spPr>
          <a:xfrm>
            <a:off x="2352675" y="1793875"/>
            <a:ext cx="4381500" cy="1196975"/>
          </a:xfrm>
        </p:spPr>
        <p:txBody>
          <a:bodyPr/>
          <a:lstStyle/>
          <a:p>
            <a:pPr algn="ctr">
              <a:defRPr/>
            </a:pPr>
            <a:r>
              <a:rPr lang="ru-RU" sz="2800" dirty="0" smtClean="0">
                <a:effectLst>
                  <a:outerShdw blurRad="38100" dist="38100" dir="2700000" algn="tl">
                    <a:srgbClr val="000000">
                      <a:alpha val="43137"/>
                    </a:srgbClr>
                  </a:outerShdw>
                </a:effectLst>
              </a:rPr>
              <a:t>Спасибо за внимание</a:t>
            </a:r>
            <a:endParaRPr lang="ru-RU" sz="2800" dirty="0">
              <a:effectLst>
                <a:outerShdw blurRad="38100" dist="38100" dir="2700000" algn="tl">
                  <a:srgbClr val="000000">
                    <a:alpha val="43137"/>
                  </a:srgbClr>
                </a:outerShdw>
              </a:effectLst>
            </a:endParaRPr>
          </a:p>
        </p:txBody>
      </p:sp>
      <p:sp>
        <p:nvSpPr>
          <p:cNvPr id="5" name="Прямоугольник 4"/>
          <p:cNvSpPr/>
          <p:nvPr/>
        </p:nvSpPr>
        <p:spPr>
          <a:xfrm>
            <a:off x="1047750" y="4416425"/>
            <a:ext cx="7115175" cy="1174750"/>
          </a:xfrm>
          <a:prstGeom prst="rect">
            <a:avLst/>
          </a:prstGeom>
        </p:spPr>
        <p:txBody>
          <a:bodyPr>
            <a:spAutoFit/>
          </a:bodyPr>
          <a:lstStyle/>
          <a:p>
            <a:pPr algn="just" eaLnBrk="0" hangingPunct="0">
              <a:lnSpc>
                <a:spcPct val="110000"/>
              </a:lnSpc>
              <a:spcBef>
                <a:spcPct val="50000"/>
              </a:spcBef>
              <a:defRPr/>
            </a:pPr>
            <a:r>
              <a:rPr lang="ru-RU" b="1" dirty="0">
                <a:solidFill>
                  <a:srgbClr val="C00000"/>
                </a:solidFill>
                <a:latin typeface="+mj-lt"/>
                <a:cs typeface="+mn-cs"/>
              </a:rPr>
              <a:t>Программа «1С:Управление строительным производством» поможет Вам в вопросах автоматизации учета работы строительных организаций различных направлений и анализа производственных показателей.</a:t>
            </a:r>
            <a:endParaRPr lang="ru-RU" b="1" dirty="0">
              <a:solidFill>
                <a:srgbClr val="C00000"/>
              </a:solidFill>
              <a:latin typeface="+mj-lt"/>
              <a:cs typeface="+mn-cs"/>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910_шаблон">
  <a:themeElements>
    <a:clrScheme name="910_шаблон 1">
      <a:dk1>
        <a:srgbClr val="5F0000"/>
      </a:dk1>
      <a:lt1>
        <a:srgbClr val="FFFFFF"/>
      </a:lt1>
      <a:dk2>
        <a:srgbClr val="CC3300"/>
      </a:dk2>
      <a:lt2>
        <a:srgbClr val="808080"/>
      </a:lt2>
      <a:accent1>
        <a:srgbClr val="F9E383"/>
      </a:accent1>
      <a:accent2>
        <a:srgbClr val="369900"/>
      </a:accent2>
      <a:accent3>
        <a:srgbClr val="FFFFFF"/>
      </a:accent3>
      <a:accent4>
        <a:srgbClr val="500000"/>
      </a:accent4>
      <a:accent5>
        <a:srgbClr val="FBEFC1"/>
      </a:accent5>
      <a:accent6>
        <a:srgbClr val="308A00"/>
      </a:accent6>
      <a:hlink>
        <a:srgbClr val="0033CC"/>
      </a:hlink>
      <a:folHlink>
        <a:srgbClr val="CC3300"/>
      </a:folHlink>
    </a:clrScheme>
    <a:fontScheme name="910_шаблон">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9E383">
            <a:alpha val="50000"/>
          </a:srgbClr>
        </a:solidFill>
        <a:ln w="44450" cap="flat" cmpd="sng" algn="ctr">
          <a:solidFill>
            <a:srgbClr val="CC3300"/>
          </a:solidFill>
          <a:prstDash val="solid"/>
          <a:round/>
          <a:headEnd type="none" w="med" len="med"/>
          <a:tailEnd type="none" w="med" len="med"/>
        </a:ln>
        <a:effectLst/>
      </a:spPr>
      <a:bodyPr vert="horz" wrap="none" lIns="91440" tIns="0" rIns="91440" bIns="45720" numCol="1" anchor="ctr" anchorCtr="0" compatLnSpc="1">
        <a:prstTxWarp prst="textNoShape">
          <a:avLst/>
        </a:prstTxWarp>
      </a:bodyPr>
      <a:lstStyle>
        <a:defPPr marL="0" marR="0" indent="0" algn="ctr" defTabSz="914400" rtl="0" eaLnBrk="0" fontAlgn="base" latinLnBrk="0" hangingPunct="0">
          <a:lnSpc>
            <a:spcPct val="110000"/>
          </a:lnSpc>
          <a:spcBef>
            <a:spcPct val="50000"/>
          </a:spcBef>
          <a:spcAft>
            <a:spcPct val="0"/>
          </a:spcAft>
          <a:buClrTx/>
          <a:buSzTx/>
          <a:buFontTx/>
          <a:buNone/>
          <a:tabLst/>
          <a:defRPr kumimoji="0" lang="ru-RU" sz="1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F9E383">
            <a:alpha val="50000"/>
          </a:srgbClr>
        </a:solidFill>
        <a:ln w="44450" cap="flat" cmpd="sng" algn="ctr">
          <a:solidFill>
            <a:srgbClr val="CC3300"/>
          </a:solidFill>
          <a:prstDash val="solid"/>
          <a:round/>
          <a:headEnd type="none" w="med" len="med"/>
          <a:tailEnd type="none" w="med" len="med"/>
        </a:ln>
        <a:effectLst/>
      </a:spPr>
      <a:bodyPr vert="horz" wrap="none" lIns="91440" tIns="0" rIns="91440" bIns="45720" numCol="1" anchor="ctr" anchorCtr="0" compatLnSpc="1">
        <a:prstTxWarp prst="textNoShape">
          <a:avLst/>
        </a:prstTxWarp>
      </a:bodyPr>
      <a:lstStyle>
        <a:defPPr marL="0" marR="0" indent="0" algn="ctr" defTabSz="914400" rtl="0" eaLnBrk="0" fontAlgn="base" latinLnBrk="0" hangingPunct="0">
          <a:lnSpc>
            <a:spcPct val="110000"/>
          </a:lnSpc>
          <a:spcBef>
            <a:spcPct val="50000"/>
          </a:spcBef>
          <a:spcAft>
            <a:spcPct val="0"/>
          </a:spcAft>
          <a:buClrTx/>
          <a:buSzTx/>
          <a:buFontTx/>
          <a:buNone/>
          <a:tabLst/>
          <a:defRPr kumimoji="0" lang="ru-RU" sz="1600" b="0" i="0" u="none" strike="noStrike" cap="none" normalizeH="0" baseline="0" smtClean="0">
            <a:ln>
              <a:noFill/>
            </a:ln>
            <a:solidFill>
              <a:schemeClr val="tx1"/>
            </a:solidFill>
            <a:effectLst/>
            <a:latin typeface="Arial" charset="0"/>
          </a:defRPr>
        </a:defPPr>
      </a:lstStyle>
    </a:lnDef>
  </a:objectDefaults>
  <a:extraClrSchemeLst>
    <a:extraClrScheme>
      <a:clrScheme name="910_шаблон 1">
        <a:dk1>
          <a:srgbClr val="5F0000"/>
        </a:dk1>
        <a:lt1>
          <a:srgbClr val="FFFFFF"/>
        </a:lt1>
        <a:dk2>
          <a:srgbClr val="CC3300"/>
        </a:dk2>
        <a:lt2>
          <a:srgbClr val="808080"/>
        </a:lt2>
        <a:accent1>
          <a:srgbClr val="F9E383"/>
        </a:accent1>
        <a:accent2>
          <a:srgbClr val="369900"/>
        </a:accent2>
        <a:accent3>
          <a:srgbClr val="FFFFFF"/>
        </a:accent3>
        <a:accent4>
          <a:srgbClr val="500000"/>
        </a:accent4>
        <a:accent5>
          <a:srgbClr val="FBEFC1"/>
        </a:accent5>
        <a:accent6>
          <a:srgbClr val="308A00"/>
        </a:accent6>
        <a:hlink>
          <a:srgbClr val="0033CC"/>
        </a:hlink>
        <a:folHlink>
          <a:srgbClr val="CC33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24181</TotalTime>
  <Words>2639</Words>
  <Application>Microsoft Office PowerPoint</Application>
  <PresentationFormat>On-screen Show (4:3)</PresentationFormat>
  <Paragraphs>461</Paragraphs>
  <Slides>33</Slides>
  <Notes>27</Notes>
  <HiddenSlides>0</HiddenSlides>
  <MMClips>0</MMClips>
  <ScaleCrop>false</ScaleCrop>
  <HeadingPairs>
    <vt:vector size="6" baseType="variant">
      <vt:variant>
        <vt:lpstr>Использованные шрифты</vt:lpstr>
      </vt:variant>
      <vt:variant>
        <vt:i4>5</vt:i4>
      </vt:variant>
      <vt:variant>
        <vt:lpstr>Шаблон оформления</vt:lpstr>
      </vt:variant>
      <vt:variant>
        <vt:i4>2</vt:i4>
      </vt:variant>
      <vt:variant>
        <vt:lpstr>Заголовки слайдов</vt:lpstr>
      </vt:variant>
      <vt:variant>
        <vt:i4>33</vt:i4>
      </vt:variant>
    </vt:vector>
  </HeadingPairs>
  <TitlesOfParts>
    <vt:vector size="40" baseType="lpstr">
      <vt:lpstr>Arial</vt:lpstr>
      <vt:lpstr>Wingdings</vt:lpstr>
      <vt:lpstr>Times New Roman</vt:lpstr>
      <vt:lpstr>Calibri</vt:lpstr>
      <vt:lpstr>Century</vt:lpstr>
      <vt:lpstr>910_шаблон</vt:lpstr>
      <vt:lpstr>910_шаблон</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Управление закупками и запасами</vt:lpstr>
      <vt:lpstr>Слайд 14</vt:lpstr>
      <vt:lpstr>Слайд 15</vt:lpstr>
      <vt:lpstr>Слайд 16</vt:lpstr>
      <vt:lpstr>Слайд 17</vt:lpstr>
      <vt:lpstr>Слайд 18</vt:lpstr>
      <vt:lpstr>Слайд 19</vt:lpstr>
      <vt:lpstr>Слайд 20</vt:lpstr>
      <vt:lpstr>Слайд 21</vt:lpstr>
      <vt:lpstr>Слайд 22</vt:lpstr>
      <vt:lpstr>Календарный план строительства</vt:lpstr>
      <vt:lpstr>Назначение исполнителей, машин и механизмов  на работы календарного плана</vt:lpstr>
      <vt:lpstr>Регистрация факта выполнения плана</vt:lpstr>
      <vt:lpstr>Регистрация факта выполнения плана</vt:lpstr>
      <vt:lpstr>Регистрация факта выполнения плана</vt:lpstr>
      <vt:lpstr>Слайд 28</vt:lpstr>
      <vt:lpstr>Слайд 29</vt:lpstr>
      <vt:lpstr>Интеграция</vt:lpstr>
      <vt:lpstr>Слайд 31</vt:lpstr>
      <vt:lpstr>Слайд 32</vt:lpstr>
      <vt:lpstr>Спасибо за внимание</vt:lpstr>
    </vt:vector>
  </TitlesOfParts>
  <Company>1C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1С:Предприятие 8   Управление производственным предприятием</dc:title>
  <dc:creator>Наталья</dc:creator>
  <cp:lastModifiedBy>Bukalov</cp:lastModifiedBy>
  <cp:revision>1071</cp:revision>
  <dcterms:created xsi:type="dcterms:W3CDTF">2009-12-11T10:55:42Z</dcterms:created>
  <dcterms:modified xsi:type="dcterms:W3CDTF">2014-02-06T14:46:33Z</dcterms:modified>
</cp:coreProperties>
</file>