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81"/>
  </p:notesMasterIdLst>
  <p:sldIdLst>
    <p:sldId id="256" r:id="rId2"/>
    <p:sldId id="287" r:id="rId3"/>
    <p:sldId id="288" r:id="rId4"/>
    <p:sldId id="266" r:id="rId5"/>
    <p:sldId id="263" r:id="rId6"/>
    <p:sldId id="302" r:id="rId7"/>
    <p:sldId id="259" r:id="rId8"/>
    <p:sldId id="298" r:id="rId9"/>
    <p:sldId id="300" r:id="rId10"/>
    <p:sldId id="301" r:id="rId11"/>
    <p:sldId id="304" r:id="rId12"/>
    <p:sldId id="303" r:id="rId13"/>
    <p:sldId id="305" r:id="rId14"/>
    <p:sldId id="306" r:id="rId15"/>
    <p:sldId id="307" r:id="rId16"/>
    <p:sldId id="289" r:id="rId17"/>
    <p:sldId id="308" r:id="rId18"/>
    <p:sldId id="321" r:id="rId19"/>
    <p:sldId id="317" r:id="rId20"/>
    <p:sldId id="318" r:id="rId21"/>
    <p:sldId id="319" r:id="rId22"/>
    <p:sldId id="320" r:id="rId23"/>
    <p:sldId id="322" r:id="rId24"/>
    <p:sldId id="309" r:id="rId25"/>
    <p:sldId id="290" r:id="rId26"/>
    <p:sldId id="330" r:id="rId27"/>
    <p:sldId id="323" r:id="rId28"/>
    <p:sldId id="324" r:id="rId29"/>
    <p:sldId id="325" r:id="rId30"/>
    <p:sldId id="326" r:id="rId31"/>
    <p:sldId id="328" r:id="rId32"/>
    <p:sldId id="327" r:id="rId33"/>
    <p:sldId id="329" r:id="rId34"/>
    <p:sldId id="311" r:id="rId35"/>
    <p:sldId id="293" r:id="rId36"/>
    <p:sldId id="331" r:id="rId37"/>
    <p:sldId id="332" r:id="rId38"/>
    <p:sldId id="333" r:id="rId39"/>
    <p:sldId id="334" r:id="rId40"/>
    <p:sldId id="335" r:id="rId41"/>
    <p:sldId id="337" r:id="rId42"/>
    <p:sldId id="336" r:id="rId43"/>
    <p:sldId id="338" r:id="rId44"/>
    <p:sldId id="312" r:id="rId45"/>
    <p:sldId id="292" r:id="rId46"/>
    <p:sldId id="345" r:id="rId47"/>
    <p:sldId id="340" r:id="rId48"/>
    <p:sldId id="341" r:id="rId49"/>
    <p:sldId id="342" r:id="rId50"/>
    <p:sldId id="343" r:id="rId51"/>
    <p:sldId id="346" r:id="rId52"/>
    <p:sldId id="313" r:id="rId53"/>
    <p:sldId id="295" r:id="rId54"/>
    <p:sldId id="344" r:id="rId55"/>
    <p:sldId id="348" r:id="rId56"/>
    <p:sldId id="347" r:id="rId57"/>
    <p:sldId id="349" r:id="rId58"/>
    <p:sldId id="310" r:id="rId59"/>
    <p:sldId id="291" r:id="rId60"/>
    <p:sldId id="351" r:id="rId61"/>
    <p:sldId id="350" r:id="rId62"/>
    <p:sldId id="314" r:id="rId63"/>
    <p:sldId id="294" r:id="rId64"/>
    <p:sldId id="352" r:id="rId65"/>
    <p:sldId id="354" r:id="rId66"/>
    <p:sldId id="353" r:id="rId67"/>
    <p:sldId id="315" r:id="rId68"/>
    <p:sldId id="296" r:id="rId69"/>
    <p:sldId id="355" r:id="rId70"/>
    <p:sldId id="356" r:id="rId71"/>
    <p:sldId id="357" r:id="rId72"/>
    <p:sldId id="316" r:id="rId73"/>
    <p:sldId id="299" r:id="rId74"/>
    <p:sldId id="297" r:id="rId75"/>
    <p:sldId id="358" r:id="rId76"/>
    <p:sldId id="264" r:id="rId77"/>
    <p:sldId id="359" r:id="rId78"/>
    <p:sldId id="360" r:id="rId79"/>
    <p:sldId id="361" r:id="rId8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EF504BF-16FE-49E6-9821-B2407CF4CFB6}">
          <p14:sldIdLst>
            <p14:sldId id="256"/>
            <p14:sldId id="287"/>
            <p14:sldId id="288"/>
            <p14:sldId id="266"/>
            <p14:sldId id="263"/>
          </p14:sldIdLst>
        </p14:section>
        <p14:section name="Раздел &quot;Планирование и анализ&quot;" id="{8AB9EB5B-1005-4C92-9A3D-C1814D62A9C5}">
          <p14:sldIdLst>
            <p14:sldId id="302"/>
            <p14:sldId id="259"/>
            <p14:sldId id="298"/>
            <p14:sldId id="300"/>
            <p14:sldId id="301"/>
            <p14:sldId id="304"/>
            <p14:sldId id="303"/>
            <p14:sldId id="305"/>
            <p14:sldId id="306"/>
          </p14:sldIdLst>
        </p14:section>
        <p14:section name="Раздел &quot;Расписание&quot;" id="{BFFC739A-7563-4883-9DA5-F10F0F73DAA5}">
          <p14:sldIdLst>
            <p14:sldId id="307"/>
            <p14:sldId id="289"/>
            <p14:sldId id="308"/>
            <p14:sldId id="321"/>
            <p14:sldId id="317"/>
            <p14:sldId id="318"/>
            <p14:sldId id="319"/>
            <p14:sldId id="320"/>
            <p14:sldId id="322"/>
          </p14:sldIdLst>
        </p14:section>
        <p14:section name="Раздел &quot;Набор&quot;" id="{0AB631B1-1A06-44A1-96F1-F4422640F0B5}">
          <p14:sldIdLst>
            <p14:sldId id="309"/>
            <p14:sldId id="290"/>
            <p14:sldId id="330"/>
            <p14:sldId id="323"/>
            <p14:sldId id="324"/>
            <p14:sldId id="325"/>
            <p14:sldId id="326"/>
            <p14:sldId id="328"/>
            <p14:sldId id="327"/>
            <p14:sldId id="329"/>
          </p14:sldIdLst>
        </p14:section>
        <p14:section name="Раздел &quot;Контингент&quot;" id="{D8C647CA-3421-494B-BAF1-BE0005CD5ACC}">
          <p14:sldIdLst>
            <p14:sldId id="311"/>
            <p14:sldId id="293"/>
            <p14:sldId id="331"/>
            <p14:sldId id="332"/>
            <p14:sldId id="333"/>
            <p14:sldId id="334"/>
            <p14:sldId id="335"/>
            <p14:sldId id="337"/>
            <p14:sldId id="336"/>
            <p14:sldId id="338"/>
          </p14:sldIdLst>
        </p14:section>
        <p14:section name="Раздел &quot;Оплата&quot;" id="{2CE02141-B8B8-4789-8035-4B1C24D002C3}">
          <p14:sldIdLst>
            <p14:sldId id="312"/>
            <p14:sldId id="292"/>
            <p14:sldId id="345"/>
            <p14:sldId id="340"/>
            <p14:sldId id="341"/>
            <p14:sldId id="342"/>
            <p14:sldId id="343"/>
            <p14:sldId id="346"/>
          </p14:sldIdLst>
        </p14:section>
        <p14:section name="Раздел &quot;Обучение&quot;" id="{52C4DD19-3A96-46F0-B837-8689D16366E8}">
          <p14:sldIdLst>
            <p14:sldId id="313"/>
            <p14:sldId id="295"/>
            <p14:sldId id="344"/>
            <p14:sldId id="348"/>
            <p14:sldId id="347"/>
            <p14:sldId id="349"/>
          </p14:sldIdLst>
        </p14:section>
        <p14:section name="Вспомогательные разделы" id="{FFA426E1-F872-4820-BF7F-FA92CB9D5497}">
          <p14:sldIdLst/>
        </p14:section>
        <p14:section name="Раздел &quot;Торговля&quot;" id="{179256E2-9D07-4D34-A0CA-9768868B0788}">
          <p14:sldIdLst>
            <p14:sldId id="310"/>
            <p14:sldId id="291"/>
            <p14:sldId id="351"/>
            <p14:sldId id="350"/>
          </p14:sldIdLst>
        </p14:section>
        <p14:section name="Раздел &quot;Питание&quot;" id="{FF5F998C-02BC-478A-908A-0E344F7A7232}">
          <p14:sldIdLst>
            <p14:sldId id="314"/>
            <p14:sldId id="294"/>
            <p14:sldId id="352"/>
            <p14:sldId id="354"/>
            <p14:sldId id="353"/>
          </p14:sldIdLst>
        </p14:section>
        <p14:section name="Раздел &quot;Заработная плата&quot;" id="{01C3AB50-E85D-462B-B619-1B9637D80A78}">
          <p14:sldIdLst>
            <p14:sldId id="315"/>
            <p14:sldId id="296"/>
            <p14:sldId id="355"/>
            <p14:sldId id="356"/>
            <p14:sldId id="357"/>
          </p14:sldIdLst>
        </p14:section>
        <p14:section name="Прочие возможности" id="{CF1AE0CD-CC37-47FF-9847-06BB04CE16E1}">
          <p14:sldIdLst>
            <p14:sldId id="316"/>
            <p14:sldId id="299"/>
            <p14:sldId id="297"/>
            <p14:sldId id="358"/>
            <p14:sldId id="264"/>
            <p14:sldId id="359"/>
            <p14:sldId id="360"/>
            <p14:sldId id="3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22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C8A944-EA5E-4EC4-B906-502CB5304447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B3A8BF-5005-4F97-B2A0-B4014D859C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389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F3E8EE52-FB8D-4593-B2B6-9FAA0E14879B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B8DBB7B0-184E-4F4E-A66D-3AC1225286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680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EE52-FB8D-4593-B2B6-9FAA0E14879B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BB7B0-184E-4F4E-A66D-3AC1225286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120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F3E8EE52-FB8D-4593-B2B6-9FAA0E14879B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8DBB7B0-184E-4F4E-A66D-3AC1225286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471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EE52-FB8D-4593-B2B6-9FAA0E14879B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BB7B0-184E-4F4E-A66D-3AC1225286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053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EE52-FB8D-4593-B2B6-9FAA0E14879B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BB7B0-184E-4F4E-A66D-3AC1225286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647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EE52-FB8D-4593-B2B6-9FAA0E14879B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BB7B0-184E-4F4E-A66D-3AC1225286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645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EE52-FB8D-4593-B2B6-9FAA0E14879B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BB7B0-184E-4F4E-A66D-3AC1225286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643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EE52-FB8D-4593-B2B6-9FAA0E14879B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BB7B0-184E-4F4E-A66D-3AC1225286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914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EE52-FB8D-4593-B2B6-9FAA0E14879B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BB7B0-184E-4F4E-A66D-3AC1225286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199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EE52-FB8D-4593-B2B6-9FAA0E14879B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BB7B0-184E-4F4E-A66D-3AC1225286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694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F3E8EE52-FB8D-4593-B2B6-9FAA0E14879B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8DBB7B0-184E-4F4E-A66D-3AC1225286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437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F3E8EE52-FB8D-4593-B2B6-9FAA0E14879B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8DBB7B0-184E-4F4E-A66D-3AC12252867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171910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F3E8EE52-FB8D-4593-B2B6-9FAA0E14879B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8DBB7B0-184E-4F4E-A66D-3AC1225286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9817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EE52-FB8D-4593-B2B6-9FAA0E14879B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BB7B0-184E-4F4E-A66D-3AC1225286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040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EE52-FB8D-4593-B2B6-9FAA0E14879B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BB7B0-184E-4F4E-A66D-3AC1225286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465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EE52-FB8D-4593-B2B6-9FAA0E14879B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BB7B0-184E-4F4E-A66D-3AC1225286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1245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F3E8EE52-FB8D-4593-B2B6-9FAA0E14879B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8DBB7B0-184E-4F4E-A66D-3AC1225286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226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E8EE52-FB8D-4593-B2B6-9FAA0E14879B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BB7B0-184E-4F4E-A66D-3AC1225286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613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solutions.1c.ru/catalog/training-center/feature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9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9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image" Target="../media/image142.png"/><Relationship Id="rId7" Type="http://schemas.openxmlformats.org/officeDocument/2006/relationships/image" Target="../media/image145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5" Type="http://schemas.openxmlformats.org/officeDocument/2006/relationships/image" Target="../media/image144.png"/><Relationship Id="rId4" Type="http://schemas.openxmlformats.org/officeDocument/2006/relationships/image" Target="../media/image14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7" Type="http://schemas.openxmlformats.org/officeDocument/2006/relationships/image" Target="../media/image151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5" Type="http://schemas.openxmlformats.org/officeDocument/2006/relationships/image" Target="../media/image149.png"/><Relationship Id="rId4" Type="http://schemas.openxmlformats.org/officeDocument/2006/relationships/image" Target="../media/image102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5.png"/><Relationship Id="rId4" Type="http://schemas.openxmlformats.org/officeDocument/2006/relationships/image" Target="../media/image15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9.png"/><Relationship Id="rId4" Type="http://schemas.openxmlformats.org/officeDocument/2006/relationships/image" Target="../media/image15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3.png"/><Relationship Id="rId4" Type="http://schemas.openxmlformats.org/officeDocument/2006/relationships/image" Target="../media/image16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2.png"/><Relationship Id="rId4" Type="http://schemas.openxmlformats.org/officeDocument/2006/relationships/image" Target="../media/image17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5.png"/><Relationship Id="rId5" Type="http://schemas.openxmlformats.org/officeDocument/2006/relationships/image" Target="../media/image184.png"/><Relationship Id="rId4" Type="http://schemas.openxmlformats.org/officeDocument/2006/relationships/image" Target="../media/image18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0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gif"/><Relationship Id="rId3" Type="http://schemas.openxmlformats.org/officeDocument/2006/relationships/image" Target="../media/image191.jpg"/><Relationship Id="rId7" Type="http://schemas.openxmlformats.org/officeDocument/2006/relationships/image" Target="../media/image195.png"/><Relationship Id="rId2" Type="http://schemas.openxmlformats.org/officeDocument/2006/relationships/hyperlink" Target="https://www.youtube.com/channel/UC7_97ZK3K7TF7YPrdxr7bSA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4.gif"/><Relationship Id="rId5" Type="http://schemas.openxmlformats.org/officeDocument/2006/relationships/image" Target="../media/image193.png"/><Relationship Id="rId10" Type="http://schemas.openxmlformats.org/officeDocument/2006/relationships/image" Target="../media/image198.png"/><Relationship Id="rId4" Type="http://schemas.openxmlformats.org/officeDocument/2006/relationships/image" Target="../media/image192.gif"/><Relationship Id="rId9" Type="http://schemas.openxmlformats.org/officeDocument/2006/relationships/image" Target="../media/image197.gif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gif"/><Relationship Id="rId3" Type="http://schemas.openxmlformats.org/officeDocument/2006/relationships/image" Target="../media/image199.png"/><Relationship Id="rId7" Type="http://schemas.openxmlformats.org/officeDocument/2006/relationships/image" Target="../media/image203.png"/><Relationship Id="rId2" Type="http://schemas.openxmlformats.org/officeDocument/2006/relationships/hyperlink" Target="http://solutions.1c.ru/catalog/training-center/features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2.png"/><Relationship Id="rId5" Type="http://schemas.openxmlformats.org/officeDocument/2006/relationships/image" Target="../media/image201.png"/><Relationship Id="rId4" Type="http://schemas.openxmlformats.org/officeDocument/2006/relationships/image" Target="../media/image20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600" y="1421666"/>
            <a:ext cx="9448800" cy="1825096"/>
          </a:xfrm>
        </p:spPr>
        <p:txBody>
          <a:bodyPr/>
          <a:lstStyle/>
          <a:p>
            <a:r>
              <a:rPr lang="ru-RU" dirty="0" smtClean="0"/>
              <a:t>1С: Управление</a:t>
            </a:r>
            <a:r>
              <a:rPr lang="en-US" dirty="0" smtClean="0"/>
              <a:t> </a:t>
            </a:r>
            <a:r>
              <a:rPr lang="ru-RU" dirty="0" smtClean="0"/>
              <a:t>учебным центром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46762"/>
            <a:ext cx="9144000" cy="1280604"/>
          </a:xfrm>
        </p:spPr>
        <p:txBody>
          <a:bodyPr/>
          <a:lstStyle/>
          <a:p>
            <a:r>
              <a:rPr lang="ru-RU" dirty="0" smtClean="0"/>
              <a:t>Обзор функциональных возможностей</a:t>
            </a:r>
            <a:r>
              <a:rPr lang="en-US" dirty="0" smtClean="0"/>
              <a:t> </a:t>
            </a:r>
            <a:r>
              <a:rPr lang="ru-RU" dirty="0" smtClean="0"/>
              <a:t>редакции 2</a:t>
            </a:r>
          </a:p>
          <a:p>
            <a:r>
              <a:rPr lang="en-US" dirty="0"/>
              <a:t>v</a:t>
            </a:r>
            <a:r>
              <a:rPr lang="ru-RU" dirty="0" smtClean="0"/>
              <a:t>. </a:t>
            </a:r>
            <a:r>
              <a:rPr lang="en-US" dirty="0"/>
              <a:t>3</a:t>
            </a:r>
            <a:r>
              <a:rPr lang="ru-RU" dirty="0" smtClean="0"/>
              <a:t>.001 от </a:t>
            </a:r>
            <a:r>
              <a:rPr lang="en-US" dirty="0" smtClean="0"/>
              <a:t>17</a:t>
            </a:r>
            <a:r>
              <a:rPr lang="ru-RU" dirty="0" smtClean="0"/>
              <a:t>.</a:t>
            </a:r>
            <a:r>
              <a:rPr lang="en-US" dirty="0" smtClean="0"/>
              <a:t>10.2024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083728" y="4158034"/>
            <a:ext cx="7625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Подробнее </a:t>
            </a: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solutions.1c.ru/catalog/training-center/features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055376" y="4919957"/>
            <a:ext cx="54585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Вдовин И.Г., руководитель группы разработки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4271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2985" y="4172505"/>
            <a:ext cx="3708060" cy="247397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66622" y="391510"/>
            <a:ext cx="8610600" cy="1293028"/>
          </a:xfrm>
        </p:spPr>
        <p:txBody>
          <a:bodyPr/>
          <a:lstStyle/>
          <a:p>
            <a:r>
              <a:rPr lang="ru-RU" dirty="0" smtClean="0"/>
              <a:t>Назначение программы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8751" y="1697176"/>
            <a:ext cx="10571086" cy="49493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ru-RU" dirty="0"/>
              <a:t>Программный продукт «1С:Управление учебным центром» представляет собой комплексное решение задач управления, поддержки бизнес-процессов, учетных функций учебных центров любого профиля, вида финансирования и отраслевой направленности. </a:t>
            </a:r>
            <a:endParaRPr lang="ru-RU" dirty="0" smtClean="0"/>
          </a:p>
          <a:p>
            <a:pPr>
              <a:lnSpc>
                <a:spcPct val="120000"/>
              </a:lnSpc>
            </a:pPr>
            <a:r>
              <a:rPr lang="ru-RU" dirty="0" smtClean="0"/>
              <a:t>Также </a:t>
            </a:r>
            <a:r>
              <a:rPr lang="ru-RU" dirty="0"/>
              <a:t>оно может быть применено для автоматизации работы бизнес-тренеров, центров повышения квалификации и переподготовки, центров корпоративного обучения и дополнительного образования. </a:t>
            </a:r>
            <a:endParaRPr lang="ru-RU" dirty="0" smtClean="0"/>
          </a:p>
          <a:p>
            <a:pPr>
              <a:lnSpc>
                <a:spcPct val="120000"/>
              </a:lnSpc>
            </a:pPr>
            <a:r>
              <a:rPr lang="ru-RU" dirty="0" smtClean="0"/>
              <a:t>Реализована </a:t>
            </a:r>
            <a:r>
              <a:rPr lang="ru-RU" dirty="0"/>
              <a:t>возможность </a:t>
            </a:r>
            <a:r>
              <a:rPr lang="ru-RU" dirty="0" err="1"/>
              <a:t>многофирменного</a:t>
            </a:r>
            <a:r>
              <a:rPr lang="ru-RU" dirty="0"/>
              <a:t> учета, учета работы филиалов.</a:t>
            </a:r>
          </a:p>
          <a:p>
            <a:r>
              <a:rPr lang="ru-RU" dirty="0"/>
              <a:t>Решение позволяет автоматизировать и организовать разделение доступа следующих сотрудников:</a:t>
            </a:r>
          </a:p>
          <a:p>
            <a:pPr lvl="1"/>
            <a:r>
              <a:rPr lang="ru-RU" dirty="0"/>
              <a:t>Руководитель</a:t>
            </a:r>
          </a:p>
          <a:p>
            <a:pPr lvl="1"/>
            <a:r>
              <a:rPr lang="ru-RU" dirty="0"/>
              <a:t>Менеджер по планированию</a:t>
            </a:r>
          </a:p>
          <a:p>
            <a:pPr lvl="1"/>
            <a:r>
              <a:rPr lang="ru-RU" dirty="0"/>
              <a:t>Менеджер по набору</a:t>
            </a:r>
          </a:p>
          <a:p>
            <a:pPr lvl="1"/>
            <a:r>
              <a:rPr lang="ru-RU" dirty="0"/>
              <a:t>Менеджер по </a:t>
            </a:r>
            <a:r>
              <a:rPr lang="ru-RU" dirty="0" smtClean="0"/>
              <a:t>обучению</a:t>
            </a:r>
          </a:p>
          <a:p>
            <a:pPr lvl="1"/>
            <a:r>
              <a:rPr lang="ru-RU" dirty="0" smtClean="0"/>
              <a:t>Менеджер по питанию</a:t>
            </a:r>
            <a:endParaRPr lang="ru-RU" dirty="0"/>
          </a:p>
          <a:p>
            <a:pPr lvl="1"/>
            <a:r>
              <a:rPr lang="ru-RU" dirty="0"/>
              <a:t>Менеджер по персоналу</a:t>
            </a:r>
          </a:p>
          <a:p>
            <a:pPr lvl="1"/>
            <a:r>
              <a:rPr lang="ru-RU" dirty="0" smtClean="0"/>
              <a:t>Кассир</a:t>
            </a:r>
            <a:endParaRPr lang="en-US" dirty="0" smtClean="0"/>
          </a:p>
          <a:p>
            <a:pPr lvl="1"/>
            <a:r>
              <a:rPr lang="ru-RU" dirty="0" smtClean="0"/>
              <a:t>Преподаватель</a:t>
            </a:r>
            <a:endParaRPr lang="en-US" dirty="0" smtClean="0"/>
          </a:p>
          <a:p>
            <a:pPr lvl="1"/>
            <a:r>
              <a:rPr lang="ru-RU" b="1" dirty="0" smtClean="0">
                <a:solidFill>
                  <a:srgbClr val="FF0000"/>
                </a:solidFill>
              </a:rPr>
              <a:t>Клиент</a:t>
            </a:r>
            <a:endParaRPr lang="ru-RU" b="1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4721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62637" y="489244"/>
            <a:ext cx="8610600" cy="1293028"/>
          </a:xfrm>
        </p:spPr>
        <p:txBody>
          <a:bodyPr/>
          <a:lstStyle/>
          <a:p>
            <a:r>
              <a:rPr lang="ru-RU" dirty="0" smtClean="0"/>
              <a:t>Эффект от применения программы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348" y="2185682"/>
            <a:ext cx="9532398" cy="4223995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Снижается нагрузка на персонал за счет автоматизации рутинных операций</a:t>
            </a:r>
          </a:p>
          <a:p>
            <a:pPr lvl="0"/>
            <a:r>
              <a:rPr lang="ru-RU" dirty="0" smtClean="0"/>
              <a:t>Происходит </a:t>
            </a:r>
            <a:r>
              <a:rPr lang="ru-RU" dirty="0"/>
              <a:t>упорядочивание деятельности, снижается количество ошибок</a:t>
            </a:r>
          </a:p>
          <a:p>
            <a:pPr lvl="0"/>
            <a:r>
              <a:rPr lang="ru-RU" dirty="0" smtClean="0"/>
              <a:t>Повышается </a:t>
            </a:r>
            <a:r>
              <a:rPr lang="ru-RU" dirty="0"/>
              <a:t>качество управления за счет прозрачности учета, возможности динамического контроля показателей, затрат, состояния взаиморасчетов</a:t>
            </a:r>
          </a:p>
          <a:p>
            <a:pPr lvl="0"/>
            <a:r>
              <a:rPr lang="ru-RU" dirty="0"/>
              <a:t>Увеличивается доходность учебного центра за счет снижения количества «потерянных» клиентов», качественного контроля за платежами и за счет более оптимального использования имеющихся ресурсов</a:t>
            </a:r>
          </a:p>
          <a:p>
            <a:pPr lvl="0"/>
            <a:r>
              <a:rPr lang="ru-RU" dirty="0"/>
              <a:t>Повышается эффективность маркетинга за счет понимания какие мероприятия наиболее действенны</a:t>
            </a:r>
          </a:p>
          <a:p>
            <a:pPr lvl="0"/>
            <a:r>
              <a:rPr lang="ru-RU" dirty="0"/>
              <a:t>Снижаются затраты за счет возможности анализа </a:t>
            </a:r>
            <a:r>
              <a:rPr lang="ru-RU" dirty="0" smtClean="0"/>
              <a:t>затрат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0746" y="2517502"/>
            <a:ext cx="2041864" cy="3560354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721429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5982" y="269442"/>
            <a:ext cx="8610600" cy="1293028"/>
          </a:xfrm>
        </p:spPr>
        <p:txBody>
          <a:bodyPr>
            <a:normAutofit fontScale="90000"/>
          </a:bodyPr>
          <a:lstStyle/>
          <a:p>
            <a:r>
              <a:rPr lang="ru-RU" dirty="0"/>
              <a:t>Опциональный учет особенностей учебных </a:t>
            </a:r>
            <a:r>
              <a:rPr lang="ru-RU" dirty="0" smtClean="0"/>
              <a:t>центро</a:t>
            </a:r>
            <a:r>
              <a:rPr lang="ru-RU" dirty="0"/>
              <a:t>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364695"/>
            <a:ext cx="10932340" cy="5352881"/>
          </a:xfrm>
        </p:spPr>
        <p:txBody>
          <a:bodyPr>
            <a:noAutofit/>
          </a:bodyPr>
          <a:lstStyle/>
          <a:p>
            <a:r>
              <a:rPr lang="ru-RU" sz="1200" dirty="0"/>
              <a:t>Поддержка работы от лица нескольких юридических лиц</a:t>
            </a:r>
          </a:p>
          <a:p>
            <a:r>
              <a:rPr lang="ru-RU" sz="1200" dirty="0"/>
              <a:t>Работа с несовершеннолетними</a:t>
            </a:r>
          </a:p>
          <a:p>
            <a:r>
              <a:rPr lang="ru-RU" sz="1200" dirty="0"/>
              <a:t>Работа с юридическими </a:t>
            </a:r>
            <a:r>
              <a:rPr lang="ru-RU" sz="1200" dirty="0" smtClean="0"/>
              <a:t>лицами</a:t>
            </a:r>
          </a:p>
          <a:p>
            <a:r>
              <a:rPr lang="ru-RU" sz="1200" dirty="0" smtClean="0"/>
              <a:t>Торговые операции</a:t>
            </a:r>
          </a:p>
          <a:p>
            <a:r>
              <a:rPr lang="ru-RU" sz="1200" dirty="0" smtClean="0"/>
              <a:t>Платное питание слушателей</a:t>
            </a:r>
          </a:p>
          <a:p>
            <a:r>
              <a:rPr lang="ru-RU" sz="1200" dirty="0" smtClean="0"/>
              <a:t>Тематическое планирование</a:t>
            </a:r>
          </a:p>
          <a:p>
            <a:r>
              <a:rPr lang="ru-RU" sz="1200" dirty="0" smtClean="0"/>
              <a:t>Расширенные возможности по защите персональных данных</a:t>
            </a:r>
          </a:p>
          <a:p>
            <a:r>
              <a:rPr lang="ru-RU" sz="1200" dirty="0" smtClean="0"/>
              <a:t>Использование видов финансирования, сетевых форм обучения</a:t>
            </a:r>
          </a:p>
          <a:p>
            <a:r>
              <a:rPr lang="ru-RU" sz="1200" dirty="0" smtClean="0"/>
              <a:t>Использование шаблонов формулировок и наборов подписей при формировании приказов</a:t>
            </a:r>
            <a:endParaRPr lang="ru-RU" sz="1200" dirty="0"/>
          </a:p>
          <a:p>
            <a:r>
              <a:rPr lang="ru-RU" sz="1200" dirty="0"/>
              <a:t>Серийный учет номенклатуры</a:t>
            </a:r>
          </a:p>
          <a:p>
            <a:r>
              <a:rPr lang="ru-RU" sz="1200" dirty="0"/>
              <a:t>Поддержка ЦСО "1С"</a:t>
            </a:r>
          </a:p>
          <a:p>
            <a:r>
              <a:rPr lang="ru-RU" sz="1200" dirty="0"/>
              <a:t>Возможность использования нескольких типов цен</a:t>
            </a:r>
          </a:p>
          <a:p>
            <a:r>
              <a:rPr lang="ru-RU" sz="1200" dirty="0"/>
              <a:t>Учет посещаемости по датам или по </a:t>
            </a:r>
            <a:r>
              <a:rPr lang="ru-RU" sz="1200" dirty="0" smtClean="0"/>
              <a:t>занятиям</a:t>
            </a:r>
            <a:endParaRPr lang="ru-RU" sz="1200" dirty="0"/>
          </a:p>
          <a:p>
            <a:r>
              <a:rPr lang="ru-RU" sz="1200" dirty="0"/>
              <a:t>Разовая и периодическая оплата за </a:t>
            </a:r>
            <a:r>
              <a:rPr lang="ru-RU" sz="1200" dirty="0" smtClean="0"/>
              <a:t>курсы, применение скидок</a:t>
            </a:r>
            <a:endParaRPr lang="ru-RU" sz="1200" dirty="0"/>
          </a:p>
          <a:p>
            <a:r>
              <a:rPr lang="ru-RU" sz="1200" dirty="0"/>
              <a:t>Возможность перерасчета суммы оплаты в зависимости от посещаемости</a:t>
            </a:r>
          </a:p>
          <a:p>
            <a:r>
              <a:rPr lang="ru-RU" sz="1200" dirty="0"/>
              <a:t>Учет срока действия выданных свидетельств и напоминания о необходимости прохождения курса подтверждения </a:t>
            </a:r>
            <a:r>
              <a:rPr lang="ru-RU" sz="1200" dirty="0" smtClean="0"/>
              <a:t>квалификации</a:t>
            </a:r>
          </a:p>
          <a:p>
            <a:r>
              <a:rPr lang="ru-RU" sz="1200" dirty="0"/>
              <a:t>Возможность продажи абонементов, </a:t>
            </a:r>
            <a:r>
              <a:rPr lang="ru-RU" sz="1200" dirty="0" smtClean="0"/>
              <a:t>разовых, пробных занятий и посещений по графику, факультативов</a:t>
            </a:r>
          </a:p>
          <a:p>
            <a:r>
              <a:rPr lang="ru-RU" sz="1200" dirty="0" smtClean="0"/>
              <a:t>Поддержка смешанного обучения</a:t>
            </a:r>
          </a:p>
          <a:p>
            <a:r>
              <a:rPr lang="ru-RU" sz="1200" dirty="0" smtClean="0"/>
              <a:t>…</a:t>
            </a:r>
            <a:endParaRPr lang="ru-RU" sz="1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4878" y="1728837"/>
            <a:ext cx="2754544" cy="2754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310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93255" y="230941"/>
            <a:ext cx="8610600" cy="1293028"/>
          </a:xfrm>
        </p:spPr>
        <p:txBody>
          <a:bodyPr/>
          <a:lstStyle/>
          <a:p>
            <a:r>
              <a:rPr lang="ru-RU" dirty="0" smtClean="0"/>
              <a:t>Разделы конфигурации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2607" y="1523969"/>
            <a:ext cx="8566642" cy="4752975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sz="2400" dirty="0"/>
              <a:t>Планирование </a:t>
            </a:r>
            <a:r>
              <a:rPr lang="ru-RU" sz="2400" dirty="0" smtClean="0"/>
              <a:t>и анализ</a:t>
            </a:r>
          </a:p>
          <a:p>
            <a:pPr lvl="0"/>
            <a:r>
              <a:rPr lang="ru-RU" sz="2400" dirty="0" smtClean="0"/>
              <a:t>Расписание курсов и занятий</a:t>
            </a:r>
            <a:endParaRPr lang="ru-RU" sz="2400" dirty="0"/>
          </a:p>
          <a:p>
            <a:pPr lvl="0"/>
            <a:r>
              <a:rPr lang="ru-RU" sz="2400" dirty="0" smtClean="0"/>
              <a:t>Проведение </a:t>
            </a:r>
            <a:r>
              <a:rPr lang="ru-RU" sz="2400" dirty="0"/>
              <a:t>набора </a:t>
            </a:r>
            <a:r>
              <a:rPr lang="ru-RU" sz="2400" dirty="0" smtClean="0"/>
              <a:t>слушателей, запись на факультативы и отдельные занятия</a:t>
            </a:r>
          </a:p>
          <a:p>
            <a:pPr lvl="0"/>
            <a:r>
              <a:rPr lang="ru-RU" sz="2400" dirty="0" smtClean="0"/>
              <a:t>Сопутствующие торговые операции</a:t>
            </a:r>
          </a:p>
          <a:p>
            <a:pPr lvl="0"/>
            <a:r>
              <a:rPr lang="ru-RU" sz="2400" dirty="0" smtClean="0"/>
              <a:t>Оплата и взаиморасчеты</a:t>
            </a:r>
            <a:endParaRPr lang="ru-RU" sz="2400" dirty="0"/>
          </a:p>
          <a:p>
            <a:pPr lvl="0"/>
            <a:r>
              <a:rPr lang="ru-RU" sz="2400" dirty="0" smtClean="0"/>
              <a:t>Управление </a:t>
            </a:r>
            <a:r>
              <a:rPr lang="ru-RU" sz="2400" dirty="0"/>
              <a:t>движением контингента </a:t>
            </a:r>
            <a:r>
              <a:rPr lang="ru-RU" sz="2400" dirty="0" smtClean="0"/>
              <a:t>слушателей</a:t>
            </a:r>
          </a:p>
          <a:p>
            <a:pPr lvl="0"/>
            <a:r>
              <a:rPr lang="ru-RU" sz="2400" dirty="0" smtClean="0"/>
              <a:t>Управление платным питанием слушателей</a:t>
            </a:r>
            <a:endParaRPr lang="ru-RU" sz="2400" dirty="0"/>
          </a:p>
          <a:p>
            <a:pPr lvl="0"/>
            <a:r>
              <a:rPr lang="ru-RU" sz="2400" dirty="0" smtClean="0"/>
              <a:t>Учет </a:t>
            </a:r>
            <a:r>
              <a:rPr lang="ru-RU" sz="2400" dirty="0"/>
              <a:t>учебного </a:t>
            </a:r>
            <a:r>
              <a:rPr lang="ru-RU" sz="2400" dirty="0" smtClean="0"/>
              <a:t>процесса</a:t>
            </a:r>
          </a:p>
          <a:p>
            <a:pPr lvl="0"/>
            <a:r>
              <a:rPr lang="ru-RU" sz="2400" dirty="0" smtClean="0"/>
              <a:t>Заработная плата</a:t>
            </a:r>
          </a:p>
          <a:p>
            <a:pPr lvl="0"/>
            <a:endParaRPr lang="ru-RU" sz="2400" dirty="0"/>
          </a:p>
          <a:p>
            <a:pPr lvl="0"/>
            <a:r>
              <a:rPr lang="ru-RU" sz="2400" dirty="0"/>
              <a:t>Настройка </a:t>
            </a:r>
            <a:r>
              <a:rPr lang="ru-RU" sz="2400" dirty="0" smtClean="0"/>
              <a:t>конфигурации</a:t>
            </a:r>
            <a:endParaRPr lang="ru-RU" sz="2400" dirty="0"/>
          </a:p>
          <a:p>
            <a:pPr lvl="0"/>
            <a:r>
              <a:rPr lang="ru-RU" sz="2400" dirty="0" smtClean="0"/>
              <a:t>Администрирование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9780" y="1523969"/>
            <a:ext cx="2124075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668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Раздел «Планирование и анализ»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Функциональные возможности раздела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2083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31111" y="382633"/>
            <a:ext cx="8610600" cy="1293028"/>
          </a:xfrm>
        </p:spPr>
        <p:txBody>
          <a:bodyPr/>
          <a:lstStyle/>
          <a:p>
            <a:r>
              <a:rPr lang="ru-RU" dirty="0" smtClean="0"/>
              <a:t>Планирование и анализ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409" y="1594805"/>
            <a:ext cx="3898241" cy="4611786"/>
          </a:xfrm>
        </p:spPr>
        <p:txBody>
          <a:bodyPr>
            <a:normAutofit/>
          </a:bodyPr>
          <a:lstStyle/>
          <a:p>
            <a:pPr lvl="1"/>
            <a:r>
              <a:rPr lang="ru-RU" dirty="0" smtClean="0"/>
              <a:t>Каталог программ обучения</a:t>
            </a:r>
          </a:p>
          <a:p>
            <a:pPr lvl="1"/>
            <a:r>
              <a:rPr lang="ru-RU" dirty="0" smtClean="0"/>
              <a:t>Тематическое планирование</a:t>
            </a:r>
            <a:endParaRPr lang="ru-RU" dirty="0"/>
          </a:p>
          <a:p>
            <a:pPr lvl="1"/>
            <a:r>
              <a:rPr lang="ru-RU" dirty="0"/>
              <a:t>Анализ эффективности маркетинга</a:t>
            </a:r>
          </a:p>
          <a:p>
            <a:pPr lvl="1"/>
            <a:r>
              <a:rPr lang="ru-RU" dirty="0" smtClean="0"/>
              <a:t>Управление ценами</a:t>
            </a:r>
          </a:p>
          <a:p>
            <a:pPr lvl="1"/>
            <a:r>
              <a:rPr lang="ru-RU" dirty="0" smtClean="0"/>
              <a:t>Анализ продаж</a:t>
            </a:r>
          </a:p>
          <a:p>
            <a:pPr lvl="1"/>
            <a:r>
              <a:rPr lang="ru-RU" dirty="0" smtClean="0"/>
              <a:t>Учет затрат</a:t>
            </a:r>
          </a:p>
          <a:p>
            <a:pPr lvl="1"/>
            <a:r>
              <a:rPr lang="ru-RU" dirty="0" smtClean="0"/>
              <a:t>Анализ деятельности учебного центра</a:t>
            </a:r>
          </a:p>
          <a:p>
            <a:pPr lvl="1"/>
            <a:r>
              <a:rPr lang="ru-RU" dirty="0" smtClean="0"/>
              <a:t>Анализ </a:t>
            </a:r>
            <a:r>
              <a:rPr lang="ru-RU" dirty="0"/>
              <a:t>нагрузки преподавателей</a:t>
            </a:r>
          </a:p>
          <a:p>
            <a:pPr lvl="1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0212" y="1675661"/>
            <a:ext cx="8210575" cy="391376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727701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03691" y="108918"/>
            <a:ext cx="8610600" cy="1293028"/>
          </a:xfrm>
        </p:spPr>
        <p:txBody>
          <a:bodyPr/>
          <a:lstStyle/>
          <a:p>
            <a:r>
              <a:rPr lang="ru-RU" dirty="0" smtClean="0"/>
              <a:t>Отчеты раздела Планирование и анализ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1658" y="1700946"/>
            <a:ext cx="5180925" cy="4024125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Отчеты раздела позволяют повести анализ:</a:t>
            </a:r>
          </a:p>
          <a:p>
            <a:pPr lvl="1"/>
            <a:r>
              <a:rPr lang="ru-RU" dirty="0"/>
              <a:t>п</a:t>
            </a:r>
            <a:r>
              <a:rPr lang="ru-RU" dirty="0" smtClean="0"/>
              <a:t>родаж, доходности и результативности учебного центра</a:t>
            </a:r>
          </a:p>
          <a:p>
            <a:pPr lvl="1"/>
            <a:r>
              <a:rPr lang="ru-RU" dirty="0"/>
              <a:t>п</a:t>
            </a:r>
            <a:r>
              <a:rPr lang="ru-RU" dirty="0" smtClean="0"/>
              <a:t>лановой и фактической нагрузки преподавателей</a:t>
            </a:r>
          </a:p>
          <a:p>
            <a:pPr lvl="1"/>
            <a:r>
              <a:rPr lang="ru-RU" dirty="0"/>
              <a:t>х</a:t>
            </a:r>
            <a:r>
              <a:rPr lang="ru-RU" dirty="0" smtClean="0"/>
              <a:t>ода набора на курсы</a:t>
            </a:r>
          </a:p>
          <a:p>
            <a:pPr lvl="1"/>
            <a:r>
              <a:rPr lang="ru-RU" dirty="0"/>
              <a:t>и</a:t>
            </a:r>
            <a:r>
              <a:rPr lang="ru-RU" dirty="0" smtClean="0"/>
              <a:t>сточников обращений клиентов</a:t>
            </a:r>
          </a:p>
          <a:p>
            <a:pPr lvl="1"/>
            <a:r>
              <a:rPr lang="ru-RU" dirty="0"/>
              <a:t>н</a:t>
            </a:r>
            <a:r>
              <a:rPr lang="ru-RU" dirty="0" smtClean="0"/>
              <a:t>овых клиентов</a:t>
            </a:r>
          </a:p>
          <a:p>
            <a:pPr lvl="1"/>
            <a:r>
              <a:rPr lang="ru-RU" dirty="0"/>
              <a:t>о</a:t>
            </a:r>
            <a:r>
              <a:rPr lang="ru-RU" dirty="0" smtClean="0"/>
              <a:t>тказов от заявок и отмены курсов</a:t>
            </a:r>
          </a:p>
          <a:p>
            <a:pPr lvl="1"/>
            <a:r>
              <a:rPr lang="ru-RU" dirty="0"/>
              <a:t>ц</a:t>
            </a:r>
            <a:r>
              <a:rPr lang="ru-RU" dirty="0" smtClean="0"/>
              <a:t>ен</a:t>
            </a:r>
          </a:p>
          <a:p>
            <a:pPr lvl="1"/>
            <a:r>
              <a:rPr lang="ru-RU" dirty="0"/>
              <a:t>п</a:t>
            </a:r>
            <a:r>
              <a:rPr lang="ru-RU" dirty="0" smtClean="0"/>
              <a:t>лановых и фактических затрат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9420" y="1401945"/>
            <a:ext cx="4766208" cy="534345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761471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9281" y="335495"/>
            <a:ext cx="8610600" cy="1293028"/>
          </a:xfrm>
        </p:spPr>
        <p:txBody>
          <a:bodyPr/>
          <a:lstStyle/>
          <a:p>
            <a:r>
              <a:rPr lang="ru-RU" dirty="0" smtClean="0"/>
              <a:t>Программы обучения</a:t>
            </a:r>
            <a:br>
              <a:rPr lang="ru-RU" dirty="0" smtClean="0"/>
            </a:br>
            <a:r>
              <a:rPr lang="ru-RU" dirty="0" smtClean="0"/>
              <a:t> и дисциплины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3106" y="1628523"/>
            <a:ext cx="10820400" cy="4024125"/>
          </a:xfrm>
        </p:spPr>
        <p:txBody>
          <a:bodyPr/>
          <a:lstStyle/>
          <a:p>
            <a:r>
              <a:rPr lang="ru-RU" dirty="0" smtClean="0"/>
              <a:t>Основой работы является каталог программ обучения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106" y="2020733"/>
            <a:ext cx="6321924" cy="171778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106" y="3812004"/>
            <a:ext cx="6402823" cy="29440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1765" y="2020733"/>
            <a:ext cx="5105292" cy="386575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171743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1624" y="2164249"/>
            <a:ext cx="4727357" cy="379075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09483" y="141287"/>
            <a:ext cx="8610600" cy="1293028"/>
          </a:xfrm>
        </p:spPr>
        <p:txBody>
          <a:bodyPr/>
          <a:lstStyle/>
          <a:p>
            <a:r>
              <a:rPr lang="ru-RU" dirty="0" smtClean="0"/>
              <a:t>Комплексные </a:t>
            </a:r>
            <a:br>
              <a:rPr lang="ru-RU" dirty="0" smtClean="0"/>
            </a:br>
            <a:r>
              <a:rPr lang="ru-RU" dirty="0" smtClean="0"/>
              <a:t>программы обучения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5474" y="1444025"/>
            <a:ext cx="10820400" cy="4024125"/>
          </a:xfrm>
        </p:spPr>
        <p:txBody>
          <a:bodyPr/>
          <a:lstStyle/>
          <a:p>
            <a:r>
              <a:rPr lang="ru-RU" dirty="0" smtClean="0"/>
              <a:t>В рамках комплексной программы обучения изучается несколько дисциплин (или вложенных программ обучения)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474" y="2164249"/>
            <a:ext cx="6944990" cy="298272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463" y="5048115"/>
            <a:ext cx="8057301" cy="135934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2125362" y="4308389"/>
            <a:ext cx="584121" cy="172995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H="1">
            <a:off x="494270" y="3797643"/>
            <a:ext cx="3764692" cy="16802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4885038" y="3797643"/>
            <a:ext cx="3541726" cy="16802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50796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0" y="0"/>
            <a:ext cx="8610600" cy="1293028"/>
          </a:xfrm>
        </p:spPr>
        <p:txBody>
          <a:bodyPr/>
          <a:lstStyle/>
          <a:p>
            <a:r>
              <a:rPr lang="ru-RU" dirty="0" smtClean="0"/>
              <a:t>номенклатура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45410" y="1391882"/>
            <a:ext cx="4882979" cy="2737871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Но для одной Программы обучения может быть несколько видов Номенклатуры в зависимости от способа продажи, в связи с тем, что по ним могут быть разные цены: продажа курса целиком, продажа разового посещения курса, продажа пробного посещения курса, продажа абонемента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59" y="1469781"/>
            <a:ext cx="6790884" cy="39652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5410" y="4030899"/>
            <a:ext cx="4516560" cy="2686234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115330" y="5435006"/>
            <a:ext cx="6806513" cy="1364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Номенклатура отражается в бухгалтерских документах (счет на оплату, акт) и связана с Программами обучения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954162" y="3764692"/>
            <a:ext cx="3171568" cy="11203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7970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60356" y="0"/>
            <a:ext cx="8610600" cy="1293028"/>
          </a:xfrm>
        </p:spPr>
        <p:txBody>
          <a:bodyPr/>
          <a:lstStyle/>
          <a:p>
            <a:r>
              <a:rPr lang="ru-RU" dirty="0" smtClean="0"/>
              <a:t>Ценовая политика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667" y="1395490"/>
            <a:ext cx="10820400" cy="4024125"/>
          </a:xfrm>
        </p:spPr>
        <p:txBody>
          <a:bodyPr/>
          <a:lstStyle/>
          <a:p>
            <a:r>
              <a:rPr lang="ru-RU" dirty="0" smtClean="0"/>
              <a:t>Программа позволяет вести несколько типов цен</a:t>
            </a:r>
          </a:p>
          <a:p>
            <a:r>
              <a:rPr lang="ru-RU" dirty="0" smtClean="0"/>
              <a:t>Цены действуют с определенной даты, что позволяет вести историю изменения и корректную работу «задним» числом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67" y="2726726"/>
            <a:ext cx="6650736" cy="39373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6863" y="2726726"/>
            <a:ext cx="4757572" cy="39373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793244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466" y="270759"/>
            <a:ext cx="8610600" cy="1293028"/>
          </a:xfrm>
        </p:spPr>
        <p:txBody>
          <a:bodyPr/>
          <a:lstStyle/>
          <a:p>
            <a:r>
              <a:rPr lang="ru-RU" dirty="0" smtClean="0"/>
              <a:t>Анализ источников обращений клиентов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6413" y="4377042"/>
            <a:ext cx="2241494" cy="2156005"/>
          </a:xfrm>
        </p:spPr>
        <p:txBody>
          <a:bodyPr>
            <a:normAutofit/>
          </a:bodyPr>
          <a:lstStyle/>
          <a:p>
            <a:r>
              <a:rPr lang="ru-RU" dirty="0" smtClean="0"/>
              <a:t>Развернутый анализ по каналам и источникам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7215" y="1677078"/>
            <a:ext cx="3546335" cy="159223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3447" y="4325973"/>
            <a:ext cx="3220630" cy="116652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3447" y="5564293"/>
            <a:ext cx="3220630" cy="117113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3447" y="3382601"/>
            <a:ext cx="3208564" cy="8715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6413" y="157468"/>
            <a:ext cx="4176315" cy="39886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05880" y="3989372"/>
            <a:ext cx="4782670" cy="27746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3" name="Прямая со стрелкой 12"/>
          <p:cNvCxnSpPr>
            <a:stCxn id="5" idx="1"/>
          </p:cNvCxnSpPr>
          <p:nvPr/>
        </p:nvCxnSpPr>
        <p:spPr>
          <a:xfrm flipH="1">
            <a:off x="7218096" y="4909237"/>
            <a:ext cx="965351" cy="16740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4596276" y="2526979"/>
            <a:ext cx="909005" cy="40368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8" idx="0"/>
          </p:cNvCxnSpPr>
          <p:nvPr/>
        </p:nvCxnSpPr>
        <p:spPr>
          <a:xfrm flipH="1" flipV="1">
            <a:off x="3520035" y="3026181"/>
            <a:ext cx="1477180" cy="9631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Группа 41"/>
          <p:cNvGrpSpPr/>
          <p:nvPr/>
        </p:nvGrpSpPr>
        <p:grpSpPr>
          <a:xfrm>
            <a:off x="8559727" y="2331552"/>
            <a:ext cx="3465038" cy="3332874"/>
            <a:chOff x="8559727" y="2331552"/>
            <a:chExt cx="3465038" cy="3332874"/>
          </a:xfrm>
        </p:grpSpPr>
        <p:cxnSp>
          <p:nvCxnSpPr>
            <p:cNvPr id="25" name="Прямая со стрелкой 24"/>
            <p:cNvCxnSpPr/>
            <p:nvPr/>
          </p:nvCxnSpPr>
          <p:spPr>
            <a:xfrm flipH="1">
              <a:off x="11328850" y="5656333"/>
              <a:ext cx="695915" cy="809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8559727" y="2331552"/>
              <a:ext cx="346503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 flipV="1">
              <a:off x="12024765" y="2331552"/>
              <a:ext cx="0" cy="333287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Группа 42"/>
          <p:cNvGrpSpPr/>
          <p:nvPr/>
        </p:nvGrpSpPr>
        <p:grpSpPr>
          <a:xfrm>
            <a:off x="8543550" y="2473194"/>
            <a:ext cx="3302516" cy="1903848"/>
            <a:chOff x="8543550" y="2473194"/>
            <a:chExt cx="3302516" cy="1903848"/>
          </a:xfrm>
        </p:grpSpPr>
        <p:cxnSp>
          <p:nvCxnSpPr>
            <p:cNvPr id="23" name="Прямая со стрелкой 22"/>
            <p:cNvCxnSpPr/>
            <p:nvPr/>
          </p:nvCxnSpPr>
          <p:spPr>
            <a:xfrm flipH="1">
              <a:off x="11328850" y="4377042"/>
              <a:ext cx="51721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>
              <a:stCxn id="4" idx="3"/>
            </p:cNvCxnSpPr>
            <p:nvPr/>
          </p:nvCxnSpPr>
          <p:spPr>
            <a:xfrm>
              <a:off x="8543550" y="2473194"/>
              <a:ext cx="330251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11846066" y="2473194"/>
              <a:ext cx="0" cy="19038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Группа 45"/>
          <p:cNvGrpSpPr/>
          <p:nvPr/>
        </p:nvGrpSpPr>
        <p:grpSpPr>
          <a:xfrm>
            <a:off x="8543550" y="2803826"/>
            <a:ext cx="3123819" cy="643184"/>
            <a:chOff x="8543550" y="2803826"/>
            <a:chExt cx="3123819" cy="643184"/>
          </a:xfrm>
        </p:grpSpPr>
        <p:cxnSp>
          <p:nvCxnSpPr>
            <p:cNvPr id="11" name="Прямая со стрелкой 10"/>
            <p:cNvCxnSpPr/>
            <p:nvPr/>
          </p:nvCxnSpPr>
          <p:spPr>
            <a:xfrm flipH="1">
              <a:off x="11328850" y="3447010"/>
              <a:ext cx="33177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 flipV="1">
              <a:off x="8543550" y="2803826"/>
              <a:ext cx="3117073" cy="20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>
              <a:off x="11660623" y="2817042"/>
              <a:ext cx="6746" cy="62996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23104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6453" y="0"/>
            <a:ext cx="8610600" cy="1003412"/>
          </a:xfrm>
        </p:spPr>
        <p:txBody>
          <a:bodyPr/>
          <a:lstStyle/>
          <a:p>
            <a:r>
              <a:rPr lang="ru-RU" dirty="0" smtClean="0"/>
              <a:t>Анализ затрат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48" y="646514"/>
            <a:ext cx="3459851" cy="157925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591" y="2680199"/>
            <a:ext cx="3530648" cy="240703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8679" y="871073"/>
            <a:ext cx="4476539" cy="340489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7914" y="2082655"/>
            <a:ext cx="2437776" cy="157925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9402" y="3438175"/>
            <a:ext cx="4468194" cy="31993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0799" y="5188216"/>
            <a:ext cx="3530648" cy="142702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27596" y="871073"/>
            <a:ext cx="3509450" cy="247418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93173" y="3438175"/>
            <a:ext cx="3276303" cy="226078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18455" y="5017061"/>
            <a:ext cx="3206690" cy="176300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185444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Раздел «Расписание»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Функциональные возможности раздела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2695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1400" y="481152"/>
            <a:ext cx="8610600" cy="1293028"/>
          </a:xfrm>
        </p:spPr>
        <p:txBody>
          <a:bodyPr>
            <a:normAutofit fontScale="90000"/>
          </a:bodyPr>
          <a:lstStyle/>
          <a:p>
            <a:r>
              <a:rPr lang="ru-RU" dirty="0"/>
              <a:t>Расписание курсов и занятий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46380" y="1165252"/>
            <a:ext cx="4245620" cy="5663347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Работа с персоналом</a:t>
            </a:r>
          </a:p>
          <a:p>
            <a:r>
              <a:rPr lang="ru-RU" dirty="0"/>
              <a:t>Приказы об утверждении составов комиссий</a:t>
            </a:r>
          </a:p>
          <a:p>
            <a:r>
              <a:rPr lang="ru-RU" dirty="0" smtClean="0"/>
              <a:t>Составление </a:t>
            </a:r>
            <a:r>
              <a:rPr lang="ru-RU" dirty="0"/>
              <a:t>расписания курсов и </a:t>
            </a:r>
            <a:r>
              <a:rPr lang="ru-RU" dirty="0" smtClean="0"/>
              <a:t>занятий</a:t>
            </a:r>
            <a:endParaRPr lang="ru-RU" dirty="0"/>
          </a:p>
          <a:p>
            <a:r>
              <a:rPr lang="ru-RU" dirty="0" smtClean="0"/>
              <a:t>Планирование </a:t>
            </a:r>
            <a:r>
              <a:rPr lang="ru-RU" dirty="0"/>
              <a:t>занятий на конкретные даты, в том числе индивидуальные </a:t>
            </a:r>
            <a:r>
              <a:rPr lang="ru-RU" dirty="0" smtClean="0"/>
              <a:t>занятия</a:t>
            </a:r>
          </a:p>
          <a:p>
            <a:r>
              <a:rPr lang="ru-RU" dirty="0"/>
              <a:t>Использование производственного календаря и Графиков работы</a:t>
            </a:r>
          </a:p>
          <a:p>
            <a:r>
              <a:rPr lang="ru-RU" dirty="0" smtClean="0"/>
              <a:t>Составление расписания занятий «по сетке» и по календарю</a:t>
            </a:r>
          </a:p>
          <a:p>
            <a:r>
              <a:rPr lang="ru-RU" dirty="0" smtClean="0"/>
              <a:t>Различные </a:t>
            </a:r>
            <a:r>
              <a:rPr lang="ru-RU" dirty="0"/>
              <a:t>мастера составления расписания </a:t>
            </a:r>
            <a:endParaRPr lang="ru-RU" dirty="0" smtClean="0"/>
          </a:p>
          <a:p>
            <a:r>
              <a:rPr lang="ru-RU" dirty="0" smtClean="0"/>
              <a:t>Объявление </a:t>
            </a:r>
            <a:r>
              <a:rPr lang="ru-RU" dirty="0"/>
              <a:t>набора в группы по расписанию, по мере комплектования групп или на постоянно идущие </a:t>
            </a:r>
            <a:r>
              <a:rPr lang="ru-RU" dirty="0" smtClean="0"/>
              <a:t>курсы</a:t>
            </a:r>
            <a:endParaRPr lang="ru-RU" dirty="0"/>
          </a:p>
          <a:p>
            <a:r>
              <a:rPr lang="ru-RU" dirty="0" smtClean="0"/>
              <a:t>Планирование </a:t>
            </a:r>
            <a:r>
              <a:rPr lang="ru-RU" dirty="0"/>
              <a:t>выручки, </a:t>
            </a:r>
            <a:r>
              <a:rPr lang="ru-RU" dirty="0" smtClean="0"/>
              <a:t>затрат</a:t>
            </a:r>
            <a:endParaRPr lang="ru-RU" dirty="0"/>
          </a:p>
          <a:p>
            <a:r>
              <a:rPr lang="ru-RU" dirty="0" smtClean="0"/>
              <a:t>Контроль ресурсов</a:t>
            </a:r>
          </a:p>
          <a:p>
            <a:r>
              <a:rPr lang="ru-RU" dirty="0" smtClean="0"/>
              <a:t>Планирование </a:t>
            </a:r>
            <a:r>
              <a:rPr lang="ru-RU" dirty="0"/>
              <a:t>нагрузки </a:t>
            </a:r>
            <a:r>
              <a:rPr lang="ru-RU" dirty="0" smtClean="0"/>
              <a:t>преподавателей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48" y="1360969"/>
            <a:ext cx="7851931" cy="349458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96" y="4642150"/>
            <a:ext cx="5400342" cy="2186450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8994272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2231" y="303127"/>
            <a:ext cx="9709769" cy="1293028"/>
          </a:xfrm>
        </p:spPr>
        <p:txBody>
          <a:bodyPr/>
          <a:lstStyle/>
          <a:p>
            <a:r>
              <a:rPr lang="ru-RU" dirty="0" smtClean="0"/>
              <a:t>Отчеты раздела «Расписание»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7429" y="1427909"/>
            <a:ext cx="5156142" cy="1210095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Отчеты для анализа:</a:t>
            </a:r>
          </a:p>
          <a:p>
            <a:pPr lvl="1"/>
            <a:r>
              <a:rPr lang="ru-RU" dirty="0" smtClean="0"/>
              <a:t>Расписания</a:t>
            </a:r>
          </a:p>
          <a:p>
            <a:pPr lvl="1"/>
            <a:r>
              <a:rPr lang="ru-RU" dirty="0" smtClean="0"/>
              <a:t>Состава преподавателей</a:t>
            </a:r>
          </a:p>
          <a:p>
            <a:pPr lvl="1"/>
            <a:r>
              <a:rPr lang="ru-RU" dirty="0" smtClean="0"/>
              <a:t>Плановой нагрузки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429" y="2710157"/>
            <a:ext cx="5219700" cy="39624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1819" y="1227291"/>
            <a:ext cx="5959547" cy="296573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5040" y="3423376"/>
            <a:ext cx="6286500" cy="338761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6639947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1122" y="19906"/>
            <a:ext cx="8610600" cy="1293028"/>
          </a:xfrm>
        </p:spPr>
        <p:txBody>
          <a:bodyPr/>
          <a:lstStyle/>
          <a:p>
            <a:r>
              <a:rPr lang="ru-RU" dirty="0" smtClean="0"/>
              <a:t>Работа с персоналом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49" y="1416127"/>
            <a:ext cx="5240091" cy="198781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709" y="3444404"/>
            <a:ext cx="4942770" cy="331383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6769" y="1513231"/>
            <a:ext cx="6124501" cy="390596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5094246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0269" y="-117659"/>
            <a:ext cx="8610600" cy="1293028"/>
          </a:xfrm>
        </p:spPr>
        <p:txBody>
          <a:bodyPr/>
          <a:lstStyle/>
          <a:p>
            <a:r>
              <a:rPr lang="ru-RU" dirty="0" smtClean="0"/>
              <a:t>Планирование курса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28919" y="948389"/>
            <a:ext cx="9063081" cy="645744"/>
          </a:xfrm>
        </p:spPr>
        <p:txBody>
          <a:bodyPr>
            <a:normAutofit fontScale="77500" lnSpcReduction="20000"/>
          </a:bodyPr>
          <a:lstStyle/>
          <a:p>
            <a:r>
              <a:rPr lang="ru-RU" i="1" dirty="0"/>
              <a:t>Курс – запланированное проведение обучения по конкретной программе обучения одной или нескольких групп в определенное время. В УУЦ курс определяется документом «Расписание курса»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039" y="1594133"/>
            <a:ext cx="6235234" cy="513171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Левая фигурная скобка 4"/>
          <p:cNvSpPr/>
          <p:nvPr/>
        </p:nvSpPr>
        <p:spPr>
          <a:xfrm>
            <a:off x="6530273" y="2565175"/>
            <a:ext cx="396510" cy="84966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728528" y="2512952"/>
            <a:ext cx="279435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Курс может быть: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По расписанию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По мере комплектования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Постоянный</a:t>
            </a:r>
            <a:endParaRPr lang="ru-RU" sz="1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1753" y="3604508"/>
            <a:ext cx="5298766" cy="312133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8969" y="1568333"/>
            <a:ext cx="3301550" cy="134616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2124081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796" y="214115"/>
            <a:ext cx="8610600" cy="1293028"/>
          </a:xfrm>
        </p:spPr>
        <p:txBody>
          <a:bodyPr/>
          <a:lstStyle/>
          <a:p>
            <a:r>
              <a:rPr lang="ru-RU" dirty="0" smtClean="0"/>
              <a:t>Расписание занятий комплексного курса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06513" y="1507143"/>
            <a:ext cx="4259783" cy="3072950"/>
          </a:xfrm>
        </p:spPr>
        <p:txBody>
          <a:bodyPr/>
          <a:lstStyle/>
          <a:p>
            <a:r>
              <a:rPr lang="ru-RU" dirty="0" smtClean="0"/>
              <a:t>Планирование занятий производится для каждой дисциплины курса</a:t>
            </a:r>
          </a:p>
          <a:p>
            <a:r>
              <a:rPr lang="ru-RU" dirty="0" smtClean="0"/>
              <a:t>Возможно как последовательное, так и параллельное изучение дисциплин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64" y="1507143"/>
            <a:ext cx="7341501" cy="344218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6132" y="4673128"/>
            <a:ext cx="5700164" cy="218487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Скругленная прямоугольная выноска 5"/>
          <p:cNvSpPr/>
          <p:nvPr/>
        </p:nvSpPr>
        <p:spPr>
          <a:xfrm>
            <a:off x="3782014" y="5109472"/>
            <a:ext cx="1836892" cy="1132884"/>
          </a:xfrm>
          <a:prstGeom prst="wedgeRoundRectCallout">
            <a:avLst>
              <a:gd name="adj1" fmla="val 83670"/>
              <a:gd name="adj2" fmla="val -4486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Для визуального контроля пересечений реализована диаграмма </a:t>
            </a:r>
            <a:r>
              <a:rPr lang="ru-RU" sz="1200" dirty="0" err="1" smtClean="0"/>
              <a:t>Ганта</a:t>
            </a:r>
            <a:endParaRPr lang="ru-RU" sz="12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88418" y="3665692"/>
            <a:ext cx="1456566" cy="19420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544312" y="3851809"/>
            <a:ext cx="1351369" cy="16993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9982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2616" y="238391"/>
            <a:ext cx="10128531" cy="12930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Сервисы автоматического планирования расписания занятий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910" y="1658867"/>
            <a:ext cx="5998221" cy="502515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Автоматическое планирование занятий:</a:t>
            </a:r>
          </a:p>
          <a:p>
            <a:pPr lvl="1"/>
            <a:r>
              <a:rPr lang="ru-RU" dirty="0" smtClean="0"/>
              <a:t>По графику организации (или подразделения или территории) с учетом производственного календаря</a:t>
            </a:r>
            <a:endParaRPr lang="en-US" dirty="0" smtClean="0"/>
          </a:p>
          <a:p>
            <a:pPr lvl="1"/>
            <a:r>
              <a:rPr lang="ru-RU" dirty="0" smtClean="0"/>
              <a:t>По графику организации с учетом тематического плана</a:t>
            </a:r>
          </a:p>
          <a:p>
            <a:pPr lvl="1"/>
            <a:r>
              <a:rPr lang="ru-RU" dirty="0" smtClean="0"/>
              <a:t>По сетке с учетом тематического плана</a:t>
            </a:r>
          </a:p>
          <a:p>
            <a:pPr lvl="1"/>
            <a:r>
              <a:rPr lang="ru-RU" dirty="0" smtClean="0"/>
              <a:t>По аналогии</a:t>
            </a:r>
          </a:p>
          <a:p>
            <a:pPr lvl="1"/>
            <a:r>
              <a:rPr lang="ru-RU" dirty="0" smtClean="0"/>
              <a:t>С помощью помощника планирования</a:t>
            </a:r>
          </a:p>
          <a:p>
            <a:r>
              <a:rPr lang="ru-RU" dirty="0" smtClean="0"/>
              <a:t>Ручное планирование занятий с помощью:</a:t>
            </a:r>
          </a:p>
          <a:p>
            <a:pPr lvl="1"/>
            <a:r>
              <a:rPr lang="ru-RU" dirty="0" smtClean="0"/>
              <a:t>Планировщика расписания</a:t>
            </a:r>
          </a:p>
          <a:p>
            <a:pPr lvl="1"/>
            <a:r>
              <a:rPr lang="ru-RU" dirty="0" smtClean="0"/>
              <a:t>Мастеров планирования расписания по сетке</a:t>
            </a:r>
          </a:p>
          <a:p>
            <a:pPr lvl="1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7084" y="1658867"/>
            <a:ext cx="5882624" cy="417270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1200376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0269" y="0"/>
            <a:ext cx="8610600" cy="1293028"/>
          </a:xfrm>
        </p:spPr>
        <p:txBody>
          <a:bodyPr/>
          <a:lstStyle/>
          <a:p>
            <a:r>
              <a:rPr lang="ru-RU" dirty="0" smtClean="0"/>
              <a:t>Контроль ресурсов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897" y="1417724"/>
            <a:ext cx="5261846" cy="2029483"/>
          </a:xfrm>
        </p:spPr>
        <p:txBody>
          <a:bodyPr/>
          <a:lstStyle/>
          <a:p>
            <a:r>
              <a:rPr lang="ru-RU" dirty="0" smtClean="0"/>
              <a:t>Различные механизмы помогут избежать ошибок в планировании расписания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5783" y="4396082"/>
            <a:ext cx="6512167" cy="215951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097" y="915241"/>
            <a:ext cx="6538853" cy="327196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12" name="Группа 11"/>
          <p:cNvGrpSpPr/>
          <p:nvPr/>
        </p:nvGrpSpPr>
        <p:grpSpPr>
          <a:xfrm>
            <a:off x="24276" y="3548251"/>
            <a:ext cx="5827355" cy="3209439"/>
            <a:chOff x="24276" y="3548251"/>
            <a:chExt cx="5827355" cy="3209439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897" y="3548251"/>
              <a:ext cx="5772734" cy="3108395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7" name="Скругленный прямоугольник 6"/>
            <p:cNvSpPr/>
            <p:nvPr/>
          </p:nvSpPr>
          <p:spPr>
            <a:xfrm>
              <a:off x="4337331" y="5454032"/>
              <a:ext cx="493614" cy="242761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24276" y="6222775"/>
              <a:ext cx="5178903" cy="53491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0" name="Прямая со стрелкой 9"/>
            <p:cNvCxnSpPr>
              <a:stCxn id="7" idx="2"/>
              <a:endCxn id="8" idx="0"/>
            </p:cNvCxnSpPr>
            <p:nvPr/>
          </p:nvCxnSpPr>
          <p:spPr>
            <a:xfrm flipH="1">
              <a:off x="2613728" y="5696793"/>
              <a:ext cx="1970410" cy="52598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926651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0" y="68459"/>
            <a:ext cx="8610600" cy="1293028"/>
          </a:xfrm>
        </p:spPr>
        <p:txBody>
          <a:bodyPr/>
          <a:lstStyle/>
          <a:p>
            <a:r>
              <a:rPr lang="ru-RU" dirty="0" smtClean="0"/>
              <a:t>Планирование </a:t>
            </a:r>
            <a:br>
              <a:rPr lang="ru-RU" dirty="0" smtClean="0"/>
            </a:br>
            <a:r>
              <a:rPr lang="ru-RU" dirty="0" smtClean="0"/>
              <a:t>нагрузки преподавателей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5013" y="1563381"/>
            <a:ext cx="5342767" cy="1665341"/>
          </a:xfrm>
        </p:spPr>
        <p:txBody>
          <a:bodyPr/>
          <a:lstStyle/>
          <a:p>
            <a:r>
              <a:rPr lang="ru-RU" dirty="0" smtClean="0"/>
              <a:t>Нагрузка определяется расписанием курсов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4224" y="1393330"/>
            <a:ext cx="5765842" cy="248223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8" name="Группа 7"/>
          <p:cNvGrpSpPr/>
          <p:nvPr/>
        </p:nvGrpSpPr>
        <p:grpSpPr>
          <a:xfrm>
            <a:off x="95080" y="2335917"/>
            <a:ext cx="5909210" cy="2944002"/>
            <a:chOff x="143632" y="3287390"/>
            <a:chExt cx="7382412" cy="3461367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3632" y="3287390"/>
              <a:ext cx="7382412" cy="3461367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6" name="Скругленный прямоугольник 5"/>
            <p:cNvSpPr/>
            <p:nvPr/>
          </p:nvSpPr>
          <p:spPr>
            <a:xfrm>
              <a:off x="6352248" y="5356927"/>
              <a:ext cx="509798" cy="58849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224" y="3971654"/>
            <a:ext cx="5765842" cy="239259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2423326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Раздел «Набор»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Функциональные возможности радела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15765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8103" y="117011"/>
            <a:ext cx="8610600" cy="1293028"/>
          </a:xfrm>
        </p:spPr>
        <p:txBody>
          <a:bodyPr/>
          <a:lstStyle/>
          <a:p>
            <a:r>
              <a:rPr lang="ru-RU" dirty="0"/>
              <a:t>проведение набора слушателей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174" y="1501628"/>
            <a:ext cx="4779220" cy="5268288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Планирование </a:t>
            </a:r>
            <a:r>
              <a:rPr lang="ru-RU" dirty="0"/>
              <a:t>и учет взаимодействия с физическими лицами и контрагентами (электронная почта, телефонные звонки, смс, встречи</a:t>
            </a:r>
            <a:r>
              <a:rPr lang="ru-RU" dirty="0" smtClean="0"/>
              <a:t>)</a:t>
            </a:r>
            <a:endParaRPr lang="ru-RU" dirty="0"/>
          </a:p>
          <a:p>
            <a:r>
              <a:rPr lang="ru-RU" dirty="0" smtClean="0"/>
              <a:t>Регистрация заявок и сводных заявок</a:t>
            </a:r>
            <a:endParaRPr lang="ru-RU" dirty="0"/>
          </a:p>
          <a:p>
            <a:r>
              <a:rPr lang="ru-RU" dirty="0" smtClean="0"/>
              <a:t>Загрузка </a:t>
            </a:r>
            <a:r>
              <a:rPr lang="ru-RU" dirty="0"/>
              <a:t>заявок из файлов MS </a:t>
            </a:r>
            <a:r>
              <a:rPr lang="ru-RU" dirty="0" err="1" smtClean="0"/>
              <a:t>Excel</a:t>
            </a:r>
            <a:endParaRPr lang="ru-RU" dirty="0" smtClean="0"/>
          </a:p>
          <a:p>
            <a:r>
              <a:rPr lang="ru-RU" dirty="0" smtClean="0"/>
              <a:t>Работа с </a:t>
            </a:r>
            <a:r>
              <a:rPr lang="ru-RU" dirty="0" err="1" smtClean="0"/>
              <a:t>лидами</a:t>
            </a:r>
            <a:r>
              <a:rPr lang="ru-RU" dirty="0" smtClean="0"/>
              <a:t>, коммерческими предложениями, </a:t>
            </a:r>
            <a:r>
              <a:rPr lang="ru-RU" dirty="0" err="1" smtClean="0"/>
              <a:t>обзвонами</a:t>
            </a:r>
            <a:r>
              <a:rPr lang="ru-RU" dirty="0" smtClean="0"/>
              <a:t> и информационными рассылками</a:t>
            </a:r>
            <a:endParaRPr lang="ru-RU" dirty="0"/>
          </a:p>
          <a:p>
            <a:r>
              <a:rPr lang="ru-RU" dirty="0" smtClean="0"/>
              <a:t>Продажа </a:t>
            </a:r>
            <a:r>
              <a:rPr lang="ru-RU" dirty="0"/>
              <a:t>курсов целиком, по абонементам, по графику, пробных и разовых </a:t>
            </a:r>
            <a:r>
              <a:rPr lang="ru-RU" dirty="0" smtClean="0"/>
              <a:t>занятий</a:t>
            </a:r>
            <a:endParaRPr lang="ru-RU" dirty="0"/>
          </a:p>
          <a:p>
            <a:r>
              <a:rPr lang="ru-RU" dirty="0" smtClean="0"/>
              <a:t>Поддержка </a:t>
            </a:r>
            <a:r>
              <a:rPr lang="ru-RU" dirty="0"/>
              <a:t>различных форм обучения и смешанного </a:t>
            </a:r>
            <a:r>
              <a:rPr lang="ru-RU" dirty="0" smtClean="0"/>
              <a:t>обучения</a:t>
            </a:r>
          </a:p>
          <a:p>
            <a:r>
              <a:rPr lang="ru-RU" dirty="0" smtClean="0"/>
              <a:t>Защита персональных данных клиентов</a:t>
            </a:r>
            <a:endParaRPr lang="ru-RU" dirty="0"/>
          </a:p>
          <a:p>
            <a:r>
              <a:rPr lang="ru-RU" dirty="0" smtClean="0"/>
              <a:t>Анализ заявок, скидок, продаж, клиентов</a:t>
            </a:r>
            <a:endParaRPr lang="ru-RU" dirty="0"/>
          </a:p>
          <a:p>
            <a:r>
              <a:rPr lang="ru-RU" dirty="0" smtClean="0"/>
              <a:t>Подготовка договоров, документов </a:t>
            </a:r>
            <a:r>
              <a:rPr lang="ru-RU" dirty="0"/>
              <a:t>(счета, акты, </a:t>
            </a:r>
            <a:r>
              <a:rPr lang="ru-RU" dirty="0" smtClean="0"/>
              <a:t>графики платежей, согласия </a:t>
            </a:r>
            <a:r>
              <a:rPr lang="ru-RU" dirty="0"/>
              <a:t>на обработку данных</a:t>
            </a:r>
            <a:r>
              <a:rPr lang="ru-RU" dirty="0" smtClean="0"/>
              <a:t>)</a:t>
            </a:r>
            <a:endParaRPr lang="ru-RU" dirty="0"/>
          </a:p>
          <a:p>
            <a:r>
              <a:rPr lang="ru-RU" dirty="0" smtClean="0"/>
              <a:t>Разовая, периодическая и оплата по графику</a:t>
            </a:r>
            <a:endParaRPr lang="ru-RU" dirty="0"/>
          </a:p>
          <a:p>
            <a:r>
              <a:rPr lang="ru-RU" dirty="0" smtClean="0"/>
              <a:t>Предоставление </a:t>
            </a:r>
            <a:r>
              <a:rPr lang="ru-RU" dirty="0"/>
              <a:t>скидок суммой, </a:t>
            </a:r>
            <a:r>
              <a:rPr lang="ru-RU" dirty="0" smtClean="0"/>
              <a:t>процентом</a:t>
            </a:r>
            <a:endParaRPr lang="ru-RU" dirty="0"/>
          </a:p>
          <a:p>
            <a:r>
              <a:rPr lang="ru-RU" dirty="0" smtClean="0"/>
              <a:t>Самостоятельная </a:t>
            </a:r>
            <a:r>
              <a:rPr lang="ru-RU" dirty="0"/>
              <a:t>подача заявки на обучение </a:t>
            </a:r>
            <a:r>
              <a:rPr lang="ru-RU" dirty="0" smtClean="0"/>
              <a:t>клиентом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2394" y="1501628"/>
            <a:ext cx="6984263" cy="494094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5181768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7575" y="-230947"/>
            <a:ext cx="8610600" cy="1293028"/>
          </a:xfrm>
        </p:spPr>
        <p:txBody>
          <a:bodyPr/>
          <a:lstStyle/>
          <a:p>
            <a:r>
              <a:rPr lang="ru-RU" dirty="0" smtClean="0"/>
              <a:t>Отчеты раздела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4554" y="1547197"/>
            <a:ext cx="4808692" cy="5112548"/>
          </a:xfrm>
        </p:spPr>
        <p:txBody>
          <a:bodyPr/>
          <a:lstStyle/>
          <a:p>
            <a:r>
              <a:rPr lang="ru-RU" dirty="0" smtClean="0"/>
              <a:t>Позволяют анализировать:</a:t>
            </a:r>
          </a:p>
          <a:p>
            <a:pPr lvl="1"/>
            <a:r>
              <a:rPr lang="ru-RU" dirty="0" smtClean="0"/>
              <a:t>Ход набора</a:t>
            </a:r>
          </a:p>
          <a:p>
            <a:pPr lvl="1"/>
            <a:r>
              <a:rPr lang="ru-RU" dirty="0" smtClean="0"/>
              <a:t>Состояние заявок</a:t>
            </a:r>
          </a:p>
          <a:p>
            <a:pPr lvl="1"/>
            <a:r>
              <a:rPr lang="ru-RU" dirty="0" smtClean="0"/>
              <a:t>Работу с </a:t>
            </a:r>
            <a:r>
              <a:rPr lang="ru-RU" dirty="0" err="1" smtClean="0"/>
              <a:t>лидами</a:t>
            </a:r>
            <a:r>
              <a:rPr lang="ru-RU" dirty="0" smtClean="0"/>
              <a:t>, коммерческими предложениями</a:t>
            </a:r>
          </a:p>
          <a:p>
            <a:pPr lvl="1"/>
            <a:r>
              <a:rPr lang="ru-RU" dirty="0" smtClean="0"/>
              <a:t>Продажи</a:t>
            </a:r>
          </a:p>
          <a:p>
            <a:pPr lvl="1"/>
            <a:r>
              <a:rPr lang="ru-RU" dirty="0" smtClean="0"/>
              <a:t>Отказы</a:t>
            </a:r>
          </a:p>
          <a:p>
            <a:pPr lvl="1"/>
            <a:r>
              <a:rPr lang="ru-RU" dirty="0" smtClean="0"/>
              <a:t>Графики платежей</a:t>
            </a:r>
          </a:p>
          <a:p>
            <a:pPr lvl="1"/>
            <a:r>
              <a:rPr lang="ru-RU" dirty="0" smtClean="0"/>
              <a:t>Клиентскую базу</a:t>
            </a:r>
          </a:p>
          <a:p>
            <a:pPr lvl="1"/>
            <a:r>
              <a:rPr lang="ru-RU" dirty="0" smtClean="0"/>
              <a:t>Предоставление скидок</a:t>
            </a:r>
          </a:p>
          <a:p>
            <a:pPr lvl="1"/>
            <a:r>
              <a:rPr lang="ru-RU" dirty="0" smtClean="0"/>
              <a:t>Персональные данные</a:t>
            </a:r>
          </a:p>
          <a:p>
            <a:pPr lvl="1"/>
            <a:r>
              <a:rPr lang="ru-RU" dirty="0" smtClean="0"/>
              <a:t>Договора</a:t>
            </a:r>
          </a:p>
          <a:p>
            <a:pPr lvl="1"/>
            <a:r>
              <a:rPr lang="ru-RU" dirty="0" smtClean="0"/>
              <a:t>Цены</a:t>
            </a:r>
          </a:p>
          <a:p>
            <a:pPr lvl="1"/>
            <a:r>
              <a:rPr lang="ru-RU" dirty="0" smtClean="0"/>
              <a:t>Пробные и разовые занятия</a:t>
            </a:r>
          </a:p>
          <a:p>
            <a:pPr lvl="1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8824" y="639270"/>
            <a:ext cx="6564999" cy="621872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6106053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22177" y="19906"/>
            <a:ext cx="8610600" cy="1293028"/>
          </a:xfrm>
        </p:spPr>
        <p:txBody>
          <a:bodyPr/>
          <a:lstStyle/>
          <a:p>
            <a:r>
              <a:rPr lang="ru-RU" dirty="0" smtClean="0"/>
              <a:t>Работа с клиентами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6327" y="1442001"/>
            <a:ext cx="10820400" cy="4024125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06" y="1131545"/>
            <a:ext cx="6108501" cy="304205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924" y="4204619"/>
            <a:ext cx="4029632" cy="25780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0625" y="4225182"/>
            <a:ext cx="3898515" cy="258283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9541" y="1131545"/>
            <a:ext cx="4801051" cy="283719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2235" y="2950839"/>
            <a:ext cx="4432655" cy="285185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7777824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1400" y="189839"/>
            <a:ext cx="8610600" cy="1293028"/>
          </a:xfrm>
        </p:spPr>
        <p:txBody>
          <a:bodyPr/>
          <a:lstStyle/>
          <a:p>
            <a:r>
              <a:rPr lang="ru-RU" dirty="0" smtClean="0"/>
              <a:t>Коммерческие предложения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0671" y="1393449"/>
            <a:ext cx="7187750" cy="1390211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Подготовка и отправка (включая электронную почту)</a:t>
            </a:r>
          </a:p>
          <a:p>
            <a:r>
              <a:rPr lang="ru-RU" dirty="0" smtClean="0"/>
              <a:t>Типовые шаблоны</a:t>
            </a:r>
          </a:p>
          <a:p>
            <a:r>
              <a:rPr lang="ru-RU" dirty="0" smtClean="0"/>
              <a:t>Контроль согласования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330" y="2875179"/>
            <a:ext cx="5110569" cy="38341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8421" y="1138045"/>
            <a:ext cx="4154019" cy="23148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7900" y="3517585"/>
            <a:ext cx="4372504" cy="31917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1180091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1400" y="327403"/>
            <a:ext cx="8610600" cy="1293028"/>
          </a:xfrm>
        </p:spPr>
        <p:txBody>
          <a:bodyPr/>
          <a:lstStyle/>
          <a:p>
            <a:r>
              <a:rPr lang="ru-RU" dirty="0" smtClean="0"/>
              <a:t>Информационные рассылки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1514830"/>
            <a:ext cx="4031468" cy="5343170"/>
          </a:xfr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r>
              <a:rPr lang="ru-RU" altLang="ru-RU" dirty="0"/>
              <a:t>Важным способом взаимодействия с клиентами являются информационные рассылки</a:t>
            </a:r>
          </a:p>
          <a:p>
            <a:r>
              <a:rPr lang="ru-RU" altLang="ru-RU" dirty="0"/>
              <a:t>Для их автоматизации в конфигурации используется документ «Информационная рассылка», реализующий массовую отправку сообщений электронной почтой</a:t>
            </a:r>
          </a:p>
          <a:p>
            <a:r>
              <a:rPr lang="ru-RU" altLang="ru-RU" dirty="0"/>
              <a:t>Документ поддерживает следующие виды рассылок:</a:t>
            </a:r>
          </a:p>
          <a:p>
            <a:pPr lvl="1"/>
            <a:r>
              <a:rPr lang="ru-RU" altLang="ru-RU" dirty="0"/>
              <a:t>По курсу</a:t>
            </a:r>
          </a:p>
          <a:p>
            <a:pPr lvl="1"/>
            <a:r>
              <a:rPr lang="ru-RU" altLang="ru-RU" dirty="0"/>
              <a:t>По программе обучения</a:t>
            </a:r>
          </a:p>
          <a:p>
            <a:pPr lvl="1"/>
            <a:r>
              <a:rPr lang="ru-RU" altLang="ru-RU" dirty="0"/>
              <a:t>По </a:t>
            </a:r>
            <a:r>
              <a:rPr lang="ru-RU" altLang="ru-RU" dirty="0" err="1"/>
              <a:t>лидам</a:t>
            </a:r>
            <a:endParaRPr lang="ru-RU" altLang="ru-RU" dirty="0"/>
          </a:p>
          <a:p>
            <a:r>
              <a:rPr lang="ru-RU" altLang="ru-RU" dirty="0"/>
              <a:t>В зависимости от выбранного вида рассылки происходит различное заполнение списка рассылки</a:t>
            </a:r>
          </a:p>
          <a:p>
            <a:r>
              <a:rPr lang="ru-RU" dirty="0"/>
              <a:t>При нажатии на кнопку «Отправить» генерируются «Электронные письма исходящие» на основании заданного «Шаблона рассылки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9080" y="1226506"/>
            <a:ext cx="6207125" cy="465296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5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428" y="3552987"/>
            <a:ext cx="6154737" cy="317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68982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77115" y="0"/>
            <a:ext cx="8610600" cy="1293028"/>
          </a:xfrm>
        </p:spPr>
        <p:txBody>
          <a:bodyPr/>
          <a:lstStyle/>
          <a:p>
            <a:r>
              <a:rPr lang="ru-RU" dirty="0" smtClean="0"/>
              <a:t>Сводная заявка</a:t>
            </a:r>
            <a:br>
              <a:rPr lang="ru-RU" dirty="0" smtClean="0"/>
            </a:br>
            <a:r>
              <a:rPr lang="ru-RU" dirty="0" smtClean="0"/>
              <a:t>и Заявка на курс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805" y="1492920"/>
            <a:ext cx="10315475" cy="1066531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Фиксируют предварительные договоренности с клиентами</a:t>
            </a:r>
          </a:p>
          <a:p>
            <a:r>
              <a:rPr lang="ru-RU" dirty="0" smtClean="0"/>
              <a:t>Позволяют подготовить первичные документы</a:t>
            </a:r>
          </a:p>
          <a:p>
            <a:r>
              <a:rPr lang="ru-RU" dirty="0" smtClean="0"/>
              <a:t>Могут быть загружены из табличных файлов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05" y="2600541"/>
            <a:ext cx="5848113" cy="413098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447" y="2327508"/>
            <a:ext cx="5988115" cy="440401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7661" y="1178796"/>
            <a:ext cx="1496901" cy="148577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9" name="Прямая со стрелкой 8"/>
          <p:cNvCxnSpPr>
            <a:endCxn id="7" idx="2"/>
          </p:cNvCxnSpPr>
          <p:nvPr/>
        </p:nvCxnSpPr>
        <p:spPr>
          <a:xfrm flipV="1">
            <a:off x="10584382" y="2664568"/>
            <a:ext cx="671730" cy="2323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62581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57743" y="187324"/>
            <a:ext cx="8610600" cy="1293028"/>
          </a:xfrm>
        </p:spPr>
        <p:txBody>
          <a:bodyPr/>
          <a:lstStyle/>
          <a:p>
            <a:r>
              <a:rPr lang="ru-RU" dirty="0" smtClean="0"/>
              <a:t>Виды продажи курса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1320" y="1478133"/>
            <a:ext cx="11088730" cy="467710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Один и тот же курс можно продать по разному:</a:t>
            </a:r>
          </a:p>
          <a:p>
            <a:pPr lvl="1"/>
            <a:r>
              <a:rPr lang="ru-RU" sz="1800" dirty="0" smtClean="0"/>
              <a:t>Целиком</a:t>
            </a:r>
          </a:p>
          <a:p>
            <a:pPr lvl="1"/>
            <a:r>
              <a:rPr lang="ru-RU" sz="1800" dirty="0" smtClean="0"/>
              <a:t>Абонемент</a:t>
            </a:r>
          </a:p>
          <a:p>
            <a:pPr lvl="1"/>
            <a:r>
              <a:rPr lang="ru-RU" sz="1800" dirty="0" smtClean="0"/>
              <a:t>Пробное посещение</a:t>
            </a:r>
          </a:p>
          <a:p>
            <a:pPr lvl="1"/>
            <a:r>
              <a:rPr lang="ru-RU" sz="1800" dirty="0" smtClean="0"/>
              <a:t>Разовое посещение</a:t>
            </a:r>
          </a:p>
          <a:p>
            <a:pPr lvl="1"/>
            <a:r>
              <a:rPr lang="ru-RU" sz="1800" dirty="0" smtClean="0"/>
              <a:t>По графику</a:t>
            </a:r>
          </a:p>
          <a:p>
            <a:r>
              <a:rPr lang="ru-RU" sz="2000" dirty="0" smtClean="0"/>
              <a:t>Разная цена, разный учет</a:t>
            </a:r>
          </a:p>
          <a:p>
            <a:r>
              <a:rPr lang="ru-RU" sz="2000" dirty="0" smtClean="0"/>
              <a:t>Организуется с помощью справочника «Номенклатура»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10" y="4197072"/>
            <a:ext cx="12001500" cy="25241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4689446" y="6347832"/>
            <a:ext cx="7373923" cy="33819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5711" y="1419223"/>
            <a:ext cx="3627310" cy="258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02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6454" y="-93609"/>
            <a:ext cx="8610600" cy="1293028"/>
          </a:xfrm>
        </p:spPr>
        <p:txBody>
          <a:bodyPr/>
          <a:lstStyle/>
          <a:p>
            <a:r>
              <a:rPr lang="ru-RU" dirty="0" smtClean="0"/>
              <a:t>Счета на оплату и акты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04" y="1187605"/>
            <a:ext cx="4485707" cy="36431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705" y="3605089"/>
            <a:ext cx="3461212" cy="31035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1507" y="1187605"/>
            <a:ext cx="5630464" cy="34499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3990" y="4002108"/>
            <a:ext cx="4519751" cy="256481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2712781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8889" y="206023"/>
            <a:ext cx="8610600" cy="1293028"/>
          </a:xfrm>
        </p:spPr>
        <p:txBody>
          <a:bodyPr/>
          <a:lstStyle/>
          <a:p>
            <a:r>
              <a:rPr lang="ru-RU" dirty="0" smtClean="0"/>
              <a:t>Различные мастера и рабочие столы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21" y="493465"/>
            <a:ext cx="2542936" cy="23080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248" y="3976156"/>
            <a:ext cx="5594830" cy="288184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50" y="1948395"/>
            <a:ext cx="3504862" cy="20197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7742" y="871882"/>
            <a:ext cx="3947594" cy="174666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Объект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5407" y="1355960"/>
            <a:ext cx="5340294" cy="28911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Объект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8353" y="3861104"/>
            <a:ext cx="4759728" cy="295131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8241" y="3266651"/>
            <a:ext cx="2946655" cy="184594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0155186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Раздел «Контингент»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Функциональные </a:t>
            </a:r>
            <a:r>
              <a:rPr lang="ru-RU" dirty="0"/>
              <a:t>в</a:t>
            </a:r>
            <a:r>
              <a:rPr lang="ru-RU" dirty="0" smtClean="0"/>
              <a:t>озможности раздела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35640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54545" y="270759"/>
            <a:ext cx="8610600" cy="1293028"/>
          </a:xfrm>
        </p:spPr>
        <p:txBody>
          <a:bodyPr/>
          <a:lstStyle/>
          <a:p>
            <a:r>
              <a:rPr lang="ru-RU" dirty="0"/>
              <a:t>управление движением контингента слушателей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013" y="1563786"/>
            <a:ext cx="4159306" cy="529421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Управление приказами о</a:t>
            </a:r>
          </a:p>
          <a:p>
            <a:pPr lvl="1"/>
            <a:r>
              <a:rPr lang="ru-RU" dirty="0" smtClean="0"/>
              <a:t>зачислении</a:t>
            </a:r>
            <a:endParaRPr lang="ru-RU" dirty="0"/>
          </a:p>
          <a:p>
            <a:pPr lvl="1"/>
            <a:r>
              <a:rPr lang="ru-RU" dirty="0" smtClean="0"/>
              <a:t>отчислении</a:t>
            </a:r>
            <a:endParaRPr lang="ru-RU" dirty="0"/>
          </a:p>
          <a:p>
            <a:pPr lvl="1"/>
            <a:r>
              <a:rPr lang="ru-RU" dirty="0" smtClean="0"/>
              <a:t>переводах </a:t>
            </a:r>
            <a:r>
              <a:rPr lang="ru-RU" dirty="0"/>
              <a:t>и </a:t>
            </a:r>
            <a:r>
              <a:rPr lang="ru-RU" dirty="0" smtClean="0"/>
              <a:t>продлении обучения</a:t>
            </a:r>
            <a:endParaRPr lang="ru-RU" dirty="0"/>
          </a:p>
          <a:p>
            <a:pPr lvl="1"/>
            <a:r>
              <a:rPr lang="ru-RU" dirty="0" smtClean="0"/>
              <a:t>выпуске</a:t>
            </a:r>
            <a:endParaRPr lang="ru-RU" dirty="0"/>
          </a:p>
          <a:p>
            <a:r>
              <a:rPr lang="ru-RU" dirty="0" smtClean="0"/>
              <a:t>История слушателей</a:t>
            </a:r>
          </a:p>
          <a:p>
            <a:r>
              <a:rPr lang="ru-RU" dirty="0" smtClean="0"/>
              <a:t>Приказы о смене ФИО</a:t>
            </a:r>
          </a:p>
          <a:p>
            <a:r>
              <a:rPr lang="ru-RU" dirty="0" smtClean="0"/>
              <a:t>Управление графиками слушателей </a:t>
            </a:r>
            <a:endParaRPr lang="ru-RU" dirty="0"/>
          </a:p>
          <a:p>
            <a:r>
              <a:rPr lang="ru-RU" dirty="0" smtClean="0"/>
              <a:t>Анализ состава и движения контингента</a:t>
            </a:r>
            <a:endParaRPr lang="ru-RU" dirty="0"/>
          </a:p>
          <a:p>
            <a:r>
              <a:rPr lang="ru-RU" dirty="0" smtClean="0"/>
              <a:t>Приказы </a:t>
            </a:r>
            <a:r>
              <a:rPr lang="ru-RU" dirty="0"/>
              <a:t>по проведению </a:t>
            </a:r>
            <a:r>
              <a:rPr lang="ru-RU" dirty="0" smtClean="0"/>
              <a:t>практик и стажировок, </a:t>
            </a:r>
            <a:r>
              <a:rPr lang="ru-RU" dirty="0"/>
              <a:t>назначению тем выпускных работ, составу аттестационных </a:t>
            </a:r>
            <a:r>
              <a:rPr lang="ru-RU" dirty="0" smtClean="0"/>
              <a:t>комиссий</a:t>
            </a:r>
            <a:endParaRPr lang="ru-RU" dirty="0"/>
          </a:p>
          <a:p>
            <a:r>
              <a:rPr lang="ru-RU" dirty="0" smtClean="0"/>
              <a:t>Ведение протоколов аттестационных комиссий</a:t>
            </a:r>
          </a:p>
          <a:p>
            <a:r>
              <a:rPr lang="ru-RU" dirty="0" smtClean="0"/>
              <a:t>Подготовка, печать </a:t>
            </a:r>
            <a:r>
              <a:rPr lang="ru-RU" dirty="0"/>
              <a:t>и выдача документов об образовании (дипломы, удостоверения, свидетельства и пр</a:t>
            </a:r>
            <a:r>
              <a:rPr lang="ru-RU" dirty="0" smtClean="0"/>
              <a:t>.)</a:t>
            </a:r>
            <a:endParaRPr lang="ru-RU" dirty="0"/>
          </a:p>
          <a:p>
            <a:r>
              <a:rPr lang="ru-RU" dirty="0" smtClean="0"/>
              <a:t>Выгрузка </a:t>
            </a:r>
            <a:r>
              <a:rPr lang="ru-RU" dirty="0"/>
              <a:t>данных о выданных документов об образовании в </a:t>
            </a:r>
            <a:r>
              <a:rPr lang="ru-RU" dirty="0" smtClean="0"/>
              <a:t>ФРДО</a:t>
            </a:r>
            <a:endParaRPr lang="ru-RU" dirty="0"/>
          </a:p>
          <a:p>
            <a:r>
              <a:rPr lang="ru-RU" dirty="0" smtClean="0"/>
              <a:t>Учет </a:t>
            </a:r>
            <a:r>
              <a:rPr lang="ru-RU" dirty="0"/>
              <a:t>сроков действия документов об </a:t>
            </a:r>
            <a:r>
              <a:rPr lang="ru-RU" dirty="0" smtClean="0"/>
              <a:t>обучении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8319" y="1637161"/>
            <a:ext cx="7773494" cy="393405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7022080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33759" y="-141934"/>
            <a:ext cx="8610600" cy="1293028"/>
          </a:xfrm>
        </p:spPr>
        <p:txBody>
          <a:bodyPr/>
          <a:lstStyle/>
          <a:p>
            <a:r>
              <a:rPr lang="ru-RU" dirty="0" smtClean="0"/>
              <a:t>Отчеты раздела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725" y="1777934"/>
            <a:ext cx="5164742" cy="4881811"/>
          </a:xfrm>
        </p:spPr>
        <p:txBody>
          <a:bodyPr/>
          <a:lstStyle/>
          <a:p>
            <a:r>
              <a:rPr lang="ru-RU" dirty="0" smtClean="0"/>
              <a:t>Направлены на анализ:</a:t>
            </a:r>
          </a:p>
          <a:p>
            <a:pPr lvl="1"/>
            <a:r>
              <a:rPr lang="ru-RU" dirty="0" smtClean="0"/>
              <a:t>Движения слушателей</a:t>
            </a:r>
          </a:p>
          <a:p>
            <a:pPr lvl="1"/>
            <a:r>
              <a:rPr lang="ru-RU" dirty="0" smtClean="0"/>
              <a:t>Выданных документов об обучении</a:t>
            </a:r>
          </a:p>
          <a:p>
            <a:pPr lvl="1"/>
            <a:r>
              <a:rPr lang="ru-RU" dirty="0" smtClean="0"/>
              <a:t>Графики посещений</a:t>
            </a:r>
          </a:p>
          <a:p>
            <a:r>
              <a:rPr lang="ru-RU" dirty="0" smtClean="0"/>
              <a:t>Позволяют формировать:</a:t>
            </a:r>
          </a:p>
          <a:p>
            <a:pPr lvl="1"/>
            <a:r>
              <a:rPr lang="ru-RU" dirty="0" smtClean="0"/>
              <a:t>Списки групп</a:t>
            </a:r>
          </a:p>
          <a:p>
            <a:pPr lvl="1"/>
            <a:r>
              <a:rPr lang="ru-RU" dirty="0" smtClean="0"/>
              <a:t>Выборки слушателей</a:t>
            </a:r>
          </a:p>
          <a:p>
            <a:pPr lvl="1"/>
            <a:r>
              <a:rPr lang="ru-RU" dirty="0" smtClean="0"/>
              <a:t>Реестры выпускников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5449" y="1854694"/>
            <a:ext cx="7195140" cy="400394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7523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273" y="1441517"/>
            <a:ext cx="4261330" cy="435828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9157" y="0"/>
            <a:ext cx="8610600" cy="1293028"/>
          </a:xfrm>
        </p:spPr>
        <p:txBody>
          <a:bodyPr/>
          <a:lstStyle/>
          <a:p>
            <a:r>
              <a:rPr lang="ru-RU" dirty="0" smtClean="0"/>
              <a:t>Приказы о </a:t>
            </a:r>
            <a:br>
              <a:rPr lang="ru-RU" dirty="0" smtClean="0"/>
            </a:br>
            <a:r>
              <a:rPr lang="ru-RU" dirty="0" smtClean="0"/>
              <a:t>движении слушателей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273" y="3804828"/>
            <a:ext cx="5529875" cy="283789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3288" y="1278461"/>
            <a:ext cx="5592363" cy="348565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161" y="3230921"/>
            <a:ext cx="5408151" cy="349042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7771" y="1851137"/>
            <a:ext cx="3924290" cy="36243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3747377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0" y="129472"/>
            <a:ext cx="8610600" cy="12930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Поддержка ЭЦП для организации внутреннего ЭДО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49" y="1422500"/>
            <a:ext cx="5701859" cy="364311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04" y="4421454"/>
            <a:ext cx="3248416" cy="1568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3571420" y="1812616"/>
            <a:ext cx="768112" cy="299406"/>
          </a:xfrm>
          <a:prstGeom prst="roundRect">
            <a:avLst/>
          </a:prstGeom>
          <a:noFill/>
          <a:ln>
            <a:solidFill>
              <a:srgbClr val="0F5D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399"/>
          </a:p>
        </p:txBody>
      </p:sp>
      <p:cxnSp>
        <p:nvCxnSpPr>
          <p:cNvPr id="7" name="Прямая со стрелкой 6"/>
          <p:cNvCxnSpPr>
            <a:stCxn id="6" idx="2"/>
          </p:cNvCxnSpPr>
          <p:nvPr/>
        </p:nvCxnSpPr>
        <p:spPr>
          <a:xfrm flipH="1">
            <a:off x="2168665" y="2112022"/>
            <a:ext cx="1786811" cy="2476162"/>
          </a:xfrm>
          <a:prstGeom prst="straightConnector1">
            <a:avLst/>
          </a:prstGeom>
          <a:ln>
            <a:solidFill>
              <a:srgbClr val="0F5D9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6352" y="1229988"/>
            <a:ext cx="4166285" cy="267050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6351" y="4064144"/>
            <a:ext cx="4162949" cy="189159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Скругленный прямоугольник 9"/>
          <p:cNvSpPr/>
          <p:nvPr/>
        </p:nvSpPr>
        <p:spPr>
          <a:xfrm>
            <a:off x="10062530" y="3699628"/>
            <a:ext cx="863334" cy="203137"/>
          </a:xfrm>
          <a:prstGeom prst="roundRect">
            <a:avLst/>
          </a:prstGeom>
          <a:noFill/>
          <a:ln w="28575">
            <a:solidFill>
              <a:srgbClr val="0F5D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399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696351" y="4650158"/>
            <a:ext cx="169107" cy="989991"/>
          </a:xfrm>
          <a:prstGeom prst="roundRect">
            <a:avLst/>
          </a:prstGeom>
          <a:noFill/>
          <a:ln w="28575">
            <a:solidFill>
              <a:srgbClr val="0F5D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399"/>
          </a:p>
        </p:txBody>
      </p:sp>
      <p:pic>
        <p:nvPicPr>
          <p:cNvPr id="1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6199" y="2884082"/>
            <a:ext cx="3895372" cy="385169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36906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4521" y="-132271"/>
            <a:ext cx="8610600" cy="129302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протокол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3063" y="1669002"/>
            <a:ext cx="5033639" cy="5007006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Предназначен для фиксации результатов работы аттестационных </a:t>
            </a:r>
            <a:r>
              <a:rPr lang="ru-RU" dirty="0" smtClean="0"/>
              <a:t>комиссий</a:t>
            </a:r>
          </a:p>
          <a:p>
            <a:r>
              <a:rPr lang="ru-RU" dirty="0" smtClean="0"/>
              <a:t>Является</a:t>
            </a:r>
            <a:r>
              <a:rPr lang="ru-RU" dirty="0"/>
              <a:t>, как правило, основанием для выдачи документов об образовании при наличии аттестации в программе </a:t>
            </a:r>
            <a:r>
              <a:rPr lang="ru-RU" dirty="0" smtClean="0"/>
              <a:t>обучения</a:t>
            </a:r>
          </a:p>
          <a:p>
            <a:r>
              <a:rPr lang="ru-RU" dirty="0" smtClean="0"/>
              <a:t>Табличная часть видима, если у комиссии установлен флаг «Итоговая»</a:t>
            </a:r>
          </a:p>
          <a:p>
            <a:r>
              <a:rPr lang="ru-RU" dirty="0" smtClean="0"/>
              <a:t>Установка флажка «Цифровая шкала» в элементе «Форма контроля» выключит видимость колонки «Зачет» и включит видимость колонки «Оценка»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5479" y="1054224"/>
            <a:ext cx="6464115" cy="56217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179" y="207950"/>
            <a:ext cx="3244835" cy="1380506"/>
          </a:xfrm>
          <a:prstGeom prst="rect">
            <a:avLst/>
          </a:prstGeom>
        </p:spPr>
      </p:pic>
      <p:cxnSp>
        <p:nvCxnSpPr>
          <p:cNvPr id="7" name="Прямая со стрелкой 6"/>
          <p:cNvCxnSpPr>
            <a:stCxn id="5" idx="2"/>
          </p:cNvCxnSpPr>
          <p:nvPr/>
        </p:nvCxnSpPr>
        <p:spPr>
          <a:xfrm>
            <a:off x="5963597" y="1588456"/>
            <a:ext cx="605879" cy="9061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8792" y="4858616"/>
            <a:ext cx="3102144" cy="1492249"/>
          </a:xfrm>
          <a:prstGeom prst="rect">
            <a:avLst/>
          </a:prstGeom>
        </p:spPr>
      </p:pic>
      <p:cxnSp>
        <p:nvCxnSpPr>
          <p:cNvPr id="10" name="Прямая со стрелкой 9"/>
          <p:cNvCxnSpPr>
            <a:stCxn id="8" idx="0"/>
          </p:cNvCxnSpPr>
          <p:nvPr/>
        </p:nvCxnSpPr>
        <p:spPr>
          <a:xfrm flipH="1" flipV="1">
            <a:off x="10280342" y="3275860"/>
            <a:ext cx="139522" cy="15827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52008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989916"/>
            <a:ext cx="8242042" cy="571503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72237" y="0"/>
            <a:ext cx="8610600" cy="1293028"/>
          </a:xfrm>
        </p:spPr>
        <p:txBody>
          <a:bodyPr/>
          <a:lstStyle/>
          <a:p>
            <a:r>
              <a:rPr lang="ru-RU" dirty="0" smtClean="0"/>
              <a:t>Документ об обучении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976" y="1399592"/>
            <a:ext cx="3377681" cy="538376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Для регистрации фактов подготовки и выдачи документа об успешном прохождении обучения служит документ «Документ об обучении»</a:t>
            </a:r>
          </a:p>
          <a:p>
            <a:r>
              <a:rPr lang="ru-RU" dirty="0" smtClean="0"/>
              <a:t>Табличная часть заполняется автоматически по данным документов «Занятия» с флагом «Итоговая»</a:t>
            </a:r>
          </a:p>
          <a:p>
            <a:r>
              <a:rPr lang="ru-RU" dirty="0" smtClean="0"/>
              <a:t>Документ имеет состояния:</a:t>
            </a:r>
          </a:p>
          <a:p>
            <a:pPr lvl="1"/>
            <a:r>
              <a:rPr lang="ru-RU" dirty="0" smtClean="0"/>
              <a:t>Напечатано</a:t>
            </a:r>
          </a:p>
          <a:p>
            <a:pPr lvl="1"/>
            <a:r>
              <a:rPr lang="ru-RU" dirty="0" smtClean="0"/>
              <a:t>Выдано</a:t>
            </a:r>
          </a:p>
          <a:p>
            <a:r>
              <a:rPr lang="ru-RU" dirty="0" smtClean="0"/>
              <a:t>Фиксируются даты изменения состояний, дополнительно можно зафиксировать «Дату отправки» (например, при отправке почтой)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156054" y="1999015"/>
            <a:ext cx="1743588" cy="25729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667848" y="3027373"/>
            <a:ext cx="5751360" cy="28399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03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15511" y="0"/>
            <a:ext cx="8610600" cy="1293028"/>
          </a:xfrm>
        </p:spPr>
        <p:txBody>
          <a:bodyPr/>
          <a:lstStyle/>
          <a:p>
            <a:r>
              <a:rPr lang="ru-RU" dirty="0" smtClean="0"/>
              <a:t>Печатные формы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9938" y="3515557"/>
            <a:ext cx="5773611" cy="3127838"/>
          </a:xfrm>
        </p:spPr>
        <p:txBody>
          <a:bodyPr>
            <a:normAutofit/>
          </a:bodyPr>
          <a:lstStyle/>
          <a:p>
            <a:r>
              <a:rPr lang="ru-RU" dirty="0"/>
              <a:t>При этом распечатка типовых форм возможна как с подложкой (в качестве черновика для настройки печати, чтобы было удобно двигать блоки), так и без подложки в бланк, для чего в кнопке «Печать» предусмотрены соответствующие команды</a:t>
            </a:r>
          </a:p>
        </p:txBody>
      </p:sp>
      <p:pic>
        <p:nvPicPr>
          <p:cNvPr id="6" name="Рисунок 5"/>
          <p:cNvPicPr/>
          <p:nvPr/>
        </p:nvPicPr>
        <p:blipFill>
          <a:blip r:embed="rId2"/>
          <a:stretch>
            <a:fillRect/>
          </a:stretch>
        </p:blipFill>
        <p:spPr>
          <a:xfrm>
            <a:off x="3072839" y="1001825"/>
            <a:ext cx="5939790" cy="2323465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7" name="Рисунок 6"/>
          <p:cNvPicPr/>
          <p:nvPr/>
        </p:nvPicPr>
        <p:blipFill>
          <a:blip r:embed="rId3"/>
          <a:stretch>
            <a:fillRect/>
          </a:stretch>
        </p:blipFill>
        <p:spPr>
          <a:xfrm>
            <a:off x="6374166" y="2778711"/>
            <a:ext cx="5608357" cy="418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85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43" y="3330009"/>
            <a:ext cx="6986079" cy="435433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7465" y="1589270"/>
            <a:ext cx="5329561" cy="390015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62796" y="236528"/>
            <a:ext cx="8887740" cy="129302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Способы ввода</a:t>
            </a:r>
            <a:br>
              <a:rPr lang="ru-RU" sz="3200" dirty="0" smtClean="0"/>
            </a:br>
            <a:r>
              <a:rPr lang="ru-RU" sz="3200" dirty="0" smtClean="0"/>
              <a:t> документов «Документ об обучении»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043" y="1434875"/>
            <a:ext cx="6081475" cy="2838546"/>
          </a:xfrm>
        </p:spPr>
        <p:txBody>
          <a:bodyPr>
            <a:normAutofit/>
          </a:bodyPr>
          <a:lstStyle/>
          <a:p>
            <a:r>
              <a:rPr lang="ru-RU" dirty="0" smtClean="0"/>
              <a:t>Вручную в форме списка</a:t>
            </a:r>
          </a:p>
          <a:p>
            <a:r>
              <a:rPr lang="ru-RU" dirty="0" smtClean="0"/>
              <a:t>Из документа «Выпуск с курса» (кнопка «Создать документы об обучении»</a:t>
            </a:r>
          </a:p>
          <a:p>
            <a:r>
              <a:rPr lang="ru-RU" dirty="0" smtClean="0"/>
              <a:t>С помощью мастера формирования документов об обучении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62746" y="3977100"/>
            <a:ext cx="2024003" cy="34924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479234" y="5190177"/>
            <a:ext cx="1697100" cy="29924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716416" y="5762498"/>
            <a:ext cx="3446777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Заполняется автоматически</a:t>
            </a:r>
            <a:br>
              <a:rPr lang="ru-RU" dirty="0" smtClean="0"/>
            </a:br>
            <a:r>
              <a:rPr lang="ru-RU" dirty="0" smtClean="0"/>
              <a:t>Внимательнее со статусом!</a:t>
            </a:r>
            <a:endParaRPr lang="ru-RU" dirty="0"/>
          </a:p>
        </p:txBody>
      </p:sp>
      <p:cxnSp>
        <p:nvCxnSpPr>
          <p:cNvPr id="12" name="Прямая со стрелкой 11"/>
          <p:cNvCxnSpPr>
            <a:stCxn id="9" idx="0"/>
          </p:cNvCxnSpPr>
          <p:nvPr/>
        </p:nvCxnSpPr>
        <p:spPr>
          <a:xfrm flipH="1" flipV="1">
            <a:off x="8593584" y="2512381"/>
            <a:ext cx="846221" cy="32501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196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50707" y="134058"/>
            <a:ext cx="8610600" cy="129302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Выгрузка в </a:t>
            </a:r>
            <a:r>
              <a:rPr lang="ru-RU" sz="3600" dirty="0" err="1" smtClean="0"/>
              <a:t>фрдо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919" y="1642370"/>
            <a:ext cx="3959441" cy="5033638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Для подготовки к отправке файла </a:t>
            </a:r>
            <a:r>
              <a:rPr lang="en-US" dirty="0" smtClean="0"/>
              <a:t>MS Excel</a:t>
            </a:r>
            <a:r>
              <a:rPr lang="ru-RU" dirty="0" smtClean="0"/>
              <a:t> со списком выданных документов об обучении нужно открыть обработку «Выгрузка в ФРДО»</a:t>
            </a:r>
          </a:p>
          <a:p>
            <a:r>
              <a:rPr lang="ru-RU" dirty="0" smtClean="0"/>
              <a:t>С помощью полей фильтра группы «Отобрать документы по» отобрать нужные документы</a:t>
            </a:r>
          </a:p>
          <a:p>
            <a:r>
              <a:rPr lang="ru-RU" dirty="0" smtClean="0"/>
              <a:t>Пометить документы, которые необходимо выгрузить</a:t>
            </a:r>
          </a:p>
          <a:p>
            <a:r>
              <a:rPr lang="ru-RU" dirty="0" smtClean="0"/>
              <a:t>Задать «Каталог выгрузки» и нажать кнопку «Контроль»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357" y="1642370"/>
            <a:ext cx="7600950" cy="462915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8766036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Раздел «оплата»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Функциональные возможности раздела»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41962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3929" y="0"/>
            <a:ext cx="8520239" cy="1183461"/>
          </a:xfrm>
        </p:spPr>
        <p:txBody>
          <a:bodyPr/>
          <a:lstStyle/>
          <a:p>
            <a:r>
              <a:rPr lang="ru-RU" dirty="0"/>
              <a:t>оплата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9818" y="1675051"/>
            <a:ext cx="4234158" cy="4950708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Р</a:t>
            </a:r>
            <a:r>
              <a:rPr lang="ru-RU" dirty="0" smtClean="0"/>
              <a:t>егистрация </a:t>
            </a:r>
            <a:r>
              <a:rPr lang="ru-RU" dirty="0"/>
              <a:t>оплаты:</a:t>
            </a:r>
          </a:p>
          <a:p>
            <a:pPr lvl="1"/>
            <a:r>
              <a:rPr lang="ru-RU" dirty="0"/>
              <a:t>ввод банковских выписок;</a:t>
            </a:r>
          </a:p>
          <a:p>
            <a:pPr lvl="1"/>
            <a:r>
              <a:rPr lang="ru-RU" dirty="0"/>
              <a:t>р</a:t>
            </a:r>
            <a:r>
              <a:rPr lang="ru-RU" dirty="0" smtClean="0"/>
              <a:t>абота с кассами;</a:t>
            </a:r>
            <a:endParaRPr lang="ru-RU" dirty="0"/>
          </a:p>
          <a:p>
            <a:pPr lvl="1"/>
            <a:r>
              <a:rPr lang="ru-RU" dirty="0"/>
              <a:t>работа с торговым оборудованием;</a:t>
            </a:r>
          </a:p>
          <a:p>
            <a:pPr lvl="1"/>
            <a:r>
              <a:rPr lang="ru-RU" dirty="0" smtClean="0"/>
              <a:t>загрузка </a:t>
            </a:r>
            <a:r>
              <a:rPr lang="ru-RU" dirty="0"/>
              <a:t>данных о платежах из </a:t>
            </a:r>
            <a:r>
              <a:rPr lang="ru-RU" dirty="0" smtClean="0"/>
              <a:t>1С:Бухгалтериии</a:t>
            </a:r>
            <a:endParaRPr lang="ru-RU" dirty="0"/>
          </a:p>
          <a:p>
            <a:r>
              <a:rPr lang="ru-RU" dirty="0" smtClean="0"/>
              <a:t>Контроль </a:t>
            </a:r>
            <a:r>
              <a:rPr lang="ru-RU" dirty="0"/>
              <a:t>поступления оплаты и </a:t>
            </a:r>
            <a:r>
              <a:rPr lang="ru-RU" dirty="0" smtClean="0"/>
              <a:t>взаиморасчетов</a:t>
            </a:r>
            <a:endParaRPr lang="ru-RU" dirty="0"/>
          </a:p>
          <a:p>
            <a:r>
              <a:rPr lang="ru-RU" dirty="0" smtClean="0"/>
              <a:t>Списки должников</a:t>
            </a:r>
            <a:endParaRPr lang="ru-RU" dirty="0"/>
          </a:p>
          <a:p>
            <a:r>
              <a:rPr lang="ru-RU" dirty="0" smtClean="0"/>
              <a:t>Начисление </a:t>
            </a:r>
            <a:r>
              <a:rPr lang="ru-RU" dirty="0"/>
              <a:t>периодической </a:t>
            </a:r>
            <a:r>
              <a:rPr lang="ru-RU" dirty="0" smtClean="0"/>
              <a:t>оплаты</a:t>
            </a:r>
            <a:endParaRPr lang="ru-RU" dirty="0"/>
          </a:p>
          <a:p>
            <a:r>
              <a:rPr lang="ru-RU" dirty="0" smtClean="0"/>
              <a:t>Перерасчет </a:t>
            </a:r>
            <a:r>
              <a:rPr lang="ru-RU" dirty="0"/>
              <a:t>сумм в зависимости от посещаемости </a:t>
            </a:r>
            <a:r>
              <a:rPr lang="ru-RU" dirty="0" smtClean="0"/>
              <a:t>занятий</a:t>
            </a:r>
            <a:endParaRPr lang="ru-RU" dirty="0"/>
          </a:p>
          <a:p>
            <a:r>
              <a:rPr lang="ru-RU" dirty="0" smtClean="0"/>
              <a:t>Рассылка </a:t>
            </a:r>
            <a:r>
              <a:rPr lang="ru-RU" dirty="0"/>
              <a:t>информации по </a:t>
            </a:r>
            <a:r>
              <a:rPr lang="ru-RU" dirty="0" smtClean="0"/>
              <a:t>взаиморасчетам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5357" y="1675051"/>
            <a:ext cx="7539065" cy="373668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8210078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0" y="-182395"/>
            <a:ext cx="8610600" cy="1293028"/>
          </a:xfrm>
        </p:spPr>
        <p:txBody>
          <a:bodyPr/>
          <a:lstStyle/>
          <a:p>
            <a:r>
              <a:rPr lang="ru-RU" dirty="0" smtClean="0"/>
              <a:t>Отчеты раздела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82" y="735797"/>
            <a:ext cx="7529885" cy="312049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739" y="3658716"/>
            <a:ext cx="6349650" cy="319928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139277" y="2329656"/>
            <a:ext cx="7981695" cy="305326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5446" y="4362016"/>
            <a:ext cx="4831379" cy="238586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0796" y="909371"/>
            <a:ext cx="5110176" cy="223890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9494927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4881" y="-134043"/>
            <a:ext cx="8610600" cy="1293028"/>
          </a:xfrm>
        </p:spPr>
        <p:txBody>
          <a:bodyPr/>
          <a:lstStyle/>
          <a:p>
            <a:r>
              <a:rPr lang="ru-RU" dirty="0" smtClean="0"/>
              <a:t>платежи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796" y="1433479"/>
            <a:ext cx="5535918" cy="23112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49" y="3619059"/>
            <a:ext cx="5029617" cy="310338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9922" y="2411059"/>
            <a:ext cx="4372516" cy="300927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4495" y="1042700"/>
            <a:ext cx="5212433" cy="281838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8441" y="1920066"/>
            <a:ext cx="4828126" cy="219350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5840" y="4029913"/>
            <a:ext cx="4756461" cy="274599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26038" y="3653522"/>
            <a:ext cx="4148567" cy="258642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6225062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89809" y="131896"/>
            <a:ext cx="8610600" cy="1293028"/>
          </a:xfrm>
        </p:spPr>
        <p:txBody>
          <a:bodyPr/>
          <a:lstStyle/>
          <a:p>
            <a:r>
              <a:rPr lang="ru-RU" dirty="0" smtClean="0"/>
              <a:t>Различные схемы </a:t>
            </a:r>
            <a:br>
              <a:rPr lang="ru-RU" dirty="0" smtClean="0"/>
            </a:br>
            <a:r>
              <a:rPr lang="ru-RU" dirty="0" smtClean="0"/>
              <a:t>работы с покупателями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190" y="737959"/>
            <a:ext cx="4115367" cy="354961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3535" y="3109167"/>
            <a:ext cx="5419692" cy="356894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7536382" y="2761408"/>
            <a:ext cx="4247616" cy="402431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4726391" y="1515394"/>
            <a:ext cx="6668184" cy="115554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Разовые оплаты</a:t>
            </a:r>
          </a:p>
          <a:p>
            <a:r>
              <a:rPr lang="ru-RU" dirty="0" smtClean="0"/>
              <a:t>Графики платежей</a:t>
            </a:r>
          </a:p>
          <a:p>
            <a:r>
              <a:rPr lang="ru-RU" dirty="0" smtClean="0"/>
              <a:t>Периодические оплаты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53147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3097" y="0"/>
            <a:ext cx="8610600" cy="1293028"/>
          </a:xfrm>
        </p:spPr>
        <p:txBody>
          <a:bodyPr/>
          <a:lstStyle/>
          <a:p>
            <a:r>
              <a:rPr lang="ru-RU" dirty="0" smtClean="0"/>
              <a:t>Периодическая оплата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6002" y="5234377"/>
            <a:ext cx="5464147" cy="1360632"/>
          </a:xfrm>
        </p:spPr>
        <p:txBody>
          <a:bodyPr/>
          <a:lstStyle/>
          <a:p>
            <a:r>
              <a:rPr lang="ru-RU" dirty="0" smtClean="0"/>
              <a:t>Ежемесячные (ежеквартальные, годовые) оплаты фиксированной суммой или с учетом посещаемости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002" y="1669445"/>
            <a:ext cx="6403077" cy="3399329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9182" y="3706152"/>
            <a:ext cx="6383883" cy="288885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1731" y="1293028"/>
            <a:ext cx="6711012" cy="2036707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1749001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152" y="210700"/>
            <a:ext cx="8610600" cy="1293028"/>
          </a:xfrm>
        </p:spPr>
        <p:txBody>
          <a:bodyPr/>
          <a:lstStyle/>
          <a:p>
            <a:r>
              <a:rPr lang="ru-RU" dirty="0" smtClean="0"/>
              <a:t>Рассылка по взаиморасчетам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4224" y="1719742"/>
            <a:ext cx="3120704" cy="5008229"/>
          </a:xfrm>
        </p:spPr>
        <p:txBody>
          <a:bodyPr>
            <a:noAutofit/>
          </a:bodyPr>
          <a:lstStyle/>
          <a:p>
            <a:r>
              <a:rPr lang="ru-RU" sz="1800" dirty="0"/>
              <a:t>Предназначен для организации рассылки электронной почтой сведений по состоянию взаиморасчетов со </a:t>
            </a:r>
            <a:r>
              <a:rPr lang="ru-RU" sz="1800" dirty="0" smtClean="0"/>
              <a:t>слушателями</a:t>
            </a:r>
            <a:endParaRPr lang="ru-RU" sz="1800" dirty="0"/>
          </a:p>
          <a:p>
            <a:r>
              <a:rPr lang="ru-RU" sz="1800" dirty="0"/>
              <a:t>При заполнении в документ выбираются данные:</a:t>
            </a:r>
          </a:p>
          <a:p>
            <a:pPr lvl="1"/>
            <a:r>
              <a:rPr lang="ru-RU" sz="1200" dirty="0"/>
              <a:t>Долг - из регистра </a:t>
            </a:r>
            <a:r>
              <a:rPr lang="ru-RU" sz="1200" dirty="0" smtClean="0"/>
              <a:t>накопления </a:t>
            </a:r>
            <a:r>
              <a:rPr lang="ru-RU" sz="1200" dirty="0"/>
              <a:t>"Взаиморасчеты"</a:t>
            </a:r>
          </a:p>
          <a:p>
            <a:pPr lvl="1"/>
            <a:r>
              <a:rPr lang="ru-RU" sz="1200" dirty="0"/>
              <a:t>Аванс за обучение - из регистра накопления "Авансы", с отбором по документам "Начисление оплаты"</a:t>
            </a:r>
          </a:p>
          <a:p>
            <a:pPr lvl="1"/>
            <a:r>
              <a:rPr lang="ru-RU" sz="1200" dirty="0"/>
              <a:t>Аванс за питание  - из регистра накопления "Авансы", с отбором по документам "Начисление за питание</a:t>
            </a:r>
            <a:r>
              <a:rPr lang="ru-RU" sz="1200" dirty="0" smtClean="0"/>
              <a:t>"</a:t>
            </a: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207" y="1719742"/>
            <a:ext cx="8604926" cy="36575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347207" y="5377277"/>
            <a:ext cx="84790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 нажатии на кнопку "Отправить" программа генерирует и отправляет письма, в соответствии с заданным в шапке документа шаблоном. При успешной отправке письма в колонке "Дата отправки" фиксируется дата и время </a:t>
            </a:r>
            <a:r>
              <a:rPr lang="ru-RU" dirty="0" smtClean="0"/>
              <a:t>отправки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536852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0" y="117010"/>
            <a:ext cx="8610600" cy="1293028"/>
          </a:xfrm>
        </p:spPr>
        <p:txBody>
          <a:bodyPr/>
          <a:lstStyle/>
          <a:p>
            <a:r>
              <a:rPr lang="ru-RU" dirty="0" smtClean="0"/>
              <a:t>Справка об оплате образовательных услуг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23" y="1490473"/>
            <a:ext cx="7141281" cy="390695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9222" y="2688094"/>
            <a:ext cx="2729458" cy="3906953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5674" y="2688094"/>
            <a:ext cx="2732368" cy="3906953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8113431" y="1410038"/>
            <a:ext cx="2707744" cy="1160462"/>
          </a:xfrm>
          <a:prstGeom prst="rect">
            <a:avLst/>
          </a:prstGeom>
        </p:spPr>
      </p:pic>
      <p:cxnSp>
        <p:nvCxnSpPr>
          <p:cNvPr id="9" name="Прямая со стрелкой 8"/>
          <p:cNvCxnSpPr>
            <a:endCxn id="7" idx="1"/>
          </p:cNvCxnSpPr>
          <p:nvPr/>
        </p:nvCxnSpPr>
        <p:spPr>
          <a:xfrm>
            <a:off x="5049430" y="1885444"/>
            <a:ext cx="3064001" cy="104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1068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Раздел «Обучение»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Функциональные возможности раздела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480952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7373" y="105196"/>
            <a:ext cx="8610600" cy="1293028"/>
          </a:xfrm>
        </p:spPr>
        <p:txBody>
          <a:bodyPr/>
          <a:lstStyle/>
          <a:p>
            <a:r>
              <a:rPr lang="ru-RU" dirty="0"/>
              <a:t>учет учебного процесса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280" y="1476462"/>
            <a:ext cx="3343594" cy="520956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У</a:t>
            </a:r>
            <a:r>
              <a:rPr lang="ru-RU" dirty="0" smtClean="0"/>
              <a:t>чет посещаемости</a:t>
            </a:r>
            <a:endParaRPr lang="ru-RU" dirty="0"/>
          </a:p>
          <a:p>
            <a:r>
              <a:rPr lang="ru-RU" dirty="0" smtClean="0"/>
              <a:t>Учет успеваемости</a:t>
            </a:r>
            <a:endParaRPr lang="ru-RU" dirty="0"/>
          </a:p>
          <a:p>
            <a:r>
              <a:rPr lang="ru-RU" dirty="0" smtClean="0"/>
              <a:t>Электронный </a:t>
            </a:r>
            <a:r>
              <a:rPr lang="ru-RU" dirty="0"/>
              <a:t>журнал учета занятий с возможностью </a:t>
            </a:r>
            <a:r>
              <a:rPr lang="ru-RU" dirty="0" smtClean="0"/>
              <a:t>печати</a:t>
            </a:r>
            <a:endParaRPr lang="ru-RU" dirty="0"/>
          </a:p>
          <a:p>
            <a:r>
              <a:rPr lang="ru-RU" dirty="0" smtClean="0"/>
              <a:t>Контроль </a:t>
            </a:r>
            <a:r>
              <a:rPr lang="ru-RU" dirty="0"/>
              <a:t>посещаемости с помощью </a:t>
            </a:r>
            <a:r>
              <a:rPr lang="ru-RU" dirty="0" smtClean="0"/>
              <a:t>табеля</a:t>
            </a:r>
            <a:endParaRPr lang="ru-RU" dirty="0"/>
          </a:p>
          <a:p>
            <a:r>
              <a:rPr lang="ru-RU" dirty="0" smtClean="0"/>
              <a:t>Протоколы </a:t>
            </a:r>
            <a:r>
              <a:rPr lang="ru-RU" dirty="0"/>
              <a:t>аттестационных (экзаменационных) </a:t>
            </a:r>
            <a:r>
              <a:rPr lang="ru-RU" dirty="0" smtClean="0"/>
              <a:t>комиссий</a:t>
            </a:r>
            <a:endParaRPr lang="ru-RU" dirty="0"/>
          </a:p>
          <a:p>
            <a:r>
              <a:rPr lang="ru-RU" dirty="0" smtClean="0"/>
              <a:t>Учет </a:t>
            </a:r>
            <a:r>
              <a:rPr lang="ru-RU" dirty="0"/>
              <a:t>выпускных работ </a:t>
            </a:r>
            <a:r>
              <a:rPr lang="ru-RU" dirty="0" smtClean="0"/>
              <a:t>слушателей</a:t>
            </a:r>
            <a:endParaRPr lang="ru-RU" dirty="0"/>
          </a:p>
          <a:p>
            <a:r>
              <a:rPr lang="ru-RU" dirty="0" smtClean="0"/>
              <a:t>Учет и анализ нагрузки </a:t>
            </a:r>
            <a:r>
              <a:rPr lang="ru-RU" dirty="0"/>
              <a:t>преподавателей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5874" y="1476461"/>
            <a:ext cx="8429758" cy="375099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18794724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7242" y="1067555"/>
            <a:ext cx="5081074" cy="294457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86914" y="0"/>
            <a:ext cx="8610600" cy="1293028"/>
          </a:xfrm>
        </p:spPr>
        <p:txBody>
          <a:bodyPr/>
          <a:lstStyle/>
          <a:p>
            <a:r>
              <a:rPr lang="ru-RU" dirty="0" smtClean="0"/>
              <a:t>Работа преподавателей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367" y="1067555"/>
            <a:ext cx="5254745" cy="356918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5963" y="2805627"/>
            <a:ext cx="5904488" cy="391317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4254824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8749" y="0"/>
            <a:ext cx="8610600" cy="1293028"/>
          </a:xfrm>
        </p:spPr>
        <p:txBody>
          <a:bodyPr/>
          <a:lstStyle/>
          <a:p>
            <a:r>
              <a:rPr lang="ru-RU" dirty="0" smtClean="0"/>
              <a:t>Печатные формы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949" y="884106"/>
            <a:ext cx="2719267" cy="321043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1167" y="1157288"/>
            <a:ext cx="3501703" cy="417286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4251" y="2684834"/>
            <a:ext cx="3292357" cy="405604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166267" y="1608094"/>
            <a:ext cx="10820400" cy="402412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267" y="2379103"/>
            <a:ext cx="4546095" cy="397723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1419" y="3998068"/>
            <a:ext cx="3236290" cy="274281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6794079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9349" y="0"/>
            <a:ext cx="8610600" cy="1293028"/>
          </a:xfrm>
        </p:spPr>
        <p:txBody>
          <a:bodyPr/>
          <a:lstStyle/>
          <a:p>
            <a:r>
              <a:rPr lang="ru-RU" dirty="0" smtClean="0"/>
              <a:t>Аналитика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04" y="1183056"/>
            <a:ext cx="10820400" cy="402412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156" y="1401768"/>
            <a:ext cx="6917700" cy="369667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701" y="993622"/>
            <a:ext cx="6432510" cy="341377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104" y="3819853"/>
            <a:ext cx="8720517" cy="288339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56496776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05398" y="0"/>
            <a:ext cx="8610600" cy="1293028"/>
          </a:xfrm>
        </p:spPr>
        <p:txBody>
          <a:bodyPr/>
          <a:lstStyle/>
          <a:p>
            <a:r>
              <a:rPr lang="ru-RU" dirty="0" smtClean="0"/>
              <a:t>Педагогическая нагрузка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3858" y="1464350"/>
            <a:ext cx="3559146" cy="4024125"/>
          </a:xfrm>
        </p:spPr>
        <p:txBody>
          <a:bodyPr/>
          <a:lstStyle/>
          <a:p>
            <a:r>
              <a:rPr lang="ru-RU" dirty="0" smtClean="0"/>
              <a:t>Выполнение фиксируется или документом Занятие или Табелем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20" y="2880217"/>
            <a:ext cx="4691466" cy="381637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4630" y="4235204"/>
            <a:ext cx="7245002" cy="246138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7842" y="1464350"/>
            <a:ext cx="7868156" cy="227438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16181186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Раздел «Торговля»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Функциональные возможности раздела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64768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0" y="189839"/>
            <a:ext cx="8610600" cy="1293028"/>
          </a:xfrm>
        </p:spPr>
        <p:txBody>
          <a:bodyPr/>
          <a:lstStyle/>
          <a:p>
            <a:r>
              <a:rPr lang="ru-RU" dirty="0"/>
              <a:t>т</a:t>
            </a:r>
            <a:r>
              <a:rPr lang="ru-RU" dirty="0" smtClean="0"/>
              <a:t>орговые </a:t>
            </a:r>
            <a:r>
              <a:rPr lang="ru-RU" dirty="0"/>
              <a:t>операции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7962" y="2040159"/>
            <a:ext cx="3934752" cy="414150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Закупки</a:t>
            </a:r>
            <a:r>
              <a:rPr lang="ru-RU" dirty="0"/>
              <a:t>, в том числе обеспечение учебного процесса методическими и прочими </a:t>
            </a:r>
            <a:r>
              <a:rPr lang="ru-RU" dirty="0" smtClean="0"/>
              <a:t>материалами</a:t>
            </a:r>
            <a:endParaRPr lang="ru-RU" dirty="0"/>
          </a:p>
          <a:p>
            <a:r>
              <a:rPr lang="ru-RU" dirty="0" smtClean="0"/>
              <a:t>Продажи </a:t>
            </a:r>
            <a:r>
              <a:rPr lang="ru-RU" dirty="0"/>
              <a:t>товарно-материальных ценностей и </a:t>
            </a:r>
            <a:r>
              <a:rPr lang="ru-RU" dirty="0" smtClean="0"/>
              <a:t>услуг</a:t>
            </a:r>
            <a:endParaRPr lang="ru-RU" dirty="0"/>
          </a:p>
          <a:p>
            <a:r>
              <a:rPr lang="ru-RU" dirty="0" smtClean="0"/>
              <a:t>Списание товарно-материальных </a:t>
            </a:r>
            <a:r>
              <a:rPr lang="ru-RU" dirty="0"/>
              <a:t>ценностей </a:t>
            </a:r>
            <a:r>
              <a:rPr lang="ru-RU" dirty="0" smtClean="0"/>
              <a:t>(ТМЦ)на затраты</a:t>
            </a:r>
          </a:p>
          <a:p>
            <a:r>
              <a:rPr lang="ru-RU" dirty="0" err="1" smtClean="0"/>
              <a:t>Межскладское</a:t>
            </a:r>
            <a:r>
              <a:rPr lang="ru-RU" dirty="0" smtClean="0"/>
              <a:t> перемещение ТМЦ</a:t>
            </a:r>
            <a:endParaRPr lang="ru-RU" dirty="0"/>
          </a:p>
          <a:p>
            <a:r>
              <a:rPr lang="ru-RU" dirty="0" smtClean="0"/>
              <a:t>Контроль </a:t>
            </a:r>
            <a:r>
              <a:rPr lang="ru-RU" dirty="0"/>
              <a:t>остатков и движения </a:t>
            </a:r>
            <a:r>
              <a:rPr lang="ru-RU" dirty="0" smtClean="0"/>
              <a:t>ТМЦ</a:t>
            </a:r>
          </a:p>
          <a:p>
            <a:r>
              <a:rPr lang="ru-RU" dirty="0" smtClean="0"/>
              <a:t>Контроль взаиморасчетов</a:t>
            </a:r>
          </a:p>
          <a:p>
            <a:r>
              <a:rPr lang="ru-RU" dirty="0" smtClean="0"/>
              <a:t>Серийный учет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2806" y="2119986"/>
            <a:ext cx="7553325" cy="368617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5355620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0" y="-133843"/>
            <a:ext cx="8610600" cy="1293028"/>
          </a:xfrm>
        </p:spPr>
        <p:txBody>
          <a:bodyPr/>
          <a:lstStyle/>
          <a:p>
            <a:r>
              <a:rPr lang="ru-RU" dirty="0" smtClean="0"/>
              <a:t>Документы раздела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1537" y="1372003"/>
            <a:ext cx="4315061" cy="282899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368" y="203564"/>
            <a:ext cx="3975938" cy="27904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492" y="2164803"/>
            <a:ext cx="3969415" cy="28994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368" y="4099599"/>
            <a:ext cx="4060062" cy="271711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8368" y="4295493"/>
            <a:ext cx="4304584" cy="248512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93226" y="773970"/>
            <a:ext cx="4657253" cy="231718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8"/>
          <a:stretch>
            <a:fillRect/>
          </a:stretch>
        </p:blipFill>
        <p:spPr>
          <a:xfrm>
            <a:off x="8294907" y="3194976"/>
            <a:ext cx="3800534" cy="228953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83783126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49944" y="-69107"/>
            <a:ext cx="8610600" cy="1293028"/>
          </a:xfrm>
        </p:spPr>
        <p:txBody>
          <a:bodyPr/>
          <a:lstStyle/>
          <a:p>
            <a:r>
              <a:rPr lang="ru-RU" dirty="0" smtClean="0"/>
              <a:t>Отчеты раздела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9" y="276794"/>
            <a:ext cx="4145309" cy="383553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538" y="3638134"/>
            <a:ext cx="5129527" cy="305474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6706" y="793573"/>
            <a:ext cx="6837605" cy="283360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5863" y="3618912"/>
            <a:ext cx="6010477" cy="309318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35727" y="5544941"/>
            <a:ext cx="2057168" cy="122318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98178" y="2306705"/>
            <a:ext cx="3219284" cy="155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61750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Раздел «Питание»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Функциональные возможности раздела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715110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4761" y="3891432"/>
            <a:ext cx="3236814" cy="1830657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05993" y="0"/>
            <a:ext cx="8610600" cy="1293028"/>
          </a:xfrm>
        </p:spPr>
        <p:txBody>
          <a:bodyPr/>
          <a:lstStyle/>
          <a:p>
            <a:r>
              <a:rPr lang="ru-RU" dirty="0"/>
              <a:t>учет платного </a:t>
            </a:r>
            <a:r>
              <a:rPr lang="ru-RU" dirty="0" smtClean="0"/>
              <a:t>питания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934" y="1488936"/>
            <a:ext cx="4644827" cy="5235545"/>
          </a:xfrm>
        </p:spPr>
        <p:txBody>
          <a:bodyPr>
            <a:normAutofit/>
          </a:bodyPr>
          <a:lstStyle/>
          <a:p>
            <a:r>
              <a:rPr lang="ru-RU" dirty="0" smtClean="0"/>
              <a:t>Ценообразование </a:t>
            </a:r>
            <a:r>
              <a:rPr lang="ru-RU" dirty="0"/>
              <a:t>платного </a:t>
            </a:r>
            <a:r>
              <a:rPr lang="ru-RU" dirty="0" smtClean="0"/>
              <a:t>питания</a:t>
            </a:r>
            <a:endParaRPr lang="ru-RU" dirty="0"/>
          </a:p>
          <a:p>
            <a:r>
              <a:rPr lang="ru-RU" dirty="0"/>
              <a:t>Варианты предлагаемого питания в зависимости от количества приемов </a:t>
            </a:r>
            <a:r>
              <a:rPr lang="ru-RU" dirty="0" smtClean="0"/>
              <a:t>пищи</a:t>
            </a:r>
            <a:endParaRPr lang="ru-RU" dirty="0"/>
          </a:p>
          <a:p>
            <a:r>
              <a:rPr lang="ru-RU" dirty="0"/>
              <a:t>Постановка, снятие с </a:t>
            </a:r>
            <a:r>
              <a:rPr lang="ru-RU" dirty="0" smtClean="0"/>
              <a:t>питания</a:t>
            </a:r>
            <a:endParaRPr lang="ru-RU" dirty="0"/>
          </a:p>
          <a:p>
            <a:r>
              <a:rPr lang="ru-RU" dirty="0"/>
              <a:t>Анализ списка слушателей на </a:t>
            </a:r>
            <a:r>
              <a:rPr lang="ru-RU" dirty="0" smtClean="0"/>
              <a:t>питании</a:t>
            </a:r>
            <a:endParaRPr lang="ru-RU" dirty="0"/>
          </a:p>
          <a:p>
            <a:r>
              <a:rPr lang="ru-RU" dirty="0"/>
              <a:t>Заявки на </a:t>
            </a:r>
            <a:r>
              <a:rPr lang="ru-RU" dirty="0" smtClean="0"/>
              <a:t>кухню</a:t>
            </a:r>
            <a:endParaRPr lang="ru-RU" dirty="0"/>
          </a:p>
          <a:p>
            <a:r>
              <a:rPr lang="ru-RU" dirty="0"/>
              <a:t>Начисления периодических платежей за </a:t>
            </a:r>
            <a:r>
              <a:rPr lang="ru-RU" dirty="0" smtClean="0"/>
              <a:t>питание</a:t>
            </a:r>
            <a:endParaRPr lang="ru-RU" dirty="0"/>
          </a:p>
          <a:p>
            <a:r>
              <a:rPr lang="ru-RU" dirty="0"/>
              <a:t>Формирование актов за </a:t>
            </a:r>
            <a:r>
              <a:rPr lang="ru-RU" dirty="0" smtClean="0"/>
              <a:t>питание</a:t>
            </a:r>
            <a:endParaRPr lang="ru-RU" dirty="0"/>
          </a:p>
          <a:p>
            <a:r>
              <a:rPr lang="ru-RU" dirty="0"/>
              <a:t>Контроль </a:t>
            </a:r>
            <a:r>
              <a:rPr lang="ru-RU" dirty="0" smtClean="0"/>
              <a:t>взаиморасчетов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4761" y="964554"/>
            <a:ext cx="6886575" cy="28670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9352" y="3891432"/>
            <a:ext cx="2411984" cy="251990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2699" y="4970851"/>
            <a:ext cx="2735161" cy="182645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6872868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0662" y="345854"/>
            <a:ext cx="8610600" cy="1293028"/>
          </a:xfrm>
        </p:spPr>
        <p:txBody>
          <a:bodyPr/>
          <a:lstStyle/>
          <a:p>
            <a:r>
              <a:rPr lang="ru-RU" dirty="0" smtClean="0"/>
              <a:t>Документы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2336" y="3924028"/>
            <a:ext cx="6620843" cy="278299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4" name="Группа 3"/>
          <p:cNvGrpSpPr/>
          <p:nvPr/>
        </p:nvGrpSpPr>
        <p:grpSpPr>
          <a:xfrm>
            <a:off x="278326" y="276807"/>
            <a:ext cx="5040339" cy="3835505"/>
            <a:chOff x="4249511" y="1319893"/>
            <a:chExt cx="7677150" cy="537210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49511" y="1319893"/>
              <a:ext cx="7677150" cy="5372100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</p:pic>
        <p:sp>
          <p:nvSpPr>
            <p:cNvPr id="6" name="Скругленный прямоугольник 5"/>
            <p:cNvSpPr/>
            <p:nvPr/>
          </p:nvSpPr>
          <p:spPr>
            <a:xfrm>
              <a:off x="4249511" y="4778829"/>
              <a:ext cx="7583260" cy="718457"/>
            </a:xfrm>
            <a:prstGeom prst="round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326" y="4339388"/>
            <a:ext cx="4454905" cy="232623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2336" y="1794166"/>
            <a:ext cx="6554845" cy="2008360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97320999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2238" y="168448"/>
            <a:ext cx="8610600" cy="1293028"/>
          </a:xfrm>
        </p:spPr>
        <p:txBody>
          <a:bodyPr/>
          <a:lstStyle/>
          <a:p>
            <a:r>
              <a:rPr lang="ru-RU" dirty="0" smtClean="0"/>
              <a:t>Печатные формы и отчеты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26" y="1461476"/>
            <a:ext cx="5591271" cy="2122422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26" y="4069337"/>
            <a:ext cx="5591271" cy="2092879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1350" y="3690264"/>
            <a:ext cx="6328532" cy="2532511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1350" y="1261721"/>
            <a:ext cx="6340190" cy="229911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54149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7441" y="0"/>
            <a:ext cx="8610600" cy="1293028"/>
          </a:xfrm>
        </p:spPr>
        <p:txBody>
          <a:bodyPr/>
          <a:lstStyle/>
          <a:p>
            <a:r>
              <a:rPr lang="ru-RU" dirty="0" smtClean="0"/>
              <a:t>Расчеты за питание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51086" y="1053772"/>
            <a:ext cx="2917323" cy="1851269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Оплата фиксируется стандартными документами ПКО, Поступление оплаты…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70" y="1053772"/>
            <a:ext cx="8840726" cy="3194548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3763" y="3192397"/>
            <a:ext cx="5834646" cy="3538578"/>
          </a:xfrm>
          <a:prstGeom prst="rect">
            <a:avLst/>
          </a:prstGeom>
          <a:ln>
            <a:solidFill>
              <a:srgbClr val="C00000"/>
            </a:solidFill>
          </a:ln>
        </p:spPr>
      </p:pic>
      <p:cxnSp>
        <p:nvCxnSpPr>
          <p:cNvPr id="7" name="Прямая со стрелкой 6"/>
          <p:cNvCxnSpPr/>
          <p:nvPr/>
        </p:nvCxnSpPr>
        <p:spPr>
          <a:xfrm>
            <a:off x="2532807" y="2079653"/>
            <a:ext cx="3762797" cy="13756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бъект 2"/>
          <p:cNvSpPr txBox="1">
            <a:spLocks/>
          </p:cNvSpPr>
          <p:nvPr/>
        </p:nvSpPr>
        <p:spPr>
          <a:xfrm>
            <a:off x="142670" y="4353515"/>
            <a:ext cx="5887427" cy="237746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Для расчета стоимости питания за период используется документ «Начисление за питание»</a:t>
            </a:r>
          </a:p>
          <a:p>
            <a:r>
              <a:rPr lang="ru-RU" dirty="0" smtClean="0"/>
              <a:t>При заполнении рассчитываются количество дней по плану, количество дней реального посещения, количество дней с уважительными пропусками</a:t>
            </a:r>
          </a:p>
          <a:p>
            <a:r>
              <a:rPr lang="ru-RU" dirty="0" smtClean="0"/>
              <a:t>Количество дней «К расчету» определяется как разница «Дней по плану» и «Уважительных пропусков»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763996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Раздел «Заработная плата»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Функциональные возможности раздела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094597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3714" y="-74526"/>
            <a:ext cx="8610600" cy="1293028"/>
          </a:xfrm>
        </p:spPr>
        <p:txBody>
          <a:bodyPr/>
          <a:lstStyle/>
          <a:p>
            <a:r>
              <a:rPr lang="ru-RU" dirty="0" smtClean="0"/>
              <a:t>Заработная плата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509572"/>
            <a:ext cx="4701473" cy="5271554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Раздел предназначен для автоматизации учета </a:t>
            </a:r>
            <a:r>
              <a:rPr lang="ru-RU" dirty="0" smtClean="0"/>
              <a:t>договоров </a:t>
            </a:r>
            <a:r>
              <a:rPr lang="ru-RU" dirty="0"/>
              <a:t>с преподавателями и автоматизации расчета простых алгоритмов заработной платы </a:t>
            </a:r>
            <a:r>
              <a:rPr lang="ru-RU" dirty="0" smtClean="0"/>
              <a:t>преподавателей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Раздел </a:t>
            </a:r>
            <a:r>
              <a:rPr lang="ru-RU" dirty="0">
                <a:solidFill>
                  <a:srgbClr val="FF0000"/>
                </a:solidFill>
              </a:rPr>
              <a:t>не заменяет программы ведения кадрового учета и расчета заработной платы</a:t>
            </a:r>
            <a:r>
              <a:rPr lang="ru-RU" dirty="0"/>
              <a:t>, не претендует на возможность автоматизации любых алгоритмов расчета заработной платы. В разделе не ведется учет НДФЛ, формирование различных налоговых справок, учета налоговых вычетов и т.д. </a:t>
            </a:r>
            <a:endParaRPr lang="ru-RU" dirty="0" smtClean="0"/>
          </a:p>
          <a:p>
            <a:r>
              <a:rPr lang="ru-RU" dirty="0" smtClean="0"/>
              <a:t>Это </a:t>
            </a:r>
            <a:r>
              <a:rPr lang="ru-RU" dirty="0"/>
              <a:t>прежде всего средство автоматизации подготовки печатных форм договоров с учетом нагрузки </a:t>
            </a:r>
            <a:r>
              <a:rPr lang="ru-RU" dirty="0" smtClean="0"/>
              <a:t>преподавателей</a:t>
            </a:r>
            <a:endParaRPr lang="ru-RU" dirty="0"/>
          </a:p>
          <a:p>
            <a:r>
              <a:rPr lang="ru-RU" dirty="0"/>
              <a:t>В дополнение реализован простой алгоритм расчета причитающихся преподавателям сумм как произведение ставки на количество вычитанных </a:t>
            </a:r>
            <a:r>
              <a:rPr lang="ru-RU" dirty="0" smtClean="0"/>
              <a:t>часов</a:t>
            </a:r>
            <a:endParaRPr lang="ru-RU" dirty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9699" y="1441754"/>
            <a:ext cx="6984615" cy="205788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2461" y="3722895"/>
            <a:ext cx="4717656" cy="13445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0666" y="4685063"/>
            <a:ext cx="3033068" cy="174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91463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8260" y="276101"/>
            <a:ext cx="8610600" cy="1293028"/>
          </a:xfrm>
        </p:spPr>
        <p:txBody>
          <a:bodyPr/>
          <a:lstStyle/>
          <a:p>
            <a:r>
              <a:rPr lang="ru-RU" dirty="0" smtClean="0"/>
              <a:t>Договор с преподавателем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713390"/>
            <a:ext cx="3131619" cy="4935985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Документ «Договор с преподавателем» предназначен для фиксации условий оплаты – ставки (ставок по курсам) и подготовки печатной </a:t>
            </a:r>
            <a:r>
              <a:rPr lang="ru-RU" dirty="0" smtClean="0"/>
              <a:t>формы</a:t>
            </a:r>
            <a:endParaRPr lang="ru-RU" dirty="0"/>
          </a:p>
          <a:p>
            <a:r>
              <a:rPr lang="ru-RU" dirty="0"/>
              <a:t>В документе фиксируются дата, номер договора, сотрудник и </a:t>
            </a:r>
            <a:r>
              <a:rPr lang="ru-RU" dirty="0" smtClean="0"/>
              <a:t>ставка</a:t>
            </a:r>
            <a:endParaRPr lang="ru-RU" dirty="0"/>
          </a:p>
          <a:p>
            <a:r>
              <a:rPr lang="ru-RU" dirty="0"/>
              <a:t>В зависимости от значения параметра конфигурации «Ставка» - «Независимая» или «Зависит от курса», в документе фиксируется одна ставка на любые курсы или отдельные ставки на разные </a:t>
            </a:r>
            <a:r>
              <a:rPr lang="ru-RU" dirty="0" smtClean="0"/>
              <a:t>курсы</a:t>
            </a:r>
          </a:p>
          <a:p>
            <a:r>
              <a:rPr lang="ru-RU" dirty="0" smtClean="0"/>
              <a:t>ГПХ – флаг, указывающий на то, что заключен договор гражданско-правового характера и по этому договору требуется оформление Актов на оказание услуг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619" y="1464658"/>
            <a:ext cx="3902844" cy="290576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0198" y="1464658"/>
            <a:ext cx="4801476" cy="357275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5077" y="4018615"/>
            <a:ext cx="3896597" cy="279482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7354" y="4181382"/>
            <a:ext cx="4333142" cy="254361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57613577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3355" y="178446"/>
            <a:ext cx="8610600" cy="1293028"/>
          </a:xfrm>
        </p:spPr>
        <p:txBody>
          <a:bodyPr>
            <a:normAutofit fontScale="90000"/>
          </a:bodyPr>
          <a:lstStyle/>
          <a:p>
            <a:r>
              <a:rPr lang="ru-RU" dirty="0"/>
              <a:t>Документ «Ведомость начислений преподавателям»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2302" y="1537613"/>
            <a:ext cx="3196354" cy="5114040"/>
          </a:xfrm>
        </p:spPr>
        <p:txBody>
          <a:bodyPr>
            <a:normAutofit fontScale="92500"/>
          </a:bodyPr>
          <a:lstStyle/>
          <a:p>
            <a:r>
              <a:rPr lang="ru-RU" dirty="0"/>
              <a:t>Предназначен для расчета начислений преподавателям в соответствии с "вычитанной" за период нагрузкой и зафиксированными </a:t>
            </a:r>
            <a:r>
              <a:rPr lang="ru-RU" dirty="0" smtClean="0"/>
              <a:t>ставками</a:t>
            </a:r>
          </a:p>
          <a:p>
            <a:r>
              <a:rPr lang="ru-RU" dirty="0" smtClean="0"/>
              <a:t>Также </a:t>
            </a:r>
            <a:r>
              <a:rPr lang="ru-RU" dirty="0"/>
              <a:t>на расчет могут влиять при включении соответствующих опций: </a:t>
            </a:r>
            <a:r>
              <a:rPr lang="ru-RU" dirty="0" smtClean="0"/>
              <a:t>курс, дисциплина, вид </a:t>
            </a:r>
            <a:r>
              <a:rPr lang="ru-RU" dirty="0"/>
              <a:t>занятий и наполненность </a:t>
            </a:r>
            <a:r>
              <a:rPr lang="ru-RU" dirty="0" smtClean="0"/>
              <a:t>групп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0305" y="1406738"/>
            <a:ext cx="7154840" cy="289564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0742" y="3635909"/>
            <a:ext cx="6776827" cy="313587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95255035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70808" y="329367"/>
            <a:ext cx="8610600" cy="1293028"/>
          </a:xfrm>
        </p:spPr>
        <p:txBody>
          <a:bodyPr/>
          <a:lstStyle/>
          <a:p>
            <a:r>
              <a:rPr lang="ru-RU" dirty="0" smtClean="0"/>
              <a:t>Документ «акт на услуги преподавателя»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052" y="1471475"/>
            <a:ext cx="5430915" cy="1489256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Документ предназначен для подготовки печатной формы «Акт» после исполнения обязательств преподавателем по договору. Документ может быть введен на основании документа «Договор» или с помощью кнопки «Выписать акты» в документе «Ведомость начислений преподавателям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1911" y="1553592"/>
            <a:ext cx="6462598" cy="360890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764" y="2960731"/>
            <a:ext cx="5452189" cy="383672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45021902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Прочие возможности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84543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1400" y="206432"/>
            <a:ext cx="8610600" cy="1293028"/>
          </a:xfrm>
        </p:spPr>
        <p:txBody>
          <a:bodyPr/>
          <a:lstStyle/>
          <a:p>
            <a:r>
              <a:rPr lang="ru-RU" dirty="0" smtClean="0"/>
              <a:t>Регламентированные отчеты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1" y="1159595"/>
            <a:ext cx="8319658" cy="368753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536" y="2849132"/>
            <a:ext cx="7312503" cy="393261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01285729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99982" y="0"/>
            <a:ext cx="8610600" cy="1293028"/>
          </a:xfrm>
        </p:spPr>
        <p:txBody>
          <a:bodyPr/>
          <a:lstStyle/>
          <a:p>
            <a:r>
              <a:rPr lang="ru-RU" dirty="0" smtClean="0"/>
              <a:t>интеграция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8114" y="1560352"/>
            <a:ext cx="6249798" cy="519278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Программа предоставляет следующие встроенные средства интеграции:</a:t>
            </a:r>
          </a:p>
          <a:p>
            <a:pPr lvl="1"/>
            <a:r>
              <a:rPr lang="ru-RU" dirty="0" smtClean="0"/>
              <a:t>Двухсторонний интерактивный обмен с 1С:Бухгалтерией ред.3</a:t>
            </a:r>
          </a:p>
          <a:p>
            <a:pPr lvl="1"/>
            <a:r>
              <a:rPr lang="ru-RU" dirty="0" smtClean="0"/>
              <a:t>Автоматический </a:t>
            </a:r>
            <a:r>
              <a:rPr lang="ru-RU" dirty="0"/>
              <a:t>обмен с 1С:Бухгалтерией </a:t>
            </a:r>
            <a:r>
              <a:rPr lang="ru-RU" dirty="0" smtClean="0"/>
              <a:t>ред.3 с использованием </a:t>
            </a:r>
            <a:r>
              <a:rPr lang="en-US" dirty="0" smtClean="0"/>
              <a:t>http-</a:t>
            </a:r>
            <a:r>
              <a:rPr lang="ru-RU" dirty="0" smtClean="0"/>
              <a:t>сервиса</a:t>
            </a:r>
          </a:p>
          <a:p>
            <a:pPr lvl="1"/>
            <a:r>
              <a:rPr lang="ru-RU" dirty="0" smtClean="0"/>
              <a:t>Загрузка информации о сотрудниках из 1С:ЗКГУ и 1С:ЗУП с использованием </a:t>
            </a:r>
            <a:r>
              <a:rPr lang="en-US" dirty="0" smtClean="0"/>
              <a:t>http-</a:t>
            </a:r>
            <a:r>
              <a:rPr lang="ru-RU" dirty="0" smtClean="0"/>
              <a:t>сервиса</a:t>
            </a:r>
          </a:p>
          <a:p>
            <a:pPr lvl="1"/>
            <a:r>
              <a:rPr lang="ru-RU" dirty="0" smtClean="0"/>
              <a:t>Двухсторонний автоматический обмен с 1С:Электронное обучение. Корпоративный университет</a:t>
            </a:r>
          </a:p>
          <a:p>
            <a:pPr lvl="1"/>
            <a:r>
              <a:rPr lang="ru-RU" dirty="0" smtClean="0"/>
              <a:t>Выгрузка в ФИС ФРДО</a:t>
            </a:r>
          </a:p>
          <a:p>
            <a:pPr lvl="1"/>
            <a:r>
              <a:rPr lang="ru-RU" dirty="0" smtClean="0"/>
              <a:t>Встроенный </a:t>
            </a:r>
            <a:r>
              <a:rPr lang="en-US" dirty="0" smtClean="0"/>
              <a:t>API </a:t>
            </a:r>
            <a:r>
              <a:rPr lang="ru-RU" dirty="0" smtClean="0"/>
              <a:t>на основе </a:t>
            </a:r>
            <a:r>
              <a:rPr lang="en-US" dirty="0" smtClean="0"/>
              <a:t>http</a:t>
            </a:r>
            <a:r>
              <a:rPr lang="ru-RU" dirty="0" smtClean="0"/>
              <a:t>-сервисов для организации взаимодействия с сайтом учебного центра и\</a:t>
            </a:r>
            <a:r>
              <a:rPr lang="ru-RU" dirty="0"/>
              <a:t>и</a:t>
            </a:r>
            <a:r>
              <a:rPr lang="ru-RU" dirty="0" smtClean="0"/>
              <a:t>ли системами </a:t>
            </a:r>
            <a:r>
              <a:rPr lang="en-US" dirty="0" smtClean="0"/>
              <a:t>CRM</a:t>
            </a:r>
            <a:endParaRPr lang="ru-RU" dirty="0" smtClean="0"/>
          </a:p>
          <a:p>
            <a:r>
              <a:rPr lang="ru-RU" dirty="0" smtClean="0"/>
              <a:t>Платформа 1С:Предприятие 8 и отрытый код конфигурации позволяют организовать любые другие виды обменов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8169" y="1126824"/>
            <a:ext cx="5354008" cy="336128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8169" y="4654339"/>
            <a:ext cx="4965537" cy="192119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22310391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9281" y="93031"/>
            <a:ext cx="8610600" cy="1293028"/>
          </a:xfrm>
        </p:spPr>
        <p:txBody>
          <a:bodyPr/>
          <a:lstStyle/>
          <a:p>
            <a:r>
              <a:rPr lang="ru-RU" dirty="0" smtClean="0"/>
              <a:t>Вспомогательные возможности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9029" y="1386059"/>
            <a:ext cx="4244946" cy="525750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Ввод на основании и связанные документы</a:t>
            </a:r>
          </a:p>
          <a:p>
            <a:r>
              <a:rPr lang="ru-RU" dirty="0" smtClean="0"/>
              <a:t>Адресный классификатор</a:t>
            </a:r>
          </a:p>
          <a:p>
            <a:r>
              <a:rPr lang="ru-RU" dirty="0" smtClean="0"/>
              <a:t>Сервис 1С:Контрагент</a:t>
            </a:r>
          </a:p>
          <a:p>
            <a:r>
              <a:rPr lang="ru-RU" dirty="0" smtClean="0"/>
              <a:t>Статусы заявок и клиентов</a:t>
            </a:r>
          </a:p>
          <a:p>
            <a:r>
              <a:rPr lang="ru-RU" dirty="0" smtClean="0"/>
              <a:t>Шаблоны формулировок и наборы подписей для быстрого оформления приказов </a:t>
            </a:r>
          </a:p>
          <a:p>
            <a:r>
              <a:rPr lang="ru-RU" dirty="0" smtClean="0"/>
              <a:t>Дополнительные реквизиты и сведения</a:t>
            </a:r>
          </a:p>
          <a:p>
            <a:r>
              <a:rPr lang="ru-RU" dirty="0" smtClean="0"/>
              <a:t>Контрольные механизмы полноты заполнения справочника «Физические лица» и контроля дублирования</a:t>
            </a:r>
          </a:p>
          <a:p>
            <a:r>
              <a:rPr lang="ru-RU" dirty="0" smtClean="0"/>
              <a:t>База знаний и </a:t>
            </a:r>
            <a:r>
              <a:rPr lang="ru-RU" dirty="0" err="1" smtClean="0"/>
              <a:t>канбан</a:t>
            </a:r>
            <a:r>
              <a:rPr lang="ru-RU" dirty="0" smtClean="0"/>
              <a:t>-доски</a:t>
            </a:r>
          </a:p>
          <a:p>
            <a:r>
              <a:rPr lang="ru-RU" dirty="0" smtClean="0"/>
              <a:t>Напоминания и заметки</a:t>
            </a:r>
          </a:p>
          <a:p>
            <a:r>
              <a:rPr lang="ru-RU" dirty="0" smtClean="0"/>
              <a:t>Логотип и факсимиле</a:t>
            </a:r>
          </a:p>
          <a:p>
            <a:r>
              <a:rPr lang="ru-RU" sz="2400" dirty="0"/>
              <a:t>Механизм универсальных </a:t>
            </a:r>
            <a:br>
              <a:rPr lang="ru-RU" sz="2400" dirty="0"/>
            </a:br>
            <a:r>
              <a:rPr lang="ru-RU" sz="2400" dirty="0"/>
              <a:t>печатных форм «Протокол» и «Удостоверение</a:t>
            </a:r>
            <a:r>
              <a:rPr lang="ru-RU" sz="2400" dirty="0" smtClean="0"/>
              <a:t>», облегчающий использование внешних печатных форм</a:t>
            </a:r>
          </a:p>
          <a:p>
            <a:r>
              <a:rPr lang="ru-RU" sz="2400" dirty="0" smtClean="0"/>
              <a:t>Автоматическая доставка и установка исправлений (</a:t>
            </a:r>
            <a:r>
              <a:rPr lang="ru-RU" sz="2400" dirty="0" err="1" smtClean="0"/>
              <a:t>патчей</a:t>
            </a:r>
            <a:r>
              <a:rPr lang="ru-RU" sz="2400" dirty="0" smtClean="0"/>
              <a:t>)</a:t>
            </a: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4323278" y="1232014"/>
            <a:ext cx="4408028" cy="3194329"/>
            <a:chOff x="3697364" y="1004974"/>
            <a:chExt cx="8118814" cy="5828699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97364" y="1004974"/>
              <a:ext cx="6929947" cy="3028025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48947" y="3692201"/>
              <a:ext cx="5867231" cy="3141472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</p:pic>
        <p:cxnSp>
          <p:nvCxnSpPr>
            <p:cNvPr id="6" name="Прямая со стрелкой 5"/>
            <p:cNvCxnSpPr/>
            <p:nvPr/>
          </p:nvCxnSpPr>
          <p:spPr>
            <a:xfrm>
              <a:off x="6365289" y="1171852"/>
              <a:ext cx="266330" cy="34889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493" y="4714574"/>
            <a:ext cx="4710934" cy="17635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7609" y="1512031"/>
            <a:ext cx="4833326" cy="275889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85823" y="2525042"/>
            <a:ext cx="4018795" cy="3326848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91005256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60090" y="108795"/>
            <a:ext cx="8610600" cy="1293028"/>
          </a:xfrm>
        </p:spPr>
        <p:txBody>
          <a:bodyPr/>
          <a:lstStyle/>
          <a:p>
            <a:r>
              <a:rPr lang="ru-RU" dirty="0" smtClean="0"/>
              <a:t>Настройка и администрирование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5130" y="1610315"/>
            <a:ext cx="6388136" cy="5081798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Настройка </a:t>
            </a:r>
            <a:r>
              <a:rPr lang="ru-RU" dirty="0"/>
              <a:t>параметров конфигурации – подготовка программы для работы с учетом особенностей конкретного учебного </a:t>
            </a:r>
            <a:r>
              <a:rPr lang="ru-RU" dirty="0" smtClean="0"/>
              <a:t>заведения</a:t>
            </a:r>
            <a:endParaRPr lang="ru-RU" dirty="0"/>
          </a:p>
          <a:p>
            <a:r>
              <a:rPr lang="ru-RU" dirty="0" smtClean="0"/>
              <a:t>Ввод </a:t>
            </a:r>
            <a:r>
              <a:rPr lang="ru-RU" dirty="0"/>
              <a:t>нормативно-справочной </a:t>
            </a:r>
            <a:r>
              <a:rPr lang="ru-RU" dirty="0" smtClean="0"/>
              <a:t>информации</a:t>
            </a:r>
            <a:endParaRPr lang="ru-RU" dirty="0"/>
          </a:p>
          <a:p>
            <a:r>
              <a:rPr lang="ru-RU" dirty="0" smtClean="0"/>
              <a:t>Параметрическая </a:t>
            </a:r>
            <a:r>
              <a:rPr lang="ru-RU" dirty="0"/>
              <a:t>и адаптивная настройка форм: возможность оставить только нужные </a:t>
            </a:r>
            <a:r>
              <a:rPr lang="ru-RU" dirty="0" smtClean="0"/>
              <a:t>реквизиты</a:t>
            </a:r>
            <a:endParaRPr lang="ru-RU" dirty="0"/>
          </a:p>
          <a:p>
            <a:r>
              <a:rPr lang="ru-RU" dirty="0" smtClean="0"/>
              <a:t>Настройка </a:t>
            </a:r>
            <a:r>
              <a:rPr lang="ru-RU" dirty="0"/>
              <a:t>макетов печатных форм самим </a:t>
            </a:r>
            <a:r>
              <a:rPr lang="ru-RU" dirty="0" smtClean="0"/>
              <a:t>пользователем</a:t>
            </a:r>
            <a:endParaRPr lang="ru-RU" dirty="0"/>
          </a:p>
          <a:p>
            <a:r>
              <a:rPr lang="ru-RU" dirty="0" smtClean="0"/>
              <a:t>Возможность </a:t>
            </a:r>
            <a:r>
              <a:rPr lang="ru-RU" dirty="0"/>
              <a:t>подключения внешних печатных форм, отчетов и </a:t>
            </a:r>
            <a:r>
              <a:rPr lang="ru-RU" dirty="0" smtClean="0"/>
              <a:t>обработок</a:t>
            </a:r>
            <a:endParaRPr lang="ru-RU" dirty="0"/>
          </a:p>
          <a:p>
            <a:r>
              <a:rPr lang="ru-RU" dirty="0" smtClean="0"/>
              <a:t>Загрузка </a:t>
            </a:r>
            <a:r>
              <a:rPr lang="ru-RU" dirty="0"/>
              <a:t>информации из табличных </a:t>
            </a:r>
            <a:r>
              <a:rPr lang="ru-RU" dirty="0" smtClean="0"/>
              <a:t>файлов</a:t>
            </a:r>
            <a:endParaRPr lang="ru-RU" dirty="0"/>
          </a:p>
          <a:p>
            <a:r>
              <a:rPr lang="ru-RU" dirty="0" smtClean="0"/>
              <a:t>Открытый код</a:t>
            </a:r>
            <a:endParaRPr lang="ru-RU" dirty="0"/>
          </a:p>
          <a:p>
            <a:pPr lvl="0"/>
            <a:r>
              <a:rPr lang="ru-RU" sz="2400" dirty="0" smtClean="0"/>
              <a:t>Администрирование</a:t>
            </a:r>
            <a:r>
              <a:rPr lang="ru-RU" sz="2400" dirty="0"/>
              <a:t>:</a:t>
            </a:r>
          </a:p>
          <a:p>
            <a:pPr lvl="1"/>
            <a:r>
              <a:rPr lang="ru-RU" dirty="0"/>
              <a:t>настройки пользователей и прав;</a:t>
            </a:r>
          </a:p>
          <a:p>
            <a:pPr lvl="1"/>
            <a:r>
              <a:rPr lang="ru-RU" dirty="0"/>
              <a:t>управление сервисными функциями (дополнительные реквизиты, заметки, напоминания, работа с файлами, электронная почта и пр</a:t>
            </a:r>
            <a:r>
              <a:rPr lang="ru-RU" dirty="0" smtClean="0"/>
              <a:t>.)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4671" y="1488934"/>
            <a:ext cx="5151587" cy="45113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451" y="3521197"/>
            <a:ext cx="4850286" cy="317091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65180548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7267" y="1279137"/>
            <a:ext cx="7054504" cy="259028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7267" y="3265629"/>
            <a:ext cx="4149455" cy="347908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20902" y="251578"/>
            <a:ext cx="8610600" cy="1293028"/>
          </a:xfrm>
        </p:spPr>
        <p:txBody>
          <a:bodyPr/>
          <a:lstStyle/>
          <a:p>
            <a:r>
              <a:rPr lang="ru-RU" dirty="0" smtClean="0"/>
              <a:t>Легкое освоение программы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6572" y="1439410"/>
            <a:ext cx="3816550" cy="5053465"/>
          </a:xfrm>
        </p:spPr>
        <p:txBody>
          <a:bodyPr/>
          <a:lstStyle/>
          <a:p>
            <a:r>
              <a:rPr lang="ru-RU" dirty="0" smtClean="0"/>
              <a:t>Встроенное Руководство пользователя, обновляемое для каждого релиза</a:t>
            </a:r>
          </a:p>
          <a:p>
            <a:r>
              <a:rPr lang="ru-RU" dirty="0" smtClean="0"/>
              <a:t>Встроенный видеокурс, размещенный на:</a:t>
            </a:r>
          </a:p>
          <a:p>
            <a:pPr lvl="1"/>
            <a:r>
              <a:rPr lang="en-US" dirty="0" err="1"/>
              <a:t>Youtube</a:t>
            </a:r>
            <a:endParaRPr lang="en-US" dirty="0"/>
          </a:p>
          <a:p>
            <a:pPr lvl="1"/>
            <a:r>
              <a:rPr lang="en-US" dirty="0" err="1"/>
              <a:t>Rurube</a:t>
            </a:r>
            <a:endParaRPr lang="en-US" dirty="0"/>
          </a:p>
          <a:p>
            <a:pPr lvl="1"/>
            <a:r>
              <a:rPr lang="en-US" dirty="0" err="1"/>
              <a:t>VKvideo</a:t>
            </a:r>
            <a:endParaRPr lang="en-US" dirty="0"/>
          </a:p>
          <a:p>
            <a:pPr lvl="1"/>
            <a:r>
              <a:rPr lang="en-US" dirty="0" err="1"/>
              <a:t>Dzen</a:t>
            </a:r>
            <a:endParaRPr lang="en-US" dirty="0"/>
          </a:p>
          <a:p>
            <a:r>
              <a:rPr lang="ru-RU" dirty="0" err="1" smtClean="0"/>
              <a:t>Помощникначала</a:t>
            </a:r>
            <a:r>
              <a:rPr lang="ru-RU" dirty="0" smtClean="0"/>
              <a:t> работы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B8DBB7B0-184E-4F4E-A66D-3AC122528679}" type="slidenum">
              <a:rPr lang="ru-RU" smtClean="0"/>
              <a:t>77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9214" y="2549522"/>
            <a:ext cx="4622288" cy="283324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06503695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0" y="117923"/>
            <a:ext cx="8610600" cy="1293028"/>
          </a:xfrm>
        </p:spPr>
        <p:txBody>
          <a:bodyPr/>
          <a:lstStyle/>
          <a:p>
            <a:r>
              <a:rPr lang="ru-RU" dirty="0" smtClean="0"/>
              <a:t>Наши видеоканалы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B8DBB7B0-184E-4F4E-A66D-3AC122528679}" type="slidenum">
              <a:rPr lang="ru-RU" smtClean="0"/>
              <a:t>78</a:t>
            </a:fld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216879" y="1540399"/>
            <a:ext cx="6390459" cy="511088"/>
            <a:chOff x="2260834" y="4695310"/>
            <a:chExt cx="6390459" cy="511088"/>
          </a:xfrm>
        </p:grpSpPr>
        <p:sp>
          <p:nvSpPr>
            <p:cNvPr id="6" name="TextBox 5">
              <a:hlinkClick r:id="rId2"/>
            </p:cNvPr>
            <p:cNvSpPr txBox="1"/>
            <p:nvPr/>
          </p:nvSpPr>
          <p:spPr>
            <a:xfrm>
              <a:off x="2816041" y="4713242"/>
              <a:ext cx="58352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hlinkClick r:id="rId2"/>
                </a:rPr>
                <a:t>youtube.com</a:t>
              </a:r>
              <a:r>
                <a:rPr lang="ru-RU" b="1" dirty="0" smtClean="0">
                  <a:hlinkClick r:id="rId2"/>
                </a:rPr>
                <a:t>\1С Управление учебным центром</a:t>
              </a:r>
              <a:endParaRPr lang="ru-RU" b="1" dirty="0"/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0834" y="4695310"/>
              <a:ext cx="511088" cy="511088"/>
            </a:xfrm>
            <a:prstGeom prst="rect">
              <a:avLst/>
            </a:prstGeom>
          </p:spPr>
        </p:pic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79" y="2051487"/>
            <a:ext cx="2270142" cy="2270142"/>
          </a:xfrm>
          <a:prstGeom prst="rect">
            <a:avLst/>
          </a:prstGeom>
        </p:spPr>
      </p:pic>
      <p:grpSp>
        <p:nvGrpSpPr>
          <p:cNvPr id="9" name="Группа 8"/>
          <p:cNvGrpSpPr/>
          <p:nvPr/>
        </p:nvGrpSpPr>
        <p:grpSpPr>
          <a:xfrm>
            <a:off x="2658653" y="2338076"/>
            <a:ext cx="5346903" cy="555207"/>
            <a:chOff x="1089687" y="4203955"/>
            <a:chExt cx="5346903" cy="555207"/>
          </a:xfrm>
        </p:grpSpPr>
        <p:sp>
          <p:nvSpPr>
            <p:cNvPr id="10" name="TextBox 9"/>
            <p:cNvSpPr txBox="1"/>
            <p:nvPr/>
          </p:nvSpPr>
          <p:spPr>
            <a:xfrm>
              <a:off x="1644894" y="4281504"/>
              <a:ext cx="47916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b="1" dirty="0" smtClean="0"/>
                <a:t>Группа </a:t>
              </a:r>
              <a:r>
                <a:rPr lang="ru-RU" sz="2000" b="1" dirty="0" err="1" smtClean="0"/>
                <a:t>ВКонтакте</a:t>
              </a:r>
              <a:r>
                <a:rPr lang="ru-RU" sz="2000" b="1" dirty="0" smtClean="0"/>
                <a:t>: </a:t>
              </a:r>
              <a:r>
                <a:rPr lang="en-US" sz="2000" b="1" dirty="0" smtClean="0"/>
                <a:t>vk.com</a:t>
              </a:r>
              <a:r>
                <a:rPr lang="ru-RU" sz="2000" b="1" dirty="0" smtClean="0"/>
                <a:t>/</a:t>
              </a:r>
              <a:r>
                <a:rPr lang="en-US" sz="2000" b="1" dirty="0" smtClean="0"/>
                <a:t>1c_uuc</a:t>
              </a:r>
              <a:r>
                <a:rPr lang="ru-RU" sz="2000" b="1" dirty="0" smtClean="0"/>
                <a:t>  </a:t>
              </a:r>
              <a:endParaRPr lang="ru-RU" sz="2000" b="1" dirty="0"/>
            </a:p>
          </p:txBody>
        </p:sp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89687" y="4203955"/>
              <a:ext cx="555207" cy="555207"/>
            </a:xfrm>
            <a:prstGeom prst="rect">
              <a:avLst/>
            </a:prstGeom>
          </p:spPr>
        </p:pic>
      </p:grpSp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508" y="2928490"/>
            <a:ext cx="2355471" cy="2355471"/>
          </a:xfrm>
          <a:prstGeom prst="rect">
            <a:avLst/>
          </a:prstGeom>
        </p:spPr>
      </p:pic>
      <p:grpSp>
        <p:nvGrpSpPr>
          <p:cNvPr id="16" name="Группа 15"/>
          <p:cNvGrpSpPr/>
          <p:nvPr/>
        </p:nvGrpSpPr>
        <p:grpSpPr>
          <a:xfrm>
            <a:off x="4731189" y="3190308"/>
            <a:ext cx="3274367" cy="478177"/>
            <a:chOff x="5706206" y="3395951"/>
            <a:chExt cx="3274367" cy="478177"/>
          </a:xfrm>
        </p:grpSpPr>
        <p:sp>
          <p:nvSpPr>
            <p:cNvPr id="13" name="TextBox 12"/>
            <p:cNvSpPr txBox="1"/>
            <p:nvPr/>
          </p:nvSpPr>
          <p:spPr>
            <a:xfrm>
              <a:off x="6237514" y="3418114"/>
              <a:ext cx="27430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https://dzen.ru/1c_uuc</a:t>
              </a:r>
              <a:endParaRPr lang="ru-RU" b="1" dirty="0"/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706206" y="3395951"/>
              <a:ext cx="531308" cy="478177"/>
            </a:xfrm>
            <a:prstGeom prst="rect">
              <a:avLst/>
            </a:prstGeom>
          </p:spPr>
        </p:pic>
      </p:grpSp>
      <p:pic>
        <p:nvPicPr>
          <p:cNvPr id="17" name="Рисунок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699" y="3825629"/>
            <a:ext cx="2443843" cy="244384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789" y="4451250"/>
            <a:ext cx="2406750" cy="2406750"/>
          </a:xfrm>
          <a:prstGeom prst="rect">
            <a:avLst/>
          </a:prstGeom>
        </p:spPr>
      </p:pic>
      <p:grpSp>
        <p:nvGrpSpPr>
          <p:cNvPr id="21" name="Группа 20"/>
          <p:cNvGrpSpPr/>
          <p:nvPr/>
        </p:nvGrpSpPr>
        <p:grpSpPr>
          <a:xfrm>
            <a:off x="7098333" y="3961203"/>
            <a:ext cx="4700933" cy="495300"/>
            <a:chOff x="7366155" y="4078595"/>
            <a:chExt cx="4700933" cy="495300"/>
          </a:xfrm>
        </p:grpSpPr>
        <p:sp>
          <p:nvSpPr>
            <p:cNvPr id="18" name="TextBox 17"/>
            <p:cNvSpPr txBox="1"/>
            <p:nvPr/>
          </p:nvSpPr>
          <p:spPr>
            <a:xfrm>
              <a:off x="7804383" y="4136963"/>
              <a:ext cx="42627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https://rutube.ru/channel/31734314/</a:t>
              </a:r>
              <a:endParaRPr lang="ru-RU" b="1" dirty="0"/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366155" y="4078595"/>
              <a:ext cx="485775" cy="4953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5019371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4099" y="533081"/>
            <a:ext cx="11310152" cy="2914797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1С:Управление учебным центром  р.2</a:t>
            </a:r>
            <a:br>
              <a:rPr lang="ru-RU" sz="2800" dirty="0" smtClean="0"/>
            </a:br>
            <a:r>
              <a:rPr lang="ru-RU" sz="2800" dirty="0" smtClean="0"/>
              <a:t>Дополнительная информация на сайте:</a:t>
            </a:r>
            <a:br>
              <a:rPr lang="ru-RU" sz="2800" dirty="0" smtClean="0"/>
            </a:br>
            <a:r>
              <a:rPr lang="en-US" sz="2000" dirty="0">
                <a:hlinkClick r:id="rId2"/>
              </a:rPr>
              <a:t>http://solutions.1c.ru/catalog/training-center/features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245" y="375112"/>
            <a:ext cx="1217860" cy="12178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089349" y="712462"/>
            <a:ext cx="33505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http://</a:t>
            </a:r>
            <a:r>
              <a:rPr lang="ru-RU" sz="3200" dirty="0" smtClean="0"/>
              <a:t>1</a:t>
            </a:r>
            <a:r>
              <a:rPr lang="en-US" sz="3200" dirty="0" smtClean="0"/>
              <a:t>c-uuc.ru</a:t>
            </a:r>
            <a:endParaRPr lang="ru-RU" sz="32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458" y="121459"/>
            <a:ext cx="1562100" cy="1562100"/>
          </a:xfrm>
          <a:prstGeom prst="rect">
            <a:avLst/>
          </a:prstGeom>
        </p:spPr>
      </p:pic>
      <p:pic>
        <p:nvPicPr>
          <p:cNvPr id="15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20" y="4979798"/>
            <a:ext cx="3933825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Группа 2"/>
          <p:cNvGrpSpPr>
            <a:grpSpLocks/>
          </p:cNvGrpSpPr>
          <p:nvPr/>
        </p:nvGrpSpPr>
        <p:grpSpPr bwMode="auto">
          <a:xfrm>
            <a:off x="249771" y="3656443"/>
            <a:ext cx="3957174" cy="827087"/>
            <a:chOff x="360823" y="5494538"/>
            <a:chExt cx="3957174" cy="826364"/>
          </a:xfrm>
        </p:grpSpPr>
        <p:sp>
          <p:nvSpPr>
            <p:cNvPr id="17" name="TextBox 3"/>
            <p:cNvSpPr txBox="1">
              <a:spLocks noChangeArrowheads="1"/>
            </p:cNvSpPr>
            <p:nvPr/>
          </p:nvSpPr>
          <p:spPr bwMode="auto">
            <a:xfrm>
              <a:off x="1187012" y="5666051"/>
              <a:ext cx="3130985" cy="522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00"/>
                </a:buClr>
                <a:buChar char="•"/>
                <a:defRPr sz="2000">
                  <a:solidFill>
                    <a:schemeClr val="tx1"/>
                  </a:solidFill>
                  <a:latin typeface="Futura PT Demi" pitchFamily="34" charset="-52"/>
                </a:defRPr>
              </a:lvl1pPr>
              <a:lvl2pPr marL="742950" indent="-285750">
                <a:spcBef>
                  <a:spcPct val="20000"/>
                </a:spcBef>
                <a:buClr>
                  <a:srgbClr val="CC0000"/>
                </a:buClr>
                <a:buChar char="•"/>
                <a:defRPr>
                  <a:solidFill>
                    <a:schemeClr val="tx1"/>
                  </a:solidFill>
                  <a:latin typeface="Futura PT Demi" pitchFamily="34" charset="-52"/>
                </a:defRPr>
              </a:lvl2pPr>
              <a:lvl3pPr marL="1143000" indent="-228600">
                <a:spcBef>
                  <a:spcPct val="20000"/>
                </a:spcBef>
                <a:buClr>
                  <a:srgbClr val="CC0000"/>
                </a:buClr>
                <a:buChar char="•"/>
                <a:defRPr sz="1600">
                  <a:solidFill>
                    <a:schemeClr val="tx1"/>
                  </a:solidFill>
                  <a:latin typeface="Futura PT Demi" pitchFamily="34" charset="-52"/>
                </a:defRPr>
              </a:lvl3pPr>
              <a:lvl4pPr marL="1600200" indent="-228600">
                <a:spcBef>
                  <a:spcPct val="20000"/>
                </a:spcBef>
                <a:buClr>
                  <a:srgbClr val="CC0000"/>
                </a:buClr>
                <a:buChar char="•"/>
                <a:defRPr sz="1400">
                  <a:solidFill>
                    <a:schemeClr val="tx1"/>
                  </a:solidFill>
                  <a:latin typeface="Futura PT Demi" pitchFamily="34" charset="-52"/>
                </a:defRPr>
              </a:lvl4pPr>
              <a:lvl5pPr marL="2057400" indent="-228600">
                <a:spcBef>
                  <a:spcPct val="20000"/>
                </a:spcBef>
                <a:buClr>
                  <a:srgbClr val="CC0000"/>
                </a:buClr>
                <a:buChar char="•"/>
                <a:defRPr sz="1200">
                  <a:solidFill>
                    <a:schemeClr val="tx1"/>
                  </a:solidFill>
                  <a:latin typeface="Futura PT Demi" pitchFamily="34" charset="-5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Char char="•"/>
                <a:defRPr sz="1200">
                  <a:solidFill>
                    <a:schemeClr val="tx1"/>
                  </a:solidFill>
                  <a:latin typeface="Futura PT Demi" pitchFamily="34" charset="-5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Char char="•"/>
                <a:defRPr sz="1200">
                  <a:solidFill>
                    <a:schemeClr val="tx1"/>
                  </a:solidFill>
                  <a:latin typeface="Futura PT Demi" pitchFamily="34" charset="-5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Char char="•"/>
                <a:defRPr sz="1200">
                  <a:solidFill>
                    <a:schemeClr val="tx1"/>
                  </a:solidFill>
                  <a:latin typeface="Futura PT Demi" pitchFamily="34" charset="-5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Char char="•"/>
                <a:defRPr sz="1200">
                  <a:solidFill>
                    <a:schemeClr val="tx1"/>
                  </a:solidFill>
                  <a:latin typeface="Futura PT Demi" pitchFamily="34" charset="-5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ru-RU" sz="2800" dirty="0" smtClean="0">
                  <a:latin typeface="Arial" panose="020B0604020202020204" pitchFamily="34" charset="0"/>
                </a:rPr>
                <a:t>uuc@online-ufa.ru</a:t>
              </a:r>
              <a:endParaRPr lang="ru-RU" altLang="ru-RU" sz="2800" dirty="0">
                <a:latin typeface="Arial" panose="020B0604020202020204" pitchFamily="34" charset="0"/>
              </a:endParaRPr>
            </a:p>
          </p:txBody>
        </p:sp>
        <p:pic>
          <p:nvPicPr>
            <p:cNvPr id="18" name="Рисунок 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823" y="5494538"/>
              <a:ext cx="826364" cy="826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" name="Группа 9"/>
          <p:cNvGrpSpPr>
            <a:grpSpLocks/>
          </p:cNvGrpSpPr>
          <p:nvPr/>
        </p:nvGrpSpPr>
        <p:grpSpPr bwMode="auto">
          <a:xfrm>
            <a:off x="6698105" y="3818338"/>
            <a:ext cx="5033643" cy="622595"/>
            <a:chOff x="392899" y="3823654"/>
            <a:chExt cx="7674265" cy="982341"/>
          </a:xfrm>
        </p:grpSpPr>
        <p:sp>
          <p:nvSpPr>
            <p:cNvPr id="20" name="TextBox 10"/>
            <p:cNvSpPr txBox="1">
              <a:spLocks noChangeArrowheads="1"/>
            </p:cNvSpPr>
            <p:nvPr/>
          </p:nvSpPr>
          <p:spPr bwMode="auto">
            <a:xfrm>
              <a:off x="1187013" y="4077572"/>
              <a:ext cx="6880151" cy="728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00"/>
                </a:buClr>
                <a:buChar char="•"/>
                <a:defRPr sz="2000">
                  <a:solidFill>
                    <a:schemeClr val="tx1"/>
                  </a:solidFill>
                  <a:latin typeface="Futura PT Demi" pitchFamily="34" charset="-52"/>
                </a:defRPr>
              </a:lvl1pPr>
              <a:lvl2pPr marL="742950" indent="-285750">
                <a:spcBef>
                  <a:spcPct val="20000"/>
                </a:spcBef>
                <a:buClr>
                  <a:srgbClr val="CC0000"/>
                </a:buClr>
                <a:buChar char="•"/>
                <a:defRPr>
                  <a:solidFill>
                    <a:schemeClr val="tx1"/>
                  </a:solidFill>
                  <a:latin typeface="Futura PT Demi" pitchFamily="34" charset="-52"/>
                </a:defRPr>
              </a:lvl2pPr>
              <a:lvl3pPr marL="1143000" indent="-228600">
                <a:spcBef>
                  <a:spcPct val="20000"/>
                </a:spcBef>
                <a:buClr>
                  <a:srgbClr val="CC0000"/>
                </a:buClr>
                <a:buChar char="•"/>
                <a:defRPr sz="1600">
                  <a:solidFill>
                    <a:schemeClr val="tx1"/>
                  </a:solidFill>
                  <a:latin typeface="Futura PT Demi" pitchFamily="34" charset="-52"/>
                </a:defRPr>
              </a:lvl3pPr>
              <a:lvl4pPr marL="1600200" indent="-228600">
                <a:spcBef>
                  <a:spcPct val="20000"/>
                </a:spcBef>
                <a:buClr>
                  <a:srgbClr val="CC0000"/>
                </a:buClr>
                <a:buChar char="•"/>
                <a:defRPr sz="1400">
                  <a:solidFill>
                    <a:schemeClr val="tx1"/>
                  </a:solidFill>
                  <a:latin typeface="Futura PT Demi" pitchFamily="34" charset="-52"/>
                </a:defRPr>
              </a:lvl4pPr>
              <a:lvl5pPr marL="2057400" indent="-228600">
                <a:spcBef>
                  <a:spcPct val="20000"/>
                </a:spcBef>
                <a:buClr>
                  <a:srgbClr val="CC0000"/>
                </a:buClr>
                <a:buChar char="•"/>
                <a:defRPr sz="1200">
                  <a:solidFill>
                    <a:schemeClr val="tx1"/>
                  </a:solidFill>
                  <a:latin typeface="Futura PT Demi" pitchFamily="34" charset="-5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Char char="•"/>
                <a:defRPr sz="1200">
                  <a:solidFill>
                    <a:schemeClr val="tx1"/>
                  </a:solidFill>
                  <a:latin typeface="Futura PT Demi" pitchFamily="34" charset="-5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Char char="•"/>
                <a:defRPr sz="1200">
                  <a:solidFill>
                    <a:schemeClr val="tx1"/>
                  </a:solidFill>
                  <a:latin typeface="Futura PT Demi" pitchFamily="34" charset="-5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Char char="•"/>
                <a:defRPr sz="1200">
                  <a:solidFill>
                    <a:schemeClr val="tx1"/>
                  </a:solidFill>
                  <a:latin typeface="Futura PT Demi" pitchFamily="34" charset="-5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Char char="•"/>
                <a:defRPr sz="1200">
                  <a:solidFill>
                    <a:schemeClr val="tx1"/>
                  </a:solidFill>
                  <a:latin typeface="Futura PT Demi" pitchFamily="34" charset="-52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ru-RU" sz="2400" dirty="0">
                  <a:latin typeface="Arial" panose="020B0604020202020204" pitchFamily="34" charset="0"/>
                </a:rPr>
                <a:t>https://t.me/community_1CUUC</a:t>
              </a:r>
              <a:endParaRPr lang="ru-RU" altLang="ru-RU" sz="2400" dirty="0">
                <a:latin typeface="Arial" panose="020B0604020202020204" pitchFamily="34" charset="0"/>
              </a:endParaRPr>
            </a:p>
          </p:txBody>
        </p:sp>
        <p:pic>
          <p:nvPicPr>
            <p:cNvPr id="21" name="Рисунок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899" y="3823654"/>
              <a:ext cx="794113" cy="794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114" y="4440933"/>
            <a:ext cx="2239780" cy="2239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60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След самолета</Template>
  <TotalTime>4641</TotalTime>
  <Words>2389</Words>
  <Application>Microsoft Office PowerPoint</Application>
  <PresentationFormat>Широкоэкранный</PresentationFormat>
  <Paragraphs>392</Paragraphs>
  <Slides>79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79</vt:i4>
      </vt:variant>
    </vt:vector>
  </HeadingPairs>
  <TitlesOfParts>
    <vt:vector size="83" baseType="lpstr">
      <vt:lpstr>Arial</vt:lpstr>
      <vt:lpstr>Calibri</vt:lpstr>
      <vt:lpstr>Century Gothic</vt:lpstr>
      <vt:lpstr>След самолета</vt:lpstr>
      <vt:lpstr>1С: Управление учебным центром</vt:lpstr>
      <vt:lpstr>Назначение программы </vt:lpstr>
      <vt:lpstr>Эффект от применения программы</vt:lpstr>
      <vt:lpstr>Опциональный учет особенностей учебных центров</vt:lpstr>
      <vt:lpstr>Разделы конфигурации</vt:lpstr>
      <vt:lpstr>Раздел «Планирование и анализ»</vt:lpstr>
      <vt:lpstr>Планирование и анализ</vt:lpstr>
      <vt:lpstr>Отчеты раздела Планирование и анализ</vt:lpstr>
      <vt:lpstr>Программы обучения  и дисциплины</vt:lpstr>
      <vt:lpstr>Комплексные  программы обучения</vt:lpstr>
      <vt:lpstr>номенклатура</vt:lpstr>
      <vt:lpstr>Ценовая политика</vt:lpstr>
      <vt:lpstr>Анализ источников обращений клиентов</vt:lpstr>
      <vt:lpstr>Анализ затрат</vt:lpstr>
      <vt:lpstr>Раздел «Расписание»</vt:lpstr>
      <vt:lpstr>Расписание курсов и занятий </vt:lpstr>
      <vt:lpstr>Отчеты раздела «Расписание»</vt:lpstr>
      <vt:lpstr>Работа с персоналом</vt:lpstr>
      <vt:lpstr>Планирование курса</vt:lpstr>
      <vt:lpstr>Расписание занятий комплексного курса</vt:lpstr>
      <vt:lpstr>Сервисы автоматического планирования расписания занятий</vt:lpstr>
      <vt:lpstr>Контроль ресурсов</vt:lpstr>
      <vt:lpstr>Планирование  нагрузки преподавателей</vt:lpstr>
      <vt:lpstr>Раздел «Набор»</vt:lpstr>
      <vt:lpstr>проведение набора слушателей</vt:lpstr>
      <vt:lpstr>Отчеты раздела</vt:lpstr>
      <vt:lpstr>Работа с клиентами</vt:lpstr>
      <vt:lpstr>Коммерческие предложения</vt:lpstr>
      <vt:lpstr>Информационные рассылки</vt:lpstr>
      <vt:lpstr>Сводная заявка и Заявка на курс</vt:lpstr>
      <vt:lpstr>Виды продажи курса</vt:lpstr>
      <vt:lpstr>Счета на оплату и акты</vt:lpstr>
      <vt:lpstr>Различные мастера и рабочие столы</vt:lpstr>
      <vt:lpstr>Раздел «Контингент»</vt:lpstr>
      <vt:lpstr>управление движением контингента слушателей</vt:lpstr>
      <vt:lpstr>Отчеты раздела</vt:lpstr>
      <vt:lpstr>Приказы о  движении слушателей</vt:lpstr>
      <vt:lpstr>Поддержка ЭЦП для организации внутреннего ЭДО</vt:lpstr>
      <vt:lpstr>протокол</vt:lpstr>
      <vt:lpstr>Документ об обучении</vt:lpstr>
      <vt:lpstr>Печатные формы</vt:lpstr>
      <vt:lpstr>Способы ввода  документов «Документ об обучении»</vt:lpstr>
      <vt:lpstr>Выгрузка в фрдо</vt:lpstr>
      <vt:lpstr>Раздел «оплата»</vt:lpstr>
      <vt:lpstr>оплата</vt:lpstr>
      <vt:lpstr>Отчеты раздела</vt:lpstr>
      <vt:lpstr>платежи</vt:lpstr>
      <vt:lpstr>Различные схемы  работы с покупателями</vt:lpstr>
      <vt:lpstr>Периодическая оплата</vt:lpstr>
      <vt:lpstr>Рассылка по взаиморасчетам</vt:lpstr>
      <vt:lpstr>Справка об оплате образовательных услуг</vt:lpstr>
      <vt:lpstr>Раздел «Обучение»</vt:lpstr>
      <vt:lpstr>учет учебного процесса</vt:lpstr>
      <vt:lpstr>Работа преподавателей</vt:lpstr>
      <vt:lpstr>Печатные формы</vt:lpstr>
      <vt:lpstr>Аналитика</vt:lpstr>
      <vt:lpstr>Педагогическая нагрузка</vt:lpstr>
      <vt:lpstr>Раздел «Торговля»</vt:lpstr>
      <vt:lpstr>торговые операции</vt:lpstr>
      <vt:lpstr>Документы раздела</vt:lpstr>
      <vt:lpstr>Отчеты раздела</vt:lpstr>
      <vt:lpstr>Раздел «Питание»</vt:lpstr>
      <vt:lpstr>учет платного питания</vt:lpstr>
      <vt:lpstr>Документы</vt:lpstr>
      <vt:lpstr>Печатные формы и отчеты</vt:lpstr>
      <vt:lpstr>Расчеты за питание</vt:lpstr>
      <vt:lpstr>Раздел «Заработная плата»</vt:lpstr>
      <vt:lpstr>Заработная плата</vt:lpstr>
      <vt:lpstr>Договор с преподавателем</vt:lpstr>
      <vt:lpstr>Документ «Ведомость начислений преподавателям»</vt:lpstr>
      <vt:lpstr>Документ «акт на услуги преподавателя»</vt:lpstr>
      <vt:lpstr>Прочие возможности</vt:lpstr>
      <vt:lpstr>Регламентированные отчеты</vt:lpstr>
      <vt:lpstr>интеграция</vt:lpstr>
      <vt:lpstr>Вспомогательные возможности</vt:lpstr>
      <vt:lpstr>Настройка и администрирование</vt:lpstr>
      <vt:lpstr>Легкое освоение программы</vt:lpstr>
      <vt:lpstr>Наши видеоканалы</vt:lpstr>
      <vt:lpstr>1С:Управление учебным центром  р.2 Дополнительная информация на сайте: http://solutions.1c.ru/catalog/training-center/features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курсами</dc:title>
  <dc:creator>Игорь Вдовин</dc:creator>
  <cp:lastModifiedBy>Игорь Вдовин</cp:lastModifiedBy>
  <cp:revision>288</cp:revision>
  <dcterms:created xsi:type="dcterms:W3CDTF">2016-04-26T07:00:56Z</dcterms:created>
  <dcterms:modified xsi:type="dcterms:W3CDTF">2024-10-31T05:50:39Z</dcterms:modified>
</cp:coreProperties>
</file>