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74" r:id="rId2"/>
    <p:sldId id="270" r:id="rId3"/>
    <p:sldId id="384" r:id="rId4"/>
    <p:sldId id="385" r:id="rId5"/>
    <p:sldId id="386" r:id="rId6"/>
    <p:sldId id="389" r:id="rId7"/>
    <p:sldId id="390" r:id="rId8"/>
    <p:sldId id="388" r:id="rId9"/>
    <p:sldId id="316" r:id="rId10"/>
    <p:sldId id="272" r:id="rId11"/>
    <p:sldId id="391" r:id="rId12"/>
    <p:sldId id="392" r:id="rId13"/>
    <p:sldId id="393" r:id="rId14"/>
    <p:sldId id="394" r:id="rId15"/>
    <p:sldId id="395" r:id="rId16"/>
    <p:sldId id="396" r:id="rId17"/>
    <p:sldId id="397" r:id="rId18"/>
    <p:sldId id="423" r:id="rId19"/>
    <p:sldId id="398" r:id="rId20"/>
    <p:sldId id="399" r:id="rId21"/>
    <p:sldId id="400" r:id="rId22"/>
    <p:sldId id="401" r:id="rId23"/>
    <p:sldId id="402" r:id="rId24"/>
    <p:sldId id="403" r:id="rId25"/>
    <p:sldId id="404" r:id="rId26"/>
    <p:sldId id="405" r:id="rId27"/>
    <p:sldId id="406" r:id="rId28"/>
    <p:sldId id="407" r:id="rId29"/>
    <p:sldId id="408" r:id="rId30"/>
    <p:sldId id="409" r:id="rId31"/>
    <p:sldId id="410" r:id="rId32"/>
    <p:sldId id="411" r:id="rId33"/>
    <p:sldId id="412" r:id="rId34"/>
    <p:sldId id="424" r:id="rId35"/>
    <p:sldId id="413" r:id="rId36"/>
    <p:sldId id="414" r:id="rId37"/>
    <p:sldId id="416" r:id="rId38"/>
    <p:sldId id="417" r:id="rId39"/>
    <p:sldId id="418" r:id="rId40"/>
    <p:sldId id="419" r:id="rId41"/>
    <p:sldId id="420" r:id="rId42"/>
    <p:sldId id="421" r:id="rId43"/>
    <p:sldId id="422" r:id="rId44"/>
    <p:sldId id="380" r:id="rId45"/>
    <p:sldId id="381" r:id="rId46"/>
    <p:sldId id="382" r:id="rId47"/>
    <p:sldId id="383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A413012-81EE-4239-A7F7-844EF044A216}">
          <p14:sldIdLst>
            <p14:sldId id="274"/>
            <p14:sldId id="270"/>
            <p14:sldId id="384"/>
            <p14:sldId id="385"/>
            <p14:sldId id="386"/>
            <p14:sldId id="389"/>
            <p14:sldId id="390"/>
            <p14:sldId id="388"/>
            <p14:sldId id="316"/>
            <p14:sldId id="272"/>
            <p14:sldId id="391"/>
            <p14:sldId id="392"/>
            <p14:sldId id="393"/>
            <p14:sldId id="394"/>
            <p14:sldId id="395"/>
            <p14:sldId id="396"/>
            <p14:sldId id="397"/>
            <p14:sldId id="423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24"/>
            <p14:sldId id="413"/>
            <p14:sldId id="414"/>
            <p14:sldId id="416"/>
            <p14:sldId id="417"/>
            <p14:sldId id="418"/>
            <p14:sldId id="419"/>
            <p14:sldId id="420"/>
            <p14:sldId id="421"/>
            <p14:sldId id="422"/>
            <p14:sldId id="380"/>
            <p14:sldId id="381"/>
            <p14:sldId id="382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8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pos="2048" userDrawn="1">
          <p15:clr>
            <a:srgbClr val="A4A3A4"/>
          </p15:clr>
        </p15:guide>
        <p15:guide id="4" orient="horz" pos="822" userDrawn="1">
          <p15:clr>
            <a:srgbClr val="A4A3A4"/>
          </p15:clr>
        </p15:guide>
        <p15:guide id="5" pos="166" userDrawn="1">
          <p15:clr>
            <a:srgbClr val="A4A3A4"/>
          </p15:clr>
        </p15:guide>
        <p15:guide id="6" pos="25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лия Жишкова" initials="ЮЖ" lastIdx="90" clrIdx="0"/>
  <p:cmAuthor id="2" name="Орехов Игорь Евгеньевич" initials="ОИЕ" lastIdx="118" clrIdx="1"/>
  <p:cmAuthor id="3" name="EliasNB" initials="E" lastIdx="1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430"/>
    <a:srgbClr val="483A99"/>
    <a:srgbClr val="785793"/>
    <a:srgbClr val="000066"/>
    <a:srgbClr val="723416"/>
    <a:srgbClr val="64497B"/>
    <a:srgbClr val="343153"/>
    <a:srgbClr val="6B4D83"/>
    <a:srgbClr val="523A65"/>
    <a:srgbClr val="071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1" autoAdjust="0"/>
    <p:restoredTop sz="95878"/>
  </p:normalViewPr>
  <p:slideViewPr>
    <p:cSldViewPr snapToGrid="0" snapToObjects="1">
      <p:cViewPr varScale="1">
        <p:scale>
          <a:sx n="66" d="100"/>
          <a:sy n="66" d="100"/>
        </p:scale>
        <p:origin x="456" y="32"/>
      </p:cViewPr>
      <p:guideLst>
        <p:guide orient="horz" pos="4178"/>
        <p:guide pos="1912"/>
        <p:guide pos="2048"/>
        <p:guide orient="horz" pos="822"/>
        <p:guide pos="166"/>
        <p:guide pos="2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68423-A497-1E4B-97D8-4632DBEC2BDD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2FB89-9A5D-864E-9BC9-53348F467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66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A0AD8-3213-4A4D-BAE3-1D3B998E8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lang="ru-RU" sz="4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6B24CB-45A3-8642-BA09-28AF4EA74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99572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lang="ru-RU" sz="2800" b="1" kern="1200" dirty="0">
                <a:solidFill>
                  <a:srgbClr val="6B4D83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5202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93D375-9C6D-A64D-B201-2EA92C160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ru-RU" sz="18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ru-RU" sz="16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ru-RU" sz="14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5DDA26-7D42-5D46-A76E-9BAFBF7D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AE8160-ED64-FC4F-9BC8-EF8FBF56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с двумя усеченными соседними углами 6">
            <a:extLst>
              <a:ext uri="{FF2B5EF4-FFF2-40B4-BE49-F238E27FC236}">
                <a16:creationId xmlns:a16="http://schemas.microsoft.com/office/drawing/2014/main" id="{A4983C6B-8C77-F643-969C-99BF09974A87}"/>
              </a:ext>
            </a:extLst>
          </p:cNvPr>
          <p:cNvSpPr/>
          <p:nvPr userDrawn="1"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endParaRPr lang="ru-RU" sz="2800" baseline="0" dirty="0">
              <a:latin typeface="Helvetica Neue Medium" panose="02000503000000020004" pitchFamily="2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BDA3FD2-B8A4-C74E-82D0-990104B150C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112260"/>
            <a:ext cx="9144000" cy="59957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ru-RU" sz="2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327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93D375-9C6D-A64D-B201-2EA92C16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58422"/>
            <a:ext cx="2743200" cy="4797020"/>
          </a:xfrm>
        </p:spPr>
        <p:txBody>
          <a:bodyPr/>
          <a:lstStyle>
            <a:lvl1pPr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ru-RU" sz="18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ru-RU" sz="16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ru-RU" sz="14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7" name="Прямоугольник с двумя усеченными соседними углами 6">
            <a:extLst>
              <a:ext uri="{FF2B5EF4-FFF2-40B4-BE49-F238E27FC236}">
                <a16:creationId xmlns:a16="http://schemas.microsoft.com/office/drawing/2014/main" id="{A4983C6B-8C77-F643-969C-99BF09974A87}"/>
              </a:ext>
            </a:extLst>
          </p:cNvPr>
          <p:cNvSpPr/>
          <p:nvPr userDrawn="1"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endParaRPr lang="ru-RU" sz="2800" baseline="0" dirty="0">
              <a:latin typeface="Helvetica Neue Medium" panose="02000503000000020004" pitchFamily="2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BDA3FD2-B8A4-C74E-82D0-990104B150C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112260"/>
            <a:ext cx="9856808" cy="59957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ru-RU" sz="2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55F1C881-C687-EA4D-B370-6434DD1C27F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36425" y="1858421"/>
            <a:ext cx="7658583" cy="4797021"/>
          </a:xfrm>
        </p:spPr>
        <p:txBody>
          <a:bodyPr/>
          <a:lstStyle>
            <a:lvl1pPr marL="0" indent="0">
              <a:buNone/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ru-RU" sz="18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ru-RU" sz="16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ru-RU" sz="14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05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усеченными соседними углами 6">
            <a:extLst>
              <a:ext uri="{FF2B5EF4-FFF2-40B4-BE49-F238E27FC236}">
                <a16:creationId xmlns:a16="http://schemas.microsoft.com/office/drawing/2014/main" id="{A4983C6B-8C77-F643-969C-99BF09974A87}"/>
              </a:ext>
            </a:extLst>
          </p:cNvPr>
          <p:cNvSpPr/>
          <p:nvPr userDrawn="1"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endParaRPr lang="ru-RU" sz="2800" baseline="0" dirty="0">
              <a:latin typeface="Helvetica Neue Medium" panose="02000503000000020004" pitchFamily="2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BDA3FD2-B8A4-C74E-82D0-990104B150C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112260"/>
            <a:ext cx="9856808" cy="59957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ru-RU" sz="2200" b="1" kern="1200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D6980AB7-82DA-7049-AC25-98022E617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993484"/>
            <a:ext cx="7831238" cy="3811588"/>
          </a:xfrm>
        </p:spPr>
        <p:txBody>
          <a:bodyPr>
            <a:normAutofit/>
          </a:bodyPr>
          <a:lstStyle>
            <a:lvl1pPr marL="342900" indent="-342900">
              <a:buFont typeface="Wingdings" pitchFamily="2" charset="2"/>
              <a:buChar char="q"/>
              <a:defRPr lang="ru-RU" sz="2000" kern="1200" dirty="0">
                <a:solidFill>
                  <a:srgbClr val="000066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18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4B794-2397-D549-A55C-52D1CB12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06D69C-3C3F-F64F-90BE-20481E970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CC31EC-BC86-9547-8BF1-5BEBDBB8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69FAD-3152-734F-A564-8ED4F390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850" y="6356350"/>
            <a:ext cx="2743200" cy="365125"/>
          </a:xfrm>
        </p:spPr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6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32E94-25F5-9B47-B0D1-7F10F937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3A3E5F-7919-0047-A201-1C86B4CC1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6569E7-AB28-2948-A30A-95E5BFA56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6371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A715E-8D7D-544D-B8E8-A1EADD20C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743E0D-ECC5-444E-979B-B706FDCE5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32C5F7-7519-7741-A0A9-27CB1643E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67477CB-09CB-3E43-9A1F-96DEEBADA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9F8633-4CFD-0C49-90CB-553C4D86D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4F268D-D114-2143-AE71-81876BF9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67E244-5892-F14D-9A88-8343537EE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7473AE-6CB3-F74B-BC8A-843EE7F8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7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849F4-2AD2-C442-80AE-BDE1B4FA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396C62-61B3-4A4D-974A-52CFAD70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8490F7-BDCF-034B-8D9D-DC7A3152E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96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DBD2F0C-D75C-784B-BCE5-DDF402D6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33BBED-05D8-B644-B91B-DDB3D92E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0BFBB6-2C1B-B94C-9F6D-842D2D4AC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018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7A82A-28A4-CA4B-B542-44DD948F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9F327-6EEF-2041-9756-422F816C9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6FD752-26A6-A843-BE54-7AEFF9D4D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D00E37-9E7B-7E4A-B356-3C4A98EC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C77884-D0DF-9E40-8CE5-F293EA51D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A284F-A792-BF44-99DB-D6AE1E194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19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59FC5-E404-A84F-B8F2-A666BB872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6BBD7B5-C859-264C-89D8-A2A67BF04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36AC25-E494-6243-91DE-4E9029F02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AC4340-BB28-1E4F-8EAB-62F10D4CF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8AD5FF-50C4-B746-9BCB-9B0F38CD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AC3536-6061-FB45-98E2-6C96313EF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83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A784A-FB9B-D944-BB5D-D6BE9160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3D5BE7-7489-8449-BA3F-3DEE8BE6B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A396E8-D244-EE48-A7FE-D58A5995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E4477D-2A34-EF4C-BEEB-82206D643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7DC91A-A7F8-854E-8516-DFA28DB2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633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C476F13-D7D8-9146-AAFE-A3970A90E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759DBC-42C1-0C42-9D1F-DBEF9BD82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C192D6-3306-864D-912A-DC752A3E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A8F8EC-179A-DE48-880D-60D127E8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190EDE-DA57-224C-847F-2481A817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60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392B8-BD6E-C147-95FA-9955585C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8E2D8B-5F3B-244B-8AB2-5446CEC43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2E02B7-96D1-0946-9C09-418DC4B2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C8D31-B837-C441-9348-2E693E532CFE}" type="datetimeFigureOut">
              <a:rPr lang="ru-RU" smtClean="0"/>
              <a:t>15.10.2021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39BA0-AF21-514F-AC83-73526E34A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02D9AF-085C-0F47-A4EC-34660FAB3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EBE7D-5402-0F4B-97E6-EDA9CA06D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66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as.ru/" TargetMode="External"/><Relationship Id="rId2" Type="http://schemas.openxmlformats.org/officeDocument/2006/relationships/hyperlink" Target="mailto:mail@elias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8D5E-D91A-C04E-96C2-5D2E95D02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97" y="2038858"/>
            <a:ext cx="10738021" cy="1137466"/>
          </a:xfrm>
        </p:spPr>
        <p:txBody>
          <a:bodyPr>
            <a:normAutofit/>
          </a:bodyPr>
          <a:lstStyle/>
          <a:p>
            <a:r>
              <a:rPr lang="ru-RU" altLang="ru-RU" sz="3000" b="1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rPr>
              <a:t>1С:Риэлтор. Управление продажами недвижимости.</a:t>
            </a:r>
            <a:br>
              <a:rPr lang="ru-RU" altLang="ru-RU" sz="3000" b="1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rPr>
            </a:br>
            <a:r>
              <a:rPr lang="ru-RU" altLang="ru-RU" sz="3000" b="1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rPr>
              <a:t>Модуль для 1С:</a:t>
            </a:r>
            <a:r>
              <a:rPr lang="en-US" altLang="ru-RU" sz="3000" b="1" dirty="0">
                <a:solidFill>
                  <a:srgbClr val="6B4D83"/>
                </a:solidFill>
                <a:latin typeface="Helvetica" pitchFamily="2" charset="0"/>
                <a:ea typeface="+mn-ea"/>
                <a:cs typeface="Arial" panose="020B0604020202020204" pitchFamily="34" charset="0"/>
              </a:rPr>
              <a:t>ERP</a:t>
            </a:r>
            <a:endParaRPr lang="ru-RU" sz="3000" b="1" dirty="0">
              <a:solidFill>
                <a:srgbClr val="6B4D83"/>
              </a:solidFill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D3685-51C7-B54A-9A61-536B690D5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728" y="3808991"/>
            <a:ext cx="9144000" cy="51276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6B4D83"/>
                </a:solidFill>
                <a:latin typeface="Helvetica" pitchFamily="2" charset="0"/>
              </a:rPr>
              <a:t>Презентация продукта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5CAF941-2ADF-0B4F-B20D-154EF719D8C5}"/>
              </a:ext>
            </a:extLst>
          </p:cNvPr>
          <p:cNvSpPr txBox="1">
            <a:spLocks/>
          </p:cNvSpPr>
          <p:nvPr/>
        </p:nvSpPr>
        <p:spPr>
          <a:xfrm>
            <a:off x="1019908" y="6122500"/>
            <a:ext cx="7303477" cy="5127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161430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altLang="ru-RU" sz="1800" dirty="0">
                <a:solidFill>
                  <a:srgbClr val="000066"/>
                </a:solidFill>
              </a:rPr>
              <a:t>Совместное решение фирмы 1С и компании ЭЛИАС ВЦ</a:t>
            </a:r>
          </a:p>
        </p:txBody>
      </p:sp>
    </p:spTree>
    <p:extLst>
      <p:ext uri="{BB962C8B-B14F-4D97-AF65-F5344CB8AC3E}">
        <p14:creationId xmlns:p14="http://schemas.microsoft.com/office/powerpoint/2010/main" val="7306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948DA7-9A94-264F-8FEE-130DF0A5FF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460" y="1328991"/>
            <a:ext cx="1098341" cy="60731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92B7F28-E934-0E49-8D93-92017A0E5B43}"/>
              </a:ext>
            </a:extLst>
          </p:cNvPr>
          <p:cNvSpPr/>
          <p:nvPr/>
        </p:nvSpPr>
        <p:spPr>
          <a:xfrm>
            <a:off x="190501" y="2137332"/>
            <a:ext cx="10642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1С:Риэлтор. Управление продажами недвижимости. Модуль для 1С:</a:t>
            </a:r>
            <a:r>
              <a:rPr lang="en-US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ERP</a:t>
            </a:r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 – совместное отраслевое решение фирмы "1С" и компании "ЭЛИАС ВЦ"</a:t>
            </a:r>
            <a:endParaRPr lang="ru-RU" sz="2200" b="1" dirty="0">
              <a:solidFill>
                <a:srgbClr val="6B4D83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9C670E-0550-A149-A9AD-D811BED3FE24}"/>
              </a:ext>
            </a:extLst>
          </p:cNvPr>
          <p:cNvSpPr/>
          <p:nvPr/>
        </p:nvSpPr>
        <p:spPr>
          <a:xfrm>
            <a:off x="713691" y="3149386"/>
            <a:ext cx="834153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q"/>
            </a:pP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Продукт предназначен для компаний, в сферу деятельности которых входит подготовка и проведение сделок с недвижимостью, как на первичном, так и на вторичном рынках</a:t>
            </a: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q"/>
            </a:pP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Продут обеспечивает комплексное решение задач управленческого и бухгалтерского </a:t>
            </a:r>
            <a:r>
              <a:rPr lang="ru-RU" dirty="0">
                <a:solidFill>
                  <a:srgbClr val="000066"/>
                </a:solidFill>
                <a:latin typeface="Helvetica" pitchFamily="2" charset="0"/>
              </a:rPr>
              <a:t>учета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При разработке продукта был обобщен опыт создания и успешной эксплуатации автоматизированных систем управления в более чем </a:t>
            </a:r>
            <a:r>
              <a:rPr lang="en-US" altLang="ru-RU" dirty="0">
                <a:solidFill>
                  <a:srgbClr val="000066"/>
                </a:solidFill>
                <a:latin typeface="Helvetica" pitchFamily="2" charset="0"/>
              </a:rPr>
              <a:t>2</a:t>
            </a:r>
            <a:r>
              <a:rPr lang="ru-RU" altLang="ru-RU" dirty="0">
                <a:solidFill>
                  <a:srgbClr val="000066"/>
                </a:solidFill>
                <a:latin typeface="Helvetica" pitchFamily="2" charset="0"/>
              </a:rPr>
              <a:t>00 компаниях различного масштаба, работающих на риэлторском рынке</a:t>
            </a:r>
            <a:endParaRPr lang="ru-RU" dirty="0">
              <a:solidFill>
                <a:srgbClr val="000066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ПРЕДНАЗНАЧЕНИЕ ПРОГРАММЫ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40" y="1232061"/>
            <a:ext cx="793247" cy="801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526" y="1430177"/>
            <a:ext cx="1802663" cy="4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9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9C670E-0550-A149-A9AD-D811BED3FE24}"/>
              </a:ext>
            </a:extLst>
          </p:cNvPr>
          <p:cNvSpPr/>
          <p:nvPr/>
        </p:nvSpPr>
        <p:spPr>
          <a:xfrm>
            <a:off x="2746375" y="2194965"/>
            <a:ext cx="834153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Tx/>
            </a:pPr>
            <a:r>
              <a:rPr lang="ru-RU" altLang="ru-RU" sz="2400" b="1" dirty="0">
                <a:solidFill>
                  <a:srgbClr val="000066"/>
                </a:solidFill>
                <a:latin typeface="Helvetica" pitchFamily="2" charset="0"/>
              </a:rPr>
              <a:t>Строительные и девелоперские компании</a:t>
            </a:r>
          </a:p>
          <a:p>
            <a:pPr marL="342900" indent="-342900" eaLnBrk="1" hangingPunct="1">
              <a:spcBef>
                <a:spcPct val="50000"/>
              </a:spcBef>
              <a:buClrTx/>
              <a:buFont typeface="Wingdings" panose="05000000000000000000" pitchFamily="2" charset="2"/>
              <a:buChar char="q"/>
            </a:pP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342900" indent="-342900" eaLnBrk="1" hangingPunct="1">
              <a:spcBef>
                <a:spcPct val="50000"/>
              </a:spcBef>
              <a:buClrTx/>
              <a:buFont typeface="Wingdings" panose="05000000000000000000" pitchFamily="2" charset="2"/>
              <a:buChar char="q"/>
            </a:pP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342900" indent="-342900" eaLnBrk="1" hangingPunct="1">
              <a:spcBef>
                <a:spcPct val="50000"/>
              </a:spcBef>
              <a:buClrTx/>
              <a:buFont typeface="Wingdings" panose="05000000000000000000" pitchFamily="2" charset="2"/>
              <a:buChar char="q"/>
            </a:pP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r>
              <a:rPr lang="ru-RU" altLang="ru-RU" sz="2400" b="1" dirty="0">
                <a:solidFill>
                  <a:srgbClr val="000066"/>
                </a:solidFill>
                <a:latin typeface="Helvetica" pitchFamily="2" charset="0"/>
              </a:rPr>
              <a:t>Агентства недвижимости</a:t>
            </a:r>
            <a:endParaRPr 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ru-RU" sz="2000" dirty="0">
              <a:solidFill>
                <a:srgbClr val="000066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ЦЕЛЕВАЯ АУДИТОРИЯ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72D934A-C7FE-4B46-B904-AAE787FB7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2243138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9">
            <a:extLst>
              <a:ext uri="{FF2B5EF4-FFF2-40B4-BE49-F238E27FC236}">
                <a16:creationId xmlns:a16="http://schemas.microsoft.com/office/drawing/2014/main" id="{C384B159-4CFE-462A-BECC-8AED52094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3873500"/>
            <a:ext cx="1439862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633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ТИПОВЫЕ ПРОБЛЕМЫ УПРАВЛЕНИЯ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BB7D45-2E02-41E3-945B-E6FFE149C440}"/>
              </a:ext>
            </a:extLst>
          </p:cNvPr>
          <p:cNvSpPr/>
          <p:nvPr/>
        </p:nvSpPr>
        <p:spPr>
          <a:xfrm>
            <a:off x="713691" y="823431"/>
            <a:ext cx="8909703" cy="5536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ct val="50000"/>
              </a:spcBef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Отсутствие единой внутренней базы по объектам и клиентам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Отсутствие контроля за этапами проведения сделок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Неэффективное управление рекламой, в том числе в сети Интернет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Отсутствие оперативного контроля платежей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Низкий уровень взаимодействия с клиентами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Сложности с проведением итоговой калькуляции сделок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Разграничение прав доступа к информации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Сложности с анализом эффективности работы сотрудников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Неоперативное формирование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383740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ТИПОВОЕ РЕШЕНИЕ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242D3423-948F-41FC-B4A5-2743A8B88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600" y="1118944"/>
            <a:ext cx="1021439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panose="020B0603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panose="05000000000000000000" pitchFamily="2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panose="020B0603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panose="020B0603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"1С:Риэлтор. Управление продажами недвижимости" обеспечивает управление сделками по недвижимости различного вида: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45037C-409E-4119-9356-91D3E14786AB}"/>
              </a:ext>
            </a:extLst>
          </p:cNvPr>
          <p:cNvSpPr/>
          <p:nvPr/>
        </p:nvSpPr>
        <p:spPr>
          <a:xfrm>
            <a:off x="713691" y="2214202"/>
            <a:ext cx="83415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Сделки по реализации собственных объектов недвижимости (например, в строительных и девелоперских компаниях)</a:t>
            </a:r>
          </a:p>
          <a:p>
            <a:pPr marL="285750" indent="-285750">
              <a:spcBef>
                <a:spcPct val="50000"/>
              </a:spcBef>
              <a:buClrTx/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00066"/>
                </a:solidFill>
                <a:latin typeface="Helvetica" pitchFamily="2" charset="0"/>
              </a:rPr>
              <a:t>Сделки по купле-продаже или аренде недвижимости, в которых компания выступает в роли посредника (риэлторские компании, агентства недвижимости)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8" y="1095896"/>
            <a:ext cx="825948" cy="834206"/>
          </a:xfrm>
          <a:prstGeom prst="rect">
            <a:avLst/>
          </a:prstGeom>
        </p:spPr>
      </p:pic>
      <p:sp>
        <p:nvSpPr>
          <p:cNvPr id="9" name="Text Box 8">
            <a:extLst>
              <a:ext uri="{FF2B5EF4-FFF2-40B4-BE49-F238E27FC236}">
                <a16:creationId xmlns:a16="http://schemas.microsoft.com/office/drawing/2014/main" id="{CB01CA2A-5E89-453A-BF92-3B95F1F06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37" y="4993212"/>
            <a:ext cx="5351463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Помимо поставки для 1С:</a:t>
            </a:r>
            <a:r>
              <a:rPr lang="en-US" altLang="ru-RU" sz="1700" dirty="0">
                <a:solidFill>
                  <a:srgbClr val="000066"/>
                </a:solidFill>
                <a:latin typeface="Helvetica" pitchFamily="2" charset="0"/>
              </a:rPr>
              <a:t>ERP </a:t>
            </a:r>
            <a:r>
              <a:rPr lang="ru-RU" altLang="ru-RU" sz="1700" dirty="0">
                <a:solidFill>
                  <a:srgbClr val="000066"/>
                </a:solidFill>
                <a:latin typeface="Helvetica" pitchFamily="2" charset="0"/>
              </a:rPr>
              <a:t>предусмотрена поставка для "1С:Управление торговлей"</a:t>
            </a:r>
          </a:p>
        </p:txBody>
      </p:sp>
      <p:pic>
        <p:nvPicPr>
          <p:cNvPr id="3074" name="Picture 2" descr="https://setbi.ru/programirovanie_1c/images/block9-ico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4788226"/>
            <a:ext cx="1025525" cy="102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6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C633D2D-C89D-412A-BBCD-4C469562B6E8}"/>
              </a:ext>
            </a:extLst>
          </p:cNvPr>
          <p:cNvSpPr/>
          <p:nvPr/>
        </p:nvSpPr>
        <p:spPr>
          <a:xfrm>
            <a:off x="955964" y="2005903"/>
            <a:ext cx="5140036" cy="3045299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МОДУЛЬНЫЙ ПОДХОД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198FE1-D930-4825-83D8-84E3C5E778E9}"/>
              </a:ext>
            </a:extLst>
          </p:cNvPr>
          <p:cNvSpPr/>
          <p:nvPr/>
        </p:nvSpPr>
        <p:spPr>
          <a:xfrm>
            <a:off x="1138225" y="1110982"/>
            <a:ext cx="8930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Поставка на базе 1С:</a:t>
            </a:r>
            <a:r>
              <a:rPr lang="en-US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ERP </a:t>
            </a:r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разработана на основе концепции модульного подхода</a:t>
            </a: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9F2DF1B3-7EBF-4484-8FF4-32D933B5240B}"/>
              </a:ext>
            </a:extLst>
          </p:cNvPr>
          <p:cNvSpPr>
            <a:spLocks noChangeAspect="1"/>
          </p:cNvSpPr>
          <p:nvPr/>
        </p:nvSpPr>
        <p:spPr>
          <a:xfrm rot="2700000">
            <a:off x="2446584" y="2543436"/>
            <a:ext cx="2156652" cy="2150051"/>
          </a:xfrm>
          <a:custGeom>
            <a:avLst/>
            <a:gdLst>
              <a:gd name="connsiteX0" fmla="*/ 1927681 w 2156652"/>
              <a:gd name="connsiteY0" fmla="*/ 1485631 h 2150051"/>
              <a:gd name="connsiteX1" fmla="*/ 2059568 w 2156652"/>
              <a:gd name="connsiteY1" fmla="*/ 1507736 h 2150051"/>
              <a:gd name="connsiteX2" fmla="*/ 2067726 w 2156652"/>
              <a:gd name="connsiteY2" fmla="*/ 1507736 h 2150051"/>
              <a:gd name="connsiteX3" fmla="*/ 1532701 w 2156652"/>
              <a:gd name="connsiteY3" fmla="*/ 2043630 h 2150051"/>
              <a:gd name="connsiteX4" fmla="*/ 1532701 w 2156652"/>
              <a:gd name="connsiteY4" fmla="*/ 2026884 h 2150051"/>
              <a:gd name="connsiteX5" fmla="*/ 1513326 w 2156652"/>
              <a:gd name="connsiteY5" fmla="*/ 1904634 h 2150051"/>
              <a:gd name="connsiteX6" fmla="*/ 1927681 w 2156652"/>
              <a:gd name="connsiteY6" fmla="*/ 1485631 h 2150051"/>
              <a:gd name="connsiteX7" fmla="*/ 1968718 w 2156652"/>
              <a:gd name="connsiteY7" fmla="*/ 760723 h 2150051"/>
              <a:gd name="connsiteX8" fmla="*/ 2077607 w 2156652"/>
              <a:gd name="connsiteY8" fmla="*/ 683096 h 2150051"/>
              <a:gd name="connsiteX9" fmla="*/ 2083375 w 2156652"/>
              <a:gd name="connsiteY9" fmla="*/ 677328 h 2150051"/>
              <a:gd name="connsiteX10" fmla="*/ 2083990 w 2156652"/>
              <a:gd name="connsiteY10" fmla="*/ 1434582 h 2150051"/>
              <a:gd name="connsiteX11" fmla="*/ 2072149 w 2156652"/>
              <a:gd name="connsiteY11" fmla="*/ 1422740 h 2150051"/>
              <a:gd name="connsiteX12" fmla="*/ 1972004 w 2156652"/>
              <a:gd name="connsiteY12" fmla="*/ 1349997 h 2150051"/>
              <a:gd name="connsiteX13" fmla="*/ 1968718 w 2156652"/>
              <a:gd name="connsiteY13" fmla="*/ 760723 h 2150051"/>
              <a:gd name="connsiteX14" fmla="*/ 766722 w 2156652"/>
              <a:gd name="connsiteY14" fmla="*/ 1962718 h 2150051"/>
              <a:gd name="connsiteX15" fmla="*/ 1356536 w 2156652"/>
              <a:gd name="connsiteY15" fmla="*/ 1965465 h 2150051"/>
              <a:gd name="connsiteX16" fmla="*/ 1429254 w 2156652"/>
              <a:gd name="connsiteY16" fmla="*/ 2065635 h 2150051"/>
              <a:gd name="connsiteX17" fmla="*/ 1441096 w 2156652"/>
              <a:gd name="connsiteY17" fmla="*/ 2077476 h 2150051"/>
              <a:gd name="connsiteX18" fmla="*/ 683867 w 2156652"/>
              <a:gd name="connsiteY18" fmla="*/ 2076836 h 2150051"/>
              <a:gd name="connsiteX19" fmla="*/ 688923 w 2156652"/>
              <a:gd name="connsiteY19" fmla="*/ 2071780 h 2150051"/>
              <a:gd name="connsiteX20" fmla="*/ 766722 w 2156652"/>
              <a:gd name="connsiteY20" fmla="*/ 1962718 h 2150051"/>
              <a:gd name="connsiteX21" fmla="*/ 1524994 w 2156652"/>
              <a:gd name="connsiteY21" fmla="*/ 92102 h 2150051"/>
              <a:gd name="connsiteX22" fmla="*/ 2047044 w 2156652"/>
              <a:gd name="connsiteY22" fmla="*/ 624939 h 2150051"/>
              <a:gd name="connsiteX23" fmla="*/ 1907248 w 2156652"/>
              <a:gd name="connsiteY23" fmla="*/ 652355 h 2150051"/>
              <a:gd name="connsiteX24" fmla="*/ 1494933 w 2156652"/>
              <a:gd name="connsiteY24" fmla="*/ 233104 h 2150051"/>
              <a:gd name="connsiteX25" fmla="*/ 1524994 w 2156652"/>
              <a:gd name="connsiteY25" fmla="*/ 92102 h 2150051"/>
              <a:gd name="connsiteX26" fmla="*/ 91124 w 2156652"/>
              <a:gd name="connsiteY26" fmla="*/ 1515961 h 2150051"/>
              <a:gd name="connsiteX27" fmla="*/ 98275 w 2156652"/>
              <a:gd name="connsiteY27" fmla="*/ 1515961 h 2150051"/>
              <a:gd name="connsiteX28" fmla="*/ 230405 w 2156652"/>
              <a:gd name="connsiteY28" fmla="*/ 1493855 h 2150051"/>
              <a:gd name="connsiteX29" fmla="*/ 645525 w 2156652"/>
              <a:gd name="connsiteY29" fmla="*/ 1912858 h 2150051"/>
              <a:gd name="connsiteX30" fmla="*/ 626114 w 2156652"/>
              <a:gd name="connsiteY30" fmla="*/ 2035109 h 2150051"/>
              <a:gd name="connsiteX31" fmla="*/ 626114 w 2156652"/>
              <a:gd name="connsiteY31" fmla="*/ 2051855 h 2150051"/>
              <a:gd name="connsiteX32" fmla="*/ 91124 w 2156652"/>
              <a:gd name="connsiteY32" fmla="*/ 1515961 h 2150051"/>
              <a:gd name="connsiteX33" fmla="*/ 708175 w 2156652"/>
              <a:gd name="connsiteY33" fmla="*/ 66801 h 2150051"/>
              <a:gd name="connsiteX34" fmla="*/ 1454125 w 2156652"/>
              <a:gd name="connsiteY34" fmla="*/ 70052 h 2150051"/>
              <a:gd name="connsiteX35" fmla="*/ 1375356 w 2156652"/>
              <a:gd name="connsiteY35" fmla="*/ 188752 h 2150051"/>
              <a:gd name="connsiteX36" fmla="*/ 787331 w 2156652"/>
              <a:gd name="connsiteY36" fmla="*/ 187299 h 2150051"/>
              <a:gd name="connsiteX37" fmla="*/ 708175 w 2156652"/>
              <a:gd name="connsiteY37" fmla="*/ 66801 h 2150051"/>
              <a:gd name="connsiteX38" fmla="*/ 67949 w 2156652"/>
              <a:gd name="connsiteY38" fmla="*/ 698406 h 2150051"/>
              <a:gd name="connsiteX39" fmla="*/ 188137 w 2156652"/>
              <a:gd name="connsiteY39" fmla="*/ 777222 h 2150051"/>
              <a:gd name="connsiteX40" fmla="*/ 187691 w 2156652"/>
              <a:gd name="connsiteY40" fmla="*/ 1365226 h 2150051"/>
              <a:gd name="connsiteX41" fmla="*/ 68986 w 2156652"/>
              <a:gd name="connsiteY41" fmla="*/ 1444130 h 2150051"/>
              <a:gd name="connsiteX42" fmla="*/ 67949 w 2156652"/>
              <a:gd name="connsiteY42" fmla="*/ 698406 h 2150051"/>
              <a:gd name="connsiteX43" fmla="*/ 313708 w 2156652"/>
              <a:gd name="connsiteY43" fmla="*/ 303885 h 2150051"/>
              <a:gd name="connsiteX44" fmla="*/ 623616 w 2156652"/>
              <a:gd name="connsiteY44" fmla="*/ 88572 h 2150051"/>
              <a:gd name="connsiteX45" fmla="*/ 652796 w 2156652"/>
              <a:gd name="connsiteY45" fmla="*/ 229748 h 2150051"/>
              <a:gd name="connsiteX46" fmla="*/ 237768 w 2156652"/>
              <a:gd name="connsiteY46" fmla="*/ 646572 h 2150051"/>
              <a:gd name="connsiteX47" fmla="*/ 98395 w 2156652"/>
              <a:gd name="connsiteY47" fmla="*/ 618336 h 2150051"/>
              <a:gd name="connsiteX48" fmla="*/ 313708 w 2156652"/>
              <a:gd name="connsiteY48" fmla="*/ 303885 h 215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156652" h="2150051">
                <a:moveTo>
                  <a:pt x="1927681" y="1485631"/>
                </a:moveTo>
                <a:cubicBezTo>
                  <a:pt x="1970089" y="1500174"/>
                  <a:pt x="2014665" y="1507646"/>
                  <a:pt x="2059568" y="1507736"/>
                </a:cubicBezTo>
                <a:lnTo>
                  <a:pt x="2067726" y="1507736"/>
                </a:lnTo>
                <a:cubicBezTo>
                  <a:pt x="1965874" y="1747459"/>
                  <a:pt x="1774288" y="1939356"/>
                  <a:pt x="1532701" y="2043630"/>
                </a:cubicBezTo>
                <a:cubicBezTo>
                  <a:pt x="1532701" y="2037937"/>
                  <a:pt x="1532701" y="2032578"/>
                  <a:pt x="1532701" y="2026884"/>
                </a:cubicBezTo>
                <a:cubicBezTo>
                  <a:pt x="1532735" y="1985389"/>
                  <a:pt x="1526198" y="1944142"/>
                  <a:pt x="1513326" y="1904634"/>
                </a:cubicBezTo>
                <a:cubicBezTo>
                  <a:pt x="1696084" y="1815869"/>
                  <a:pt x="1842359" y="1667949"/>
                  <a:pt x="1927681" y="1485631"/>
                </a:cubicBezTo>
                <a:close/>
                <a:moveTo>
                  <a:pt x="1968718" y="760723"/>
                </a:moveTo>
                <a:cubicBezTo>
                  <a:pt x="2008988" y="741020"/>
                  <a:pt x="2045792" y="714783"/>
                  <a:pt x="2077607" y="683096"/>
                </a:cubicBezTo>
                <a:lnTo>
                  <a:pt x="2083375" y="677328"/>
                </a:lnTo>
                <a:cubicBezTo>
                  <a:pt x="2180865" y="918857"/>
                  <a:pt x="2181085" y="1190021"/>
                  <a:pt x="2083990" y="1434582"/>
                </a:cubicBezTo>
                <a:cubicBezTo>
                  <a:pt x="2079964" y="1430556"/>
                  <a:pt x="2076174" y="1426766"/>
                  <a:pt x="2072149" y="1422740"/>
                </a:cubicBezTo>
                <a:cubicBezTo>
                  <a:pt x="2042831" y="1393375"/>
                  <a:pt x="2009043" y="1368832"/>
                  <a:pt x="1972004" y="1349997"/>
                </a:cubicBezTo>
                <a:cubicBezTo>
                  <a:pt x="2038467" y="1158001"/>
                  <a:pt x="2037304" y="949973"/>
                  <a:pt x="1968718" y="760723"/>
                </a:cubicBezTo>
                <a:close/>
                <a:moveTo>
                  <a:pt x="766722" y="1962718"/>
                </a:moveTo>
                <a:cubicBezTo>
                  <a:pt x="956084" y="2031194"/>
                  <a:pt x="1164302" y="2032166"/>
                  <a:pt x="1356536" y="1965465"/>
                </a:cubicBezTo>
                <a:cubicBezTo>
                  <a:pt x="1375354" y="2002521"/>
                  <a:pt x="1399889" y="2036317"/>
                  <a:pt x="1429254" y="2065635"/>
                </a:cubicBezTo>
                <a:cubicBezTo>
                  <a:pt x="1433280" y="2069661"/>
                  <a:pt x="1437070" y="2073450"/>
                  <a:pt x="1441096" y="2077476"/>
                </a:cubicBezTo>
                <a:cubicBezTo>
                  <a:pt x="1196343" y="2174465"/>
                  <a:pt x="925228" y="2174234"/>
                  <a:pt x="683867" y="2076836"/>
                </a:cubicBezTo>
                <a:lnTo>
                  <a:pt x="688923" y="2071780"/>
                </a:lnTo>
                <a:cubicBezTo>
                  <a:pt x="720669" y="2039906"/>
                  <a:pt x="746964" y="2003044"/>
                  <a:pt x="766722" y="1962718"/>
                </a:cubicBezTo>
                <a:close/>
                <a:moveTo>
                  <a:pt x="1524994" y="92102"/>
                </a:moveTo>
                <a:cubicBezTo>
                  <a:pt x="1756660" y="198220"/>
                  <a:pt x="1942382" y="387780"/>
                  <a:pt x="2047044" y="624939"/>
                </a:cubicBezTo>
                <a:cubicBezTo>
                  <a:pt x="1999247" y="625644"/>
                  <a:pt x="1951934" y="634924"/>
                  <a:pt x="1907248" y="652355"/>
                </a:cubicBezTo>
                <a:cubicBezTo>
                  <a:pt x="1818762" y="469662"/>
                  <a:pt x="1673764" y="322225"/>
                  <a:pt x="1494933" y="233104"/>
                </a:cubicBezTo>
                <a:cubicBezTo>
                  <a:pt x="1512867" y="188252"/>
                  <a:pt x="1523039" y="140536"/>
                  <a:pt x="1524994" y="92102"/>
                </a:cubicBezTo>
                <a:close/>
                <a:moveTo>
                  <a:pt x="91124" y="1515961"/>
                </a:moveTo>
                <a:lnTo>
                  <a:pt x="98275" y="1515961"/>
                </a:lnTo>
                <a:cubicBezTo>
                  <a:pt x="143260" y="1515870"/>
                  <a:pt x="187919" y="1508398"/>
                  <a:pt x="230405" y="1493855"/>
                </a:cubicBezTo>
                <a:cubicBezTo>
                  <a:pt x="315885" y="1676173"/>
                  <a:pt x="462429" y="1824093"/>
                  <a:pt x="645525" y="1912858"/>
                </a:cubicBezTo>
                <a:cubicBezTo>
                  <a:pt x="632628" y="1952367"/>
                  <a:pt x="626080" y="1993614"/>
                  <a:pt x="626114" y="2035109"/>
                </a:cubicBezTo>
                <a:cubicBezTo>
                  <a:pt x="626114" y="2040802"/>
                  <a:pt x="626114" y="2046161"/>
                  <a:pt x="626114" y="2051855"/>
                </a:cubicBezTo>
                <a:cubicBezTo>
                  <a:pt x="384466" y="1947369"/>
                  <a:pt x="192922" y="1755499"/>
                  <a:pt x="91124" y="1515961"/>
                </a:cubicBezTo>
                <a:close/>
                <a:moveTo>
                  <a:pt x="708175" y="66801"/>
                </a:moveTo>
                <a:cubicBezTo>
                  <a:pt x="946499" y="-23374"/>
                  <a:pt x="1211875" y="-22218"/>
                  <a:pt x="1454125" y="70052"/>
                </a:cubicBezTo>
                <a:cubicBezTo>
                  <a:pt x="1421028" y="104542"/>
                  <a:pt x="1394370" y="144717"/>
                  <a:pt x="1375356" y="188752"/>
                </a:cubicBezTo>
                <a:cubicBezTo>
                  <a:pt x="1183215" y="123264"/>
                  <a:pt x="976426" y="122753"/>
                  <a:pt x="787331" y="187299"/>
                </a:cubicBezTo>
                <a:cubicBezTo>
                  <a:pt x="768037" y="143015"/>
                  <a:pt x="741249" y="102239"/>
                  <a:pt x="708175" y="66801"/>
                </a:cubicBezTo>
                <a:close/>
                <a:moveTo>
                  <a:pt x="67949" y="698406"/>
                </a:moveTo>
                <a:cubicBezTo>
                  <a:pt x="103277" y="731367"/>
                  <a:pt x="143947" y="758040"/>
                  <a:pt x="188137" y="777222"/>
                </a:cubicBezTo>
                <a:cubicBezTo>
                  <a:pt x="122891" y="966342"/>
                  <a:pt x="122734" y="1173150"/>
                  <a:pt x="187691" y="1365226"/>
                </a:cubicBezTo>
                <a:cubicBezTo>
                  <a:pt x="143675" y="1384303"/>
                  <a:pt x="103498" y="1411006"/>
                  <a:pt x="68986" y="1444130"/>
                </a:cubicBezTo>
                <a:cubicBezTo>
                  <a:pt x="-22638" y="1202060"/>
                  <a:pt x="-23006" y="936729"/>
                  <a:pt x="67949" y="698406"/>
                </a:cubicBezTo>
                <a:close/>
                <a:moveTo>
                  <a:pt x="313708" y="303885"/>
                </a:moveTo>
                <a:cubicBezTo>
                  <a:pt x="402720" y="214103"/>
                  <a:pt x="507498" y="140844"/>
                  <a:pt x="623616" y="88572"/>
                </a:cubicBezTo>
                <a:cubicBezTo>
                  <a:pt x="625285" y="137016"/>
                  <a:pt x="635158" y="184791"/>
                  <a:pt x="652796" y="229748"/>
                </a:cubicBezTo>
                <a:cubicBezTo>
                  <a:pt x="473393" y="317627"/>
                  <a:pt x="327423" y="464228"/>
                  <a:pt x="237768" y="646572"/>
                </a:cubicBezTo>
                <a:cubicBezTo>
                  <a:pt x="193268" y="628879"/>
                  <a:pt x="146098" y="619321"/>
                  <a:pt x="98395" y="618336"/>
                </a:cubicBezTo>
                <a:cubicBezTo>
                  <a:pt x="151449" y="499972"/>
                  <a:pt x="224695" y="393667"/>
                  <a:pt x="313708" y="303885"/>
                </a:cubicBezTo>
                <a:close/>
              </a:path>
            </a:pathLst>
          </a:custGeom>
          <a:solidFill>
            <a:srgbClr val="6B4D83">
              <a:alpha val="60000"/>
            </a:srgbClr>
          </a:solidFill>
          <a:ln w="49213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A0B1FABE-CC58-4578-B05B-BDAFB784F89C}"/>
              </a:ext>
            </a:extLst>
          </p:cNvPr>
          <p:cNvSpPr/>
          <p:nvPr/>
        </p:nvSpPr>
        <p:spPr>
          <a:xfrm>
            <a:off x="2979387" y="3304309"/>
            <a:ext cx="1091046" cy="571500"/>
          </a:xfrm>
          <a:prstGeom prst="roundRect">
            <a:avLst/>
          </a:prstGeom>
          <a:gradFill flip="none" rotWithShape="1">
            <a:gsLst>
              <a:gs pos="0">
                <a:srgbClr val="FF0000"/>
              </a:gs>
              <a:gs pos="5000">
                <a:schemeClr val="accent2">
                  <a:lumMod val="89000"/>
                </a:schemeClr>
              </a:gs>
              <a:gs pos="55000">
                <a:srgbClr val="723416"/>
              </a:gs>
              <a:gs pos="68000">
                <a:schemeClr val="accent2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1С:</a:t>
            </a:r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ERP</a:t>
            </a:r>
            <a:endParaRPr lang="ru-RU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27BE6689-6BAD-47D7-BA67-1C57A1B68109}"/>
              </a:ext>
            </a:extLst>
          </p:cNvPr>
          <p:cNvSpPr/>
          <p:nvPr/>
        </p:nvSpPr>
        <p:spPr>
          <a:xfrm>
            <a:off x="2844305" y="2140526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B3F0946-DEE2-4F0E-BEF1-D89A541903AF}"/>
              </a:ext>
            </a:extLst>
          </p:cNvPr>
          <p:cNvSpPr/>
          <p:nvPr/>
        </p:nvSpPr>
        <p:spPr>
          <a:xfrm>
            <a:off x="4205514" y="3247159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2EC88B0-9391-4CDC-8AE9-45011A50444A}"/>
              </a:ext>
            </a:extLst>
          </p:cNvPr>
          <p:cNvSpPr/>
          <p:nvPr/>
        </p:nvSpPr>
        <p:spPr>
          <a:xfrm>
            <a:off x="1483096" y="3251794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DB05B8A-0DF4-4242-907E-F5F99C086F01}"/>
              </a:ext>
            </a:extLst>
          </p:cNvPr>
          <p:cNvSpPr/>
          <p:nvPr/>
        </p:nvSpPr>
        <p:spPr>
          <a:xfrm>
            <a:off x="7454405" y="2530186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FC3C117-DAE4-4BFC-B258-7CDFE437562C}"/>
              </a:ext>
            </a:extLst>
          </p:cNvPr>
          <p:cNvSpPr/>
          <p:nvPr/>
        </p:nvSpPr>
        <p:spPr>
          <a:xfrm>
            <a:off x="7277760" y="2381250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FAFF2567-70E9-45DF-A391-1E7D100BABF1}"/>
              </a:ext>
            </a:extLst>
          </p:cNvPr>
          <p:cNvSpPr/>
          <p:nvPr/>
        </p:nvSpPr>
        <p:spPr>
          <a:xfrm>
            <a:off x="7101115" y="2230581"/>
            <a:ext cx="1361209" cy="685800"/>
          </a:xfrm>
          <a:prstGeom prst="roundRect">
            <a:avLst/>
          </a:prstGeom>
          <a:gradFill flip="none" rotWithShape="1">
            <a:gsLst>
              <a:gs pos="0">
                <a:srgbClr val="6B4D83">
                  <a:alpha val="2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5000000" scaled="0"/>
            <a:tileRect/>
          </a:gradFill>
          <a:ln w="19050">
            <a:solidFill>
              <a:srgbClr val="785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>
                  <a:noFill/>
                </a:ln>
                <a:solidFill>
                  <a:srgbClr val="34315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Модуль</a:t>
            </a:r>
          </a:p>
        </p:txBody>
      </p:sp>
      <p:pic>
        <p:nvPicPr>
          <p:cNvPr id="39" name="Рисунок 38" descr="Справа налево (обратно)">
            <a:extLst>
              <a:ext uri="{FF2B5EF4-FFF2-40B4-BE49-F238E27FC236}">
                <a16:creationId xmlns:a16="http://schemas.microsoft.com/office/drawing/2014/main" id="{1A5C4AD8-CB47-4193-99DA-0EFBD6353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034281" y="2863274"/>
            <a:ext cx="1481844" cy="1481844"/>
          </a:xfrm>
          <a:prstGeom prst="rect">
            <a:avLst/>
          </a:prstGeom>
        </p:spPr>
      </p:pic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75E4DE34-B8D4-4009-8A82-3F0D44A73204}"/>
              </a:ext>
            </a:extLst>
          </p:cNvPr>
          <p:cNvSpPr/>
          <p:nvPr/>
        </p:nvSpPr>
        <p:spPr>
          <a:xfrm>
            <a:off x="1310660" y="5291321"/>
            <a:ext cx="4428498" cy="1091046"/>
          </a:xfrm>
          <a:prstGeom prst="roundRect">
            <a:avLst/>
          </a:prstGeom>
          <a:solidFill>
            <a:srgbClr val="785793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Единое решение из набора отраслевых и специализированных модулей на базе интеграционного ядра 1С:</a:t>
            </a: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ERP</a:t>
            </a:r>
            <a:endParaRPr lang="ru-RU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8" y="1095896"/>
            <a:ext cx="825948" cy="83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0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ИНТЕГРАЦИЯ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198FE1-D930-4825-83D8-84E3C5E778E9}"/>
              </a:ext>
            </a:extLst>
          </p:cNvPr>
          <p:cNvSpPr/>
          <p:nvPr/>
        </p:nvSpPr>
        <p:spPr>
          <a:xfrm>
            <a:off x="1138225" y="1110982"/>
            <a:ext cx="8930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В рамках концепции модульного подхода продукт совместим с решениями: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503B6-1B60-4BCE-95D0-3A056ABA4CF9}"/>
              </a:ext>
            </a:extLst>
          </p:cNvPr>
          <p:cNvSpPr/>
          <p:nvPr/>
        </p:nvSpPr>
        <p:spPr>
          <a:xfrm>
            <a:off x="876300" y="2259234"/>
            <a:ext cx="10858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sz="2400" b="1" dirty="0">
                <a:solidFill>
                  <a:srgbClr val="000066"/>
                </a:solidFill>
                <a:latin typeface="Helvetica" pitchFamily="2" charset="0"/>
              </a:rPr>
              <a:t>1С:Аренда и управление недвижимостью. Модуль для 1С:</a:t>
            </a:r>
            <a:r>
              <a:rPr lang="en-US" altLang="ru-RU" sz="2400" b="1" dirty="0">
                <a:solidFill>
                  <a:srgbClr val="000066"/>
                </a:solidFill>
                <a:latin typeface="Helvetica" pitchFamily="2" charset="0"/>
              </a:rPr>
              <a:t>ERP</a:t>
            </a: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q"/>
              <a:defRPr/>
            </a:pP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q"/>
              <a:defRPr/>
            </a:pPr>
            <a:r>
              <a:rPr lang="ru-RU" sz="2400" b="1" dirty="0">
                <a:solidFill>
                  <a:srgbClr val="000066"/>
                </a:solidFill>
                <a:latin typeface="Helvetica" pitchFamily="2" charset="0"/>
              </a:rPr>
              <a:t>1С:</a:t>
            </a:r>
            <a:r>
              <a:rPr lang="en-US" sz="2400" b="1" dirty="0">
                <a:solidFill>
                  <a:srgbClr val="000066"/>
                </a:solidFill>
                <a:latin typeface="Helvetica" pitchFamily="2" charset="0"/>
              </a:rPr>
              <a:t>ERP </a:t>
            </a:r>
            <a:r>
              <a:rPr lang="ru-RU" sz="2400" b="1" dirty="0">
                <a:solidFill>
                  <a:srgbClr val="000066"/>
                </a:solidFill>
                <a:latin typeface="Helvetica" pitchFamily="2" charset="0"/>
              </a:rPr>
              <a:t>Управление строительной организацией 2</a:t>
            </a:r>
            <a:endParaRPr lang="ru-RU" altLang="ru-RU" sz="2400" b="1" dirty="0">
              <a:solidFill>
                <a:srgbClr val="000066"/>
              </a:solidFill>
              <a:latin typeface="Helvetica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8" y="1095896"/>
            <a:ext cx="825948" cy="83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1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ФУНКЦИОНАЛЬНОСТЬ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198FE1-D930-4825-83D8-84E3C5E778E9}"/>
              </a:ext>
            </a:extLst>
          </p:cNvPr>
          <p:cNvSpPr/>
          <p:nvPr/>
        </p:nvSpPr>
        <p:spPr>
          <a:xfrm>
            <a:off x="1138226" y="1266847"/>
            <a:ext cx="74908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C</a:t>
            </a:r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писок отраслевых подсистем продукта: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24478D-BEDD-402A-ABAE-A031FBFBB9EF}"/>
              </a:ext>
            </a:extLst>
          </p:cNvPr>
          <p:cNvSpPr/>
          <p:nvPr/>
        </p:nvSpPr>
        <p:spPr>
          <a:xfrm>
            <a:off x="1138225" y="2144934"/>
            <a:ext cx="8109683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базой объектов недвижимости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взаимоотношениями с клиентами (</a:t>
            </a:r>
            <a:r>
              <a:rPr lang="en-US" sz="2000" dirty="0">
                <a:solidFill>
                  <a:srgbClr val="000066"/>
                </a:solidFill>
                <a:latin typeface="Helvetica" pitchFamily="2" charset="0"/>
              </a:rPr>
              <a:t>CRM</a:t>
            </a: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сделками по недвижимости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rgbClr val="000066"/>
                </a:solidFill>
                <a:latin typeface="Helvetica" pitchFamily="2" charset="0"/>
              </a:rPr>
              <a:t>Управление взаиморасчетами и финансовым результатом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8" y="1095896"/>
            <a:ext cx="825948" cy="83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67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УПРАВЛЕНИЕ БАЗОЙ ОБЪЕКТОВ НЕДВИЖИМОСТИ</a:t>
            </a:r>
            <a:endParaRPr lang="ru-RU" sz="2400" b="1" dirty="0">
              <a:solidFill>
                <a:schemeClr val="bg1"/>
              </a:solidFill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7D84FA-F8CF-554D-A85B-859695DB51C5}"/>
              </a:ext>
            </a:extLst>
          </p:cNvPr>
          <p:cNvSpPr/>
          <p:nvPr/>
        </p:nvSpPr>
        <p:spPr>
          <a:xfrm>
            <a:off x="323529" y="1018258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Ведение базы данных по объектам недвижимости всех типов: жилая, коммерческая и т.п.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FD9BF76-7A3C-1448-B7AD-2C05B00E2FF5}"/>
              </a:ext>
            </a:extLst>
          </p:cNvPr>
          <p:cNvSpPr/>
          <p:nvPr/>
        </p:nvSpPr>
        <p:spPr>
          <a:xfrm>
            <a:off x="321202" y="2011148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Широкий набор характеристик для всех категорий объектов: квартира, дом, земельный участок и т.п.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ED40E0-C051-FC4B-A0B2-FDF9BA5BF6CF}"/>
              </a:ext>
            </a:extLst>
          </p:cNvPr>
          <p:cNvSpPr/>
          <p:nvPr/>
        </p:nvSpPr>
        <p:spPr>
          <a:xfrm>
            <a:off x="323528" y="3004038"/>
            <a:ext cx="42137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Формирование квартирограмм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BDA9625-7996-3244-A23D-9D6FC12D0AC7}"/>
              </a:ext>
            </a:extLst>
          </p:cNvPr>
          <p:cNvSpPr/>
          <p:nvPr/>
        </p:nvSpPr>
        <p:spPr>
          <a:xfrm>
            <a:off x="4746666" y="2386864"/>
            <a:ext cx="46774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Возможность добавления к объектам недвижимости произвольных реквизитов с дальнейшим их использованием в отчетах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B4F93B2-A159-0B45-92C6-39C73950494E}"/>
              </a:ext>
            </a:extLst>
          </p:cNvPr>
          <p:cNvSpPr/>
          <p:nvPr/>
        </p:nvSpPr>
        <p:spPr>
          <a:xfrm>
            <a:off x="323530" y="6244939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различных видов цен, формирование прайс-листа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3F54FB-FAA3-B04C-84DC-F04ECCE9F918}"/>
              </a:ext>
            </a:extLst>
          </p:cNvPr>
          <p:cNvSpPr/>
          <p:nvPr/>
        </p:nvSpPr>
        <p:spPr>
          <a:xfrm>
            <a:off x="323529" y="5498269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Регистрация и хранение истории по условиям продажи объектов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8A5BC53-74EF-6D45-B280-3FD45CBA3BD7}"/>
              </a:ext>
            </a:extLst>
          </p:cNvPr>
          <p:cNvSpPr/>
          <p:nvPr/>
        </p:nvSpPr>
        <p:spPr>
          <a:xfrm>
            <a:off x="323530" y="4004932"/>
            <a:ext cx="4601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Хранение истории изменения параметров объектов недвижимости (площадей, количества помещений и т.п.)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3D0132C-276B-6444-9F46-6B976D78900A}"/>
              </a:ext>
            </a:extLst>
          </p:cNvPr>
          <p:cNvSpPr/>
          <p:nvPr/>
        </p:nvSpPr>
        <p:spPr>
          <a:xfrm>
            <a:off x="321202" y="4997822"/>
            <a:ext cx="4764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Регистрация данных по обмерам БТИ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C59E8C-532B-3D46-987C-AC418C7B1EF8}"/>
              </a:ext>
            </a:extLst>
          </p:cNvPr>
          <p:cNvSpPr/>
          <p:nvPr/>
        </p:nvSpPr>
        <p:spPr>
          <a:xfrm>
            <a:off x="321202" y="3504485"/>
            <a:ext cx="43011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3</a:t>
            </a:r>
            <a:r>
              <a:rPr lang="en-US" sz="1600" dirty="0">
                <a:solidFill>
                  <a:srgbClr val="483A99"/>
                </a:solidFill>
                <a:latin typeface="+mj-lt"/>
              </a:rPr>
              <a:t>D</a:t>
            </a:r>
            <a:r>
              <a:rPr lang="ru-RU" sz="1600" dirty="0">
                <a:solidFill>
                  <a:srgbClr val="483A99"/>
                </a:solidFill>
                <a:latin typeface="+mj-lt"/>
              </a:rPr>
              <a:t>-визуализация зданий и этажей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88DEA9D-36D1-8A4A-ABC5-C21960C16014}"/>
              </a:ext>
            </a:extLst>
          </p:cNvPr>
          <p:cNvSpPr/>
          <p:nvPr/>
        </p:nvSpPr>
        <p:spPr>
          <a:xfrm>
            <a:off x="4746666" y="1018258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Групповое изменение цен и условий продажи объектов недвижимости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8CF2159-8AF6-D942-BF43-5BB71AFDEB26}"/>
              </a:ext>
            </a:extLst>
          </p:cNvPr>
          <p:cNvSpPr/>
          <p:nvPr/>
        </p:nvSpPr>
        <p:spPr>
          <a:xfrm>
            <a:off x="4746665" y="1702561"/>
            <a:ext cx="4796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Анализ изменения различных характеристик объектов недвижимости за период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277D57A-4CB4-4E18-91C1-0B85DA61DF7C}"/>
              </a:ext>
            </a:extLst>
          </p:cNvPr>
          <p:cNvSpPr/>
          <p:nvPr/>
        </p:nvSpPr>
        <p:spPr>
          <a:xfrm>
            <a:off x="4746666" y="3317389"/>
            <a:ext cx="467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Групповое создание объектов недвижимости по заданному образцу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E304383-7D84-4CF0-B9EB-D5F3F62A0444}"/>
              </a:ext>
            </a:extLst>
          </p:cNvPr>
          <p:cNvSpPr/>
          <p:nvPr/>
        </p:nvSpPr>
        <p:spPr>
          <a:xfrm>
            <a:off x="4746666" y="4001692"/>
            <a:ext cx="4677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Привязка к объектам произвольных файлов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5B1CC66-A46D-41D4-9A51-BA42138A36F8}"/>
              </a:ext>
            </a:extLst>
          </p:cNvPr>
          <p:cNvSpPr/>
          <p:nvPr/>
        </p:nvSpPr>
        <p:spPr>
          <a:xfrm>
            <a:off x="4746666" y="4439774"/>
            <a:ext cx="4891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Печать презентаций объектов недвижимости по макетам формата Microsoft Word ®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289AE6C-0E1A-4B74-85C4-65274C70C617}"/>
              </a:ext>
            </a:extLst>
          </p:cNvPr>
          <p:cNvSpPr/>
          <p:nvPr/>
        </p:nvSpPr>
        <p:spPr>
          <a:xfrm>
            <a:off x="4746666" y="5124077"/>
            <a:ext cx="467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Назначение объектам недвижимости различных статусов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F01FC89-26B1-4F38-A3BD-EE9A1CC56B3E}"/>
              </a:ext>
            </a:extLst>
          </p:cNvPr>
          <p:cNvSpPr/>
          <p:nvPr/>
        </p:nvSpPr>
        <p:spPr>
          <a:xfrm>
            <a:off x="4746665" y="5808380"/>
            <a:ext cx="37115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правообладателей объектов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EDD7BBB-3086-4A35-8F06-6E13455A5733}"/>
              </a:ext>
            </a:extLst>
          </p:cNvPr>
          <p:cNvSpPr/>
          <p:nvPr/>
        </p:nvSpPr>
        <p:spPr>
          <a:xfrm>
            <a:off x="4746664" y="6246459"/>
            <a:ext cx="3965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Формирование реестра объектов     недвижимости</a:t>
            </a:r>
          </a:p>
        </p:txBody>
      </p:sp>
    </p:spTree>
    <p:extLst>
      <p:ext uri="{BB962C8B-B14F-4D97-AF65-F5344CB8AC3E}">
        <p14:creationId xmlns:p14="http://schemas.microsoft.com/office/powerpoint/2010/main" val="1992310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4EDF3C-3A6B-4716-824D-65D867425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0" y="971490"/>
            <a:ext cx="6469063" cy="5745163"/>
          </a:xfrm>
          <a:prstGeom prst="rect">
            <a:avLst/>
          </a:prstGeom>
          <a:noFill/>
          <a:ln w="6350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Карточка объекта недвижимости содержит широкий набор различных характеристик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08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Карточка объекта недвижимости содержит широкий набор различных характеристик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1241C44-A5F5-45E8-A832-C5D28B2EB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8331303" cy="5252665"/>
          </a:xfrm>
          <a:prstGeom prst="rect">
            <a:avLst/>
          </a:prstGeom>
          <a:noFill/>
          <a:ln w="6350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5311638-EAF4-435E-951E-507ADD8BC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8639426" cy="525266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Состав характеристик определяется типом недвижимости (жилая, коммерческая и т.п.) и категорией объекта (квартира, здание и т.п.)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2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4706BB6-A6FC-4B5E-9058-4B983A17F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6811167" cy="5252664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Состав характеристик определяется типом недвижимости (жилая, коммерческая и т.п.) и категорией объекта (квартира, здание и т.п.)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52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CE90778-E3B7-4E96-9FFA-2760BD970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7349622" cy="5252664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ОБЪЕКТЫ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Состав характеристик определяется типом недвижимости (жилая, коммерческая и т.п.) и категорией объекта (квартира, здание и т.п.)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575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Содержание и оформление ячейки квартирограммы настраивается произвольным образом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КВАРТИРОГРАММА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2F7E67EA-C9F9-4156-AA20-7F29651E4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6576676" cy="588651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954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3</a:t>
            </a:r>
            <a:r>
              <a:rPr lang="en-US" sz="1400" dirty="0">
                <a:solidFill>
                  <a:srgbClr val="785793"/>
                </a:solidFill>
                <a:latin typeface="Helvetica" pitchFamily="2" charset="0"/>
              </a:rPr>
              <a:t>D-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визуализация обеспечивает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наиболее реалистичное представление  конструктивных особенностей объекта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3</a:t>
            </a:r>
            <a:r>
              <a:rPr lang="en-US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D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-ВИЗУАЛИЗАЦИЯ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BD89689-67B4-408A-AE9F-011EACF13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9" y="971490"/>
            <a:ext cx="9021009" cy="576181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9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3</a:t>
            </a:r>
            <a:r>
              <a:rPr lang="en-US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D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-ВИЗУАЛИЗАЦИЯ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960E5D9-14EB-4A6E-8C72-8BE93035B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8" y="971490"/>
            <a:ext cx="8461654" cy="5273446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3</a:t>
            </a:r>
            <a:r>
              <a:rPr lang="en-US" sz="1400" dirty="0">
                <a:solidFill>
                  <a:srgbClr val="785793"/>
                </a:solidFill>
                <a:latin typeface="Helvetica" pitchFamily="2" charset="0"/>
              </a:rPr>
              <a:t>D-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визуализация обеспечивает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наиболее реалистичное представление  конструктивных особенностей объекта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940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Доступно выделение квартир на 3D-модели цветом в зависимости от статуса, вывод на модели любой информации по квартирам (площадь, стоимость и т.п.) 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3</a:t>
            </a:r>
            <a:r>
              <a:rPr lang="en-US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D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-ВИЗУАЛИЗАЦИЯ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6" name="Скругленный прямоугольник 14">
            <a:extLst>
              <a:ext uri="{FF2B5EF4-FFF2-40B4-BE49-F238E27FC236}">
                <a16:creationId xmlns:a16="http://schemas.microsoft.com/office/drawing/2014/main" id="{9FF9EA66-C529-41E6-937B-C35828C5927A}"/>
              </a:ext>
            </a:extLst>
          </p:cNvPr>
          <p:cNvSpPr/>
          <p:nvPr/>
        </p:nvSpPr>
        <p:spPr>
          <a:xfrm>
            <a:off x="263524" y="29526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Предусмотрена возможность публикации 3D-моделей на сайте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800" y="972000"/>
            <a:ext cx="8386448" cy="52324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984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9E47CC0-39E3-4DBE-AE77-31DB1F1C8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8" y="971490"/>
            <a:ext cx="8388639" cy="5273446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Учитываются различные виды цен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ЦЕНЫ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43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Объектам недвижимости могут назначаться различные статусы: Открыт в продажу, Бронь, Контракт и т.п. </a:t>
            </a:r>
          </a:p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Список статусов может редактироваться.</a:t>
            </a: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СТАТУСЫ ОБЪЕКТОВ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5CA9C59-4FAD-4106-A257-E3312A254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8" y="971491"/>
            <a:ext cx="6725187" cy="443871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208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Диаграмма изменения статусов объектов в заданном периоде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СТАТУСЫ ОБЪЕКТОВ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4826CC2-000C-4FE4-B1E6-C8B4ADFB8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8" y="971490"/>
            <a:ext cx="8936135" cy="507601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68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Реестр объектов недвижимости отображает все характеристики объектов, статусы, условия продажи и т.п.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РЕЕСТР ОБЪЕКТОВ НЕДВИЖИМОСТИ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E411365-708B-4613-8A92-2C8C16EC7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08" y="971490"/>
            <a:ext cx="6985747" cy="586396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164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altLang="ru-RU" sz="2400" b="1" dirty="0">
                <a:solidFill>
                  <a:schemeClr val="bg1"/>
                </a:solidFill>
                <a:latin typeface="Helvetica" pitchFamily="2" charset="0"/>
              </a:rPr>
              <a:t>CRM – 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УПРАВЛЕНИЕ ВЗАИМООТНОШЕНИЯМИ С КЛИЕНТАМИ</a:t>
            </a:r>
            <a:endParaRPr lang="ru-RU" sz="2400" b="1" dirty="0">
              <a:solidFill>
                <a:schemeClr val="bg1"/>
              </a:solidFill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7D84FA-F8CF-554D-A85B-859695DB51C5}"/>
              </a:ext>
            </a:extLst>
          </p:cNvPr>
          <p:cNvSpPr/>
          <p:nvPr/>
        </p:nvSpPr>
        <p:spPr>
          <a:xfrm>
            <a:off x="323528" y="1018258"/>
            <a:ext cx="44978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Учет интересов (заявок) клиентов различного вида (покупка, продажа, аренда)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FD9BF76-7A3C-1448-B7AD-2C05B00E2FF5}"/>
              </a:ext>
            </a:extLst>
          </p:cNvPr>
          <p:cNvSpPr/>
          <p:nvPr/>
        </p:nvSpPr>
        <p:spPr>
          <a:xfrm>
            <a:off x="321202" y="1942454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Планирование и регистрация контактов с клиентами: встреч, звонков и т.п.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B07932D-64BE-8849-8B54-78226917CD41}"/>
              </a:ext>
            </a:extLst>
          </p:cNvPr>
          <p:cNvSpPr/>
          <p:nvPr/>
        </p:nvSpPr>
        <p:spPr>
          <a:xfrm>
            <a:off x="323528" y="3544624"/>
            <a:ext cx="4423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и анализ окружения сделки: участников сделки, влиятельных лиц, конкурентов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ED40E0-C051-FC4B-A0B2-FDF9BA5BF6CF}"/>
              </a:ext>
            </a:extLst>
          </p:cNvPr>
          <p:cNvSpPr/>
          <p:nvPr/>
        </p:nvSpPr>
        <p:spPr>
          <a:xfrm>
            <a:off x="323528" y="2620428"/>
            <a:ext cx="44978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Регистрация источников обращения клиентов, анализ эффективности рекламных мероприятий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B4F93B2-A159-0B45-92C6-39C73950494E}"/>
              </a:ext>
            </a:extLst>
          </p:cNvPr>
          <p:cNvSpPr/>
          <p:nvPr/>
        </p:nvSpPr>
        <p:spPr>
          <a:xfrm>
            <a:off x="4746666" y="1991031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Управление процессами продаж по каждому виду сделок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3F54FB-FAA3-B04C-84DC-F04ECCE9F918}"/>
              </a:ext>
            </a:extLst>
          </p:cNvPr>
          <p:cNvSpPr/>
          <p:nvPr/>
        </p:nvSpPr>
        <p:spPr>
          <a:xfrm>
            <a:off x="4744340" y="1015168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Настройка расписания автоматической выгрузки отдельно для каждой площадки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3D0132C-276B-6444-9F46-6B976D78900A}"/>
              </a:ext>
            </a:extLst>
          </p:cNvPr>
          <p:cNvSpPr/>
          <p:nvPr/>
        </p:nvSpPr>
        <p:spPr>
          <a:xfrm>
            <a:off x="321202" y="5639237"/>
            <a:ext cx="47646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Возможность ручной и автоматической выгрузки объявлений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C59E8C-532B-3D46-987C-AC418C7B1EF8}"/>
              </a:ext>
            </a:extLst>
          </p:cNvPr>
          <p:cNvSpPr/>
          <p:nvPr/>
        </p:nvSpPr>
        <p:spPr>
          <a:xfrm>
            <a:off x="321202" y="4468820"/>
            <a:ext cx="4301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Размещение рекламных объявлений по объектам недвижимости на различных интернет-площадках: ЦИАН, </a:t>
            </a:r>
            <a:r>
              <a:rPr lang="en-US" sz="1600" dirty="0" err="1">
                <a:solidFill>
                  <a:srgbClr val="161430"/>
                </a:solidFill>
                <a:latin typeface="+mj-lt"/>
              </a:rPr>
              <a:t>Avito</a:t>
            </a:r>
            <a:r>
              <a:rPr lang="en-US" sz="1600" dirty="0">
                <a:solidFill>
                  <a:srgbClr val="161430"/>
                </a:solidFill>
                <a:latin typeface="+mj-lt"/>
              </a:rPr>
              <a:t>, </a:t>
            </a:r>
            <a:r>
              <a:rPr lang="ru-RU" sz="1600" dirty="0" err="1">
                <a:solidFill>
                  <a:srgbClr val="161430"/>
                </a:solidFill>
                <a:latin typeface="+mj-lt"/>
              </a:rPr>
              <a:t>Яндекс.Недвижимость</a:t>
            </a:r>
            <a:r>
              <a:rPr lang="ru-RU" sz="1600" dirty="0">
                <a:solidFill>
                  <a:srgbClr val="161430"/>
                </a:solidFill>
                <a:latin typeface="+mj-lt"/>
              </a:rPr>
              <a:t> и других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88DEA9D-36D1-8A4A-ABC5-C21960C16014}"/>
              </a:ext>
            </a:extLst>
          </p:cNvPr>
          <p:cNvSpPr/>
          <p:nvPr/>
        </p:nvSpPr>
        <p:spPr>
          <a:xfrm>
            <a:off x="4746666" y="2720672"/>
            <a:ext cx="432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Построение воронки продаж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8CF2159-8AF6-D942-BF43-5BB71AFDEB26}"/>
              </a:ext>
            </a:extLst>
          </p:cNvPr>
          <p:cNvSpPr/>
          <p:nvPr/>
        </p:nvSpPr>
        <p:spPr>
          <a:xfrm>
            <a:off x="4746665" y="3204092"/>
            <a:ext cx="47968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Возможность назначения заданий сотрудникам с привязкой к объектам недвижимости, сделкам и иным объектам, контроль выполнения заданий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277D57A-4CB4-4E18-91C1-0B85DA61DF7C}"/>
              </a:ext>
            </a:extLst>
          </p:cNvPr>
          <p:cNvSpPr/>
          <p:nvPr/>
        </p:nvSpPr>
        <p:spPr>
          <a:xfrm>
            <a:off x="4746666" y="4426176"/>
            <a:ext cx="50103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Анализ эффективности работы менеджеров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E304383-7D84-4CF0-B9EB-D5F3F62A0444}"/>
              </a:ext>
            </a:extLst>
          </p:cNvPr>
          <p:cNvSpPr/>
          <p:nvPr/>
        </p:nvSpPr>
        <p:spPr>
          <a:xfrm>
            <a:off x="4746666" y="4909596"/>
            <a:ext cx="467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Механизм напоминаний, привязка напоминаний к различным объектам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289AE6C-0E1A-4B74-85C4-65274C70C617}"/>
              </a:ext>
            </a:extLst>
          </p:cNvPr>
          <p:cNvSpPr/>
          <p:nvPr/>
        </p:nvSpPr>
        <p:spPr>
          <a:xfrm>
            <a:off x="4746666" y="5639237"/>
            <a:ext cx="467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Возможность разграничения прав     доступа</a:t>
            </a:r>
          </a:p>
        </p:txBody>
      </p:sp>
    </p:spTree>
    <p:extLst>
      <p:ext uri="{BB962C8B-B14F-4D97-AF65-F5344CB8AC3E}">
        <p14:creationId xmlns:p14="http://schemas.microsoft.com/office/powerpoint/2010/main" val="2290283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 учет интересов (заявок</a:t>
            </a:r>
            <a:r>
              <a:rPr lang="ru-RU" dirty="0">
                <a:solidFill>
                  <a:srgbClr val="785793"/>
                </a:solidFill>
                <a:latin typeface="Times New Roman" panose="02020603050405020304" pitchFamily="18" charset="0"/>
              </a:rPr>
              <a:t>)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клиентов различного вида, регистрация параметров интереса, поиск подходящих вариантов, контроль состояния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ЗАЯВКИ КЛИЕНТОВ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6BB3C6D-EF57-4A29-8DA4-0E177A35C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7374010" cy="54268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41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ЗАЯВКИ КЛИЕНТОВ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58CA61B-5A78-4A65-9972-1ED707A5A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6695565" cy="588651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 учет интересов (заявок</a:t>
            </a:r>
            <a:r>
              <a:rPr lang="ru-RU" dirty="0">
                <a:solidFill>
                  <a:srgbClr val="785793"/>
                </a:solidFill>
                <a:latin typeface="Times New Roman" panose="02020603050405020304" pitchFamily="18" charset="0"/>
              </a:rPr>
              <a:t>)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клиентов различного вида, регистрация параметров интереса, поиск подходящих вариантов, контроль состояния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15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Ведется планирование и учет всех контактов с клиентами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КОНТАКТЫ С КЛИЕНТАМИ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EE4F8969-991B-4159-B650-3304CEAFC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8975506" cy="2530246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721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653629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Анализ источников первичного интереса и эффективности рекламных мероприятий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ИСТОЧНИКИ ОБРАЩЕНИЯ КЛИЕНТОВ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3CF55468-83FD-422A-B7DF-48EE23FA9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8672874" cy="2569106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230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958746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Для каждого объекта можно настроить размещение рекламных объявлений на различных интернет-площадках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РЕКЛАМА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300715D-1526-44E6-B3F2-A221E0955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8846932" cy="520071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927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958746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Возможна настройка этапов процесса продажи для каждого вида сделок, предусмотрен контроль и анализ выполнения процессов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ПРОДАЖИ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1F0B26A8-B14E-432A-902A-4E52E45FB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7624217" cy="529422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096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709365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Воронка продаж может формироваться как по всем сделкам, так и отдельно по каждому виду сделок, менеджеру, проекту и т.п.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ПРОДАЖИ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9BCE764-5B2F-454F-90FB-52990B38D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6947126" cy="588651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071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УПРАВЛЕНИЕ СДЕЛКАМИ ПО НЕДВИЖИМОСТИ</a:t>
            </a:r>
            <a:endParaRPr lang="ru-RU" sz="2400" b="1" dirty="0">
              <a:solidFill>
                <a:schemeClr val="bg1"/>
              </a:solidFill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7D84FA-F8CF-554D-A85B-859695DB51C5}"/>
              </a:ext>
            </a:extLst>
          </p:cNvPr>
          <p:cNvSpPr/>
          <p:nvPr/>
        </p:nvSpPr>
        <p:spPr>
          <a:xfrm>
            <a:off x="323528" y="992858"/>
            <a:ext cx="4497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Бронирование объектов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FD9BF76-7A3C-1448-B7AD-2C05B00E2FF5}"/>
              </a:ext>
            </a:extLst>
          </p:cNvPr>
          <p:cNvSpPr/>
          <p:nvPr/>
        </p:nvSpPr>
        <p:spPr>
          <a:xfrm>
            <a:off x="321202" y="1391366"/>
            <a:ext cx="43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Регистрация сделок на первичном и вторичном рынках по продаже, покупке и аренде недвижимости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B07932D-64BE-8849-8B54-78226917CD41}"/>
              </a:ext>
            </a:extLst>
          </p:cNvPr>
          <p:cNvSpPr/>
          <p:nvPr/>
        </p:nvSpPr>
        <p:spPr>
          <a:xfrm>
            <a:off x="323528" y="2680825"/>
            <a:ext cx="4423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Управление сделками как по продаже собственных объектов недвижимости, так и сделками, в которых компания выступает в роли посредника между покупателем и продавцом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ED40E0-C051-FC4B-A0B2-FDF9BA5BF6CF}"/>
              </a:ext>
            </a:extLst>
          </p:cNvPr>
          <p:cNvSpPr/>
          <p:nvPr/>
        </p:nvSpPr>
        <p:spPr>
          <a:xfrm>
            <a:off x="323528" y="2282317"/>
            <a:ext cx="44978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Классификация сделок по видам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B4F93B2-A159-0B45-92C6-39C73950494E}"/>
              </a:ext>
            </a:extLst>
          </p:cNvPr>
          <p:cNvSpPr/>
          <p:nvPr/>
        </p:nvSpPr>
        <p:spPr>
          <a:xfrm>
            <a:off x="323529" y="5599898"/>
            <a:ext cx="4317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Регистрация дополнительных соглашений к договорам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3F54FB-FAA3-B04C-84DC-F04ECCE9F918}"/>
              </a:ext>
            </a:extLst>
          </p:cNvPr>
          <p:cNvSpPr/>
          <p:nvPr/>
        </p:nvSpPr>
        <p:spPr>
          <a:xfrm>
            <a:off x="321202" y="4955169"/>
            <a:ext cx="432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Регистрация графиков платежей по договорам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3D0132C-276B-6444-9F46-6B976D78900A}"/>
              </a:ext>
            </a:extLst>
          </p:cNvPr>
          <p:cNvSpPr/>
          <p:nvPr/>
        </p:nvSpPr>
        <p:spPr>
          <a:xfrm>
            <a:off x="323529" y="4064218"/>
            <a:ext cx="43176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Возможность заключения в рамках одной сделки нескольких договоров разного вида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8CF2159-8AF6-D942-BF43-5BB71AFDEB26}"/>
              </a:ext>
            </a:extLst>
          </p:cNvPr>
          <p:cNvSpPr/>
          <p:nvPr/>
        </p:nvSpPr>
        <p:spPr>
          <a:xfrm>
            <a:off x="323529" y="6244624"/>
            <a:ext cx="43176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сделок в соответствии с требованиями 214-ФЗ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277D57A-4CB4-4E18-91C1-0B85DA61DF7C}"/>
              </a:ext>
            </a:extLst>
          </p:cNvPr>
          <p:cNvSpPr/>
          <p:nvPr/>
        </p:nvSpPr>
        <p:spPr>
          <a:xfrm>
            <a:off x="4746663" y="992858"/>
            <a:ext cx="50103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Контроль состояния различных процедур и задач, связанных со сделкой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E304383-7D84-4CF0-B9EB-D5F3F62A0444}"/>
              </a:ext>
            </a:extLst>
          </p:cNvPr>
          <p:cNvSpPr/>
          <p:nvPr/>
        </p:nvSpPr>
        <p:spPr>
          <a:xfrm>
            <a:off x="4746663" y="1627683"/>
            <a:ext cx="4677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Регистрация уступки права требования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289AE6C-0E1A-4B74-85C4-65274C70C617}"/>
              </a:ext>
            </a:extLst>
          </p:cNvPr>
          <p:cNvSpPr/>
          <p:nvPr/>
        </p:nvSpPr>
        <p:spPr>
          <a:xfrm>
            <a:off x="4746663" y="2016287"/>
            <a:ext cx="5685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Учет сделок с использованием вексельной схемы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852726D-BB95-471B-8A0E-5C001A2809C9}"/>
              </a:ext>
            </a:extLst>
          </p:cNvPr>
          <p:cNvSpPr/>
          <p:nvPr/>
        </p:nvSpPr>
        <p:spPr>
          <a:xfrm>
            <a:off x="4746663" y="2404891"/>
            <a:ext cx="5114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Возможность заключения договоров купли-продажи с использованием ипотеки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7698C51-9055-4A6D-8CC2-712474BB2065}"/>
              </a:ext>
            </a:extLst>
          </p:cNvPr>
          <p:cNvSpPr/>
          <p:nvPr/>
        </p:nvSpPr>
        <p:spPr>
          <a:xfrm>
            <a:off x="4746663" y="3039716"/>
            <a:ext cx="5685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Заключение сделок и договоров как по одному,      так и по нескольким объектам недвижимости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56BA640-4C08-48BF-8364-E13AA3FD8DF8}"/>
              </a:ext>
            </a:extLst>
          </p:cNvPr>
          <p:cNvSpPr/>
          <p:nvPr/>
        </p:nvSpPr>
        <p:spPr>
          <a:xfrm>
            <a:off x="4746663" y="3674541"/>
            <a:ext cx="7993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Назначение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483A99"/>
                </a:solidFill>
                <a:latin typeface="+mj-lt"/>
              </a:rPr>
              <a:t>скидок разного вида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B6E5E12-68A7-4C45-A576-13A516A686A5}"/>
              </a:ext>
            </a:extLst>
          </p:cNvPr>
          <p:cNvSpPr/>
          <p:nvPr/>
        </p:nvSpPr>
        <p:spPr>
          <a:xfrm>
            <a:off x="4746663" y="4093923"/>
            <a:ext cx="5685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Оказание дополнительных услуг, не предусмотренных договором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D4845F0-EFC5-4133-B554-12495235AC9C}"/>
              </a:ext>
            </a:extLst>
          </p:cNvPr>
          <p:cNvSpPr/>
          <p:nvPr/>
        </p:nvSpPr>
        <p:spPr>
          <a:xfrm>
            <a:off x="4746663" y="4728748"/>
            <a:ext cx="50104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Регистрация актов передачи объектов покупателю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C2B5944-3014-4881-A64D-8EB16E928703}"/>
              </a:ext>
            </a:extLst>
          </p:cNvPr>
          <p:cNvSpPr/>
          <p:nvPr/>
        </p:nvSpPr>
        <p:spPr>
          <a:xfrm>
            <a:off x="4746663" y="5363573"/>
            <a:ext cx="4435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Расторжение сделки с фиксацией  штрафных санкций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D4845F0-EFC5-4133-B554-12495235AC9C}"/>
              </a:ext>
            </a:extLst>
          </p:cNvPr>
          <p:cNvSpPr/>
          <p:nvPr/>
        </p:nvSpPr>
        <p:spPr>
          <a:xfrm>
            <a:off x="4746663" y="5998402"/>
            <a:ext cx="3996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Автоматическое формирование     документов на основе шаблонов         Microsoft Word ®</a:t>
            </a:r>
          </a:p>
        </p:txBody>
      </p:sp>
    </p:spTree>
    <p:extLst>
      <p:ext uri="{BB962C8B-B14F-4D97-AF65-F5344CB8AC3E}">
        <p14:creationId xmlns:p14="http://schemas.microsoft.com/office/powerpoint/2010/main" val="205385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2295585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При бронировании объектов выполняется автоматический расчет срока бронирования в зависимости от вида брони, предусмотрено платное бронирование, фиксация стоимости объектов, бронирование нескольких объектов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БРОНИРОВАНИЕ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D7D9540A-F043-4D68-886B-FAA31D0B8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1" y="971490"/>
            <a:ext cx="8833190" cy="388626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933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304985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Для регистрации договора в системе предусмотрен отдельный документ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D0A800F6-0AC9-4777-8311-A2881B31D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31" y="971490"/>
            <a:ext cx="7679668" cy="508641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ДОГОВОР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411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304985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Реестр договоров отображает сводную информацию по всем договорам, в том числе данные о состоянии расчетов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ДОГОВОР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22BB33F4-D50A-4EA9-8FB8-D3957F787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00" y="972000"/>
            <a:ext cx="8328728" cy="173941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22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1476435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В договоре может быть указан график платежей с возможностью автоматического заполнения и учетом процентов за рассрочку оплаты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ГРАФИК ПЛАТЕЖЕЙ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D067E589-40F8-4A83-BE30-F8CF4F73C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30" y="971490"/>
            <a:ext cx="7656303" cy="491502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090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0"/>
            <a:ext cx="2774587" cy="3971985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Контролируется состояние различных процедур и задач, связанных со сделкой (например, прохождение государственной регистрации договора). </a:t>
            </a:r>
          </a:p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Используется универсальный механизм, позволяющий создавать произвольные виды статусов, назначать им список возможных значений, фиксировать историю изменения статусов, выводить информацию о статусах в отчеты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КОНТРОЛЬ СОСТОЯНИЯ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01" y="972000"/>
            <a:ext cx="7379714" cy="49589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292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2002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Передача объектов покупателю регистрируется отдельным документом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АКТ ПЕРЕДАЧИ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3A63358C-4D26-42A6-8DAA-8536227CE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9" y="971490"/>
            <a:ext cx="8138023" cy="332428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3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sz="1900" b="1" dirty="0">
                <a:solidFill>
                  <a:schemeClr val="bg1"/>
                </a:solidFill>
                <a:latin typeface="Arial" charset="0"/>
                <a:ea typeface="Geneva" panose="020B0503030404040204" pitchFamily="34" charset="0"/>
              </a:rPr>
              <a:t>    </a:t>
            </a:r>
            <a:r>
              <a:rPr lang="ru-RU" altLang="ru-RU" sz="20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УПРАВЛЕНИЕ ВЗАИМОРАСЧЕТАМИ ПО СДЕЛКАМ И ФИНАНСОВЫМ РЕЗУЛЬТАТОМ</a:t>
            </a:r>
            <a:endParaRPr lang="ru-RU" sz="2000" b="1" dirty="0">
              <a:solidFill>
                <a:schemeClr val="bg1"/>
              </a:solidFill>
              <a:latin typeface="Helvetica" pitchFamily="2" charset="0"/>
              <a:ea typeface="Geneva" panose="020B05030304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7D84FA-F8CF-554D-A85B-859695DB51C5}"/>
              </a:ext>
            </a:extLst>
          </p:cNvPr>
          <p:cNvSpPr/>
          <p:nvPr/>
        </p:nvSpPr>
        <p:spPr>
          <a:xfrm>
            <a:off x="323529" y="1018258"/>
            <a:ext cx="4317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61430"/>
                </a:solidFill>
                <a:latin typeface="+mj-lt"/>
              </a:rPr>
              <a:t>Ведение расчетов с клиентами в разрезе договоров и сделок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B07932D-64BE-8849-8B54-78226917CD41}"/>
              </a:ext>
            </a:extLst>
          </p:cNvPr>
          <p:cNvSpPr/>
          <p:nvPr/>
        </p:nvSpPr>
        <p:spPr>
          <a:xfrm>
            <a:off x="323528" y="3214985"/>
            <a:ext cx="4423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Контроль исполнения графиков оплаты, анализ сроков задержки платежей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ED40E0-C051-FC4B-A0B2-FDF9BA5BF6CF}"/>
              </a:ext>
            </a:extLst>
          </p:cNvPr>
          <p:cNvSpPr/>
          <p:nvPr/>
        </p:nvSpPr>
        <p:spPr>
          <a:xfrm>
            <a:off x="323528" y="1870400"/>
            <a:ext cx="44978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Отражение в расчетах всех корректировок договора: дополнительных соглашений, уступки права требования, расторжения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3F54FB-FAA3-B04C-84DC-F04ECCE9F918}"/>
              </a:ext>
            </a:extLst>
          </p:cNvPr>
          <p:cNvSpPr/>
          <p:nvPr/>
        </p:nvSpPr>
        <p:spPr>
          <a:xfrm>
            <a:off x="321202" y="4919269"/>
            <a:ext cx="432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Формирование платежного календаря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3D0132C-276B-6444-9F46-6B976D78900A}"/>
              </a:ext>
            </a:extLst>
          </p:cNvPr>
          <p:cNvSpPr/>
          <p:nvPr/>
        </p:nvSpPr>
        <p:spPr>
          <a:xfrm>
            <a:off x="323528" y="4067127"/>
            <a:ext cx="4423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Автоматический расчет пеней за задержку оплаты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8CF2159-8AF6-D942-BF43-5BB71AFDEB26}"/>
              </a:ext>
            </a:extLst>
          </p:cNvPr>
          <p:cNvSpPr/>
          <p:nvPr/>
        </p:nvSpPr>
        <p:spPr>
          <a:xfrm>
            <a:off x="4746666" y="1946193"/>
            <a:ext cx="52805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Анализ продаж по договорам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277D57A-4CB4-4E18-91C1-0B85DA61DF7C}"/>
              </a:ext>
            </a:extLst>
          </p:cNvPr>
          <p:cNvSpPr/>
          <p:nvPr/>
        </p:nvSpPr>
        <p:spPr>
          <a:xfrm>
            <a:off x="4746666" y="1018258"/>
            <a:ext cx="41269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Ведение расчетов по договорам с использованием счетов </a:t>
            </a:r>
            <a:r>
              <a:rPr lang="ru-RU" sz="1600" dirty="0" err="1">
                <a:solidFill>
                  <a:srgbClr val="483A99"/>
                </a:solidFill>
                <a:latin typeface="+mj-lt"/>
              </a:rPr>
              <a:t>эскроу</a:t>
            </a:r>
            <a:r>
              <a:rPr lang="ru-RU" sz="1600" dirty="0">
                <a:solidFill>
                  <a:srgbClr val="483A99"/>
                </a:solidFill>
                <a:latin typeface="+mj-lt"/>
              </a:rPr>
              <a:t> (на основании 214-ФЗ)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E304383-7D84-4CF0-B9EB-D5F3F62A0444}"/>
              </a:ext>
            </a:extLst>
          </p:cNvPr>
          <p:cNvSpPr/>
          <p:nvPr/>
        </p:nvSpPr>
        <p:spPr>
          <a:xfrm>
            <a:off x="4746666" y="2381685"/>
            <a:ext cx="467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Ведение расчетов в рублях, валюте и условных единицах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852726D-BB95-471B-8A0E-5C001A2809C9}"/>
              </a:ext>
            </a:extLst>
          </p:cNvPr>
          <p:cNvSpPr/>
          <p:nvPr/>
        </p:nvSpPr>
        <p:spPr>
          <a:xfrm>
            <a:off x="4746666" y="3063398"/>
            <a:ext cx="5114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Возможность регистрации произвольных расходов по сделке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7698C51-9055-4A6D-8CC2-712474BB2065}"/>
              </a:ext>
            </a:extLst>
          </p:cNvPr>
          <p:cNvSpPr/>
          <p:nvPr/>
        </p:nvSpPr>
        <p:spPr>
          <a:xfrm>
            <a:off x="4746666" y="3745111"/>
            <a:ext cx="5685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483A99"/>
                </a:solidFill>
                <a:latin typeface="+mj-lt"/>
              </a:rPr>
              <a:t>Учет доходов и расходов и итоговый расчет финансовых результатов по сделкам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B6E5E12-68A7-4C45-A576-13A516A686A5}"/>
              </a:ext>
            </a:extLst>
          </p:cNvPr>
          <p:cNvSpPr/>
          <p:nvPr/>
        </p:nvSpPr>
        <p:spPr>
          <a:xfrm>
            <a:off x="4746665" y="4426826"/>
            <a:ext cx="46774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161430"/>
                </a:solidFill>
                <a:latin typeface="+mj-lt"/>
              </a:rPr>
              <a:t>Отражение операций по сделкам с недвижимостью в бухгалтерском и налоговом учете</a:t>
            </a:r>
          </a:p>
        </p:txBody>
      </p:sp>
    </p:spTree>
    <p:extLst>
      <p:ext uri="{BB962C8B-B14F-4D97-AF65-F5344CB8AC3E}">
        <p14:creationId xmlns:p14="http://schemas.microsoft.com/office/powerpoint/2010/main" val="310533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2002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Расчеты с клиентами ведутся с детализацией по сделкам и договорам (в рамках одной сделки может быть заключено несколько договоров)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РАСЧЕТЫ ПО ДОГОВОРАМ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8CE580FE-5414-4451-A709-B8141BC05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8" y="971491"/>
            <a:ext cx="7827711" cy="337190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249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2002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Предусмотрен контроль исполнения графиков оплаты с расчетом сроков задержки платежей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КОНТРОЛЬ СРОКОВ ОПЛАТЫ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B379C641-F2AC-4A7B-9FEF-9DDF3EF88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8" y="971490"/>
            <a:ext cx="8194820" cy="339096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2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2002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Для сделок по 214-ФЗ расчеты ведутся с использованием  счетов эскроу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РАСЧЕТЫ ПО СЧЕТАМ ЭСКРОУ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CEF422E4-0493-43F9-9EF7-0C48E01B6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9" y="971488"/>
            <a:ext cx="8643046" cy="3702111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095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200210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rgbClr val="785793"/>
                </a:solidFill>
                <a:latin typeface="Helvetica" pitchFamily="2" charset="0"/>
              </a:rPr>
              <a:t>Ведется учет как обязательств покупателя по внесению денежных средств, так и остатка денежных средств на счете эскроу</a:t>
            </a: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РАСЧЕТЫ ПО СЧЕТАМ ЭСКРОУ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5401CDEA-D54B-4B28-BC68-2F81FD307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9" y="971491"/>
            <a:ext cx="8165932" cy="318140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79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5A3D494-5BAC-0A4B-AF04-EDC7891F5772}"/>
              </a:ext>
            </a:extLst>
          </p:cNvPr>
          <p:cNvSpPr/>
          <p:nvPr/>
        </p:nvSpPr>
        <p:spPr>
          <a:xfrm>
            <a:off x="263525" y="971491"/>
            <a:ext cx="2774587" cy="1743134"/>
          </a:xfrm>
          <a:prstGeom prst="roundRect">
            <a:avLst>
              <a:gd name="adj" fmla="val 6243"/>
            </a:avLst>
          </a:prstGeom>
          <a:noFill/>
          <a:ln>
            <a:solidFill>
              <a:srgbClr val="523A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rgbClr val="785793"/>
                </a:solidFill>
                <a:latin typeface="Helvetica" pitchFamily="2" charset="0"/>
              </a:rPr>
              <a:t>Анализ продаж по договорам выполняется с расчетом объемов проданных площадей и детализацией по видам договоров, объектам недвижимости, организациям, менеджерам, периодам и т.п.</a:t>
            </a:r>
            <a:endParaRPr lang="ru-RU" altLang="ru-RU" sz="1400" dirty="0">
              <a:solidFill>
                <a:srgbClr val="785793"/>
              </a:solidFill>
              <a:latin typeface="Helvetica" pitchFamily="2" charset="0"/>
            </a:endParaRPr>
          </a:p>
        </p:txBody>
      </p:sp>
      <p:sp>
        <p:nvSpPr>
          <p:cNvPr id="6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30200E0-5874-4EE9-ADCB-C4AC64014480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4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АНАЛИЗ ПРОДАЖ</a:t>
            </a:r>
            <a:endParaRPr lang="ru-RU" sz="2400" dirty="0">
              <a:latin typeface="Helvetica" pitchFamily="2" charset="0"/>
              <a:ea typeface="Geneva" panose="020B0503030404040204" pitchFamily="34" charset="0"/>
            </a:endParaRP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D49A3D34-EB32-48CA-8916-CD3CDEBA8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29" y="971491"/>
            <a:ext cx="8146214" cy="3343334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709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3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ПОДДЕРЖКА И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279563"/>
            <a:ext cx="96738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К продукту предъявляются повышенные требования по качеству и своевременному выпуску обновлений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BA6A0E9-8E61-6E4D-9E34-C4FD01C159A0}"/>
              </a:ext>
            </a:extLst>
          </p:cNvPr>
          <p:cNvSpPr/>
          <p:nvPr/>
        </p:nvSpPr>
        <p:spPr>
          <a:xfrm>
            <a:off x="713692" y="2412785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Регламентированные сроки выпуска обновлений при выходе обновлений типовой конфигурации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altLang="ru-RU" sz="2000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buClrTx/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качества со стороны разработчика и со стороны 1С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000" dirty="0">
              <a:solidFill>
                <a:srgbClr val="000066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Обновление документации при выпуске новых редакций</a:t>
            </a:r>
            <a:endParaRPr lang="ru-RU" sz="2000" dirty="0">
              <a:solidFill>
                <a:srgbClr val="000066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715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3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ПОДДЕРЖКА И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278000"/>
            <a:ext cx="96738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Линия консультаций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BA6A0E9-8E61-6E4D-9E34-C4FD01C159A0}"/>
              </a:ext>
            </a:extLst>
          </p:cNvPr>
          <p:cNvSpPr/>
          <p:nvPr/>
        </p:nvSpPr>
        <p:spPr>
          <a:xfrm>
            <a:off x="713691" y="2054432"/>
            <a:ext cx="94188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Оперативное реагирование на обращения пользователей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altLang="ru-RU" sz="20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Tx/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Исправление ошибок до выхода официального обновления</a:t>
            </a:r>
          </a:p>
          <a:p>
            <a:pPr marL="285750" indent="-285750">
              <a:buClrTx/>
              <a:buFont typeface="Wingdings" pitchFamily="2" charset="2"/>
              <a:buChar char="q"/>
            </a:pPr>
            <a:endParaRPr lang="ru-RU" altLang="ru-RU" sz="20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Tx/>
              <a:buFont typeface="Wingdings" pitchFamily="2" charset="2"/>
              <a:buChar char="q"/>
            </a:pPr>
            <a:r>
              <a:rPr lang="ru-RU" altLang="ru-RU" sz="2000" spc="-1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передачи базы данных для анализа проблемных ситуаций</a:t>
            </a:r>
          </a:p>
        </p:txBody>
      </p:sp>
    </p:spTree>
    <p:extLst>
      <p:ext uri="{BB962C8B-B14F-4D97-AF65-F5344CB8AC3E}">
        <p14:creationId xmlns:p14="http://schemas.microsoft.com/office/powerpoint/2010/main" val="278185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ru-RU" altLang="ru-RU" sz="2300" b="1" dirty="0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rPr>
              <a:t> ПОДДЕРЖКА И СОПРОВОЖДЕНИЕ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278000"/>
            <a:ext cx="96738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Непрерывное развитие, обратная связь с потребителями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BA6A0E9-8E61-6E4D-9E34-C4FD01C159A0}"/>
              </a:ext>
            </a:extLst>
          </p:cNvPr>
          <p:cNvSpPr/>
          <p:nvPr/>
        </p:nvSpPr>
        <p:spPr>
          <a:xfrm>
            <a:off x="713692" y="2055600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Постоянное развитие конфигурации, расширение функциональных возможностей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altLang="ru-RU" sz="20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altLang="ru-RU" sz="20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пожеланий пользователей, анализ их  востребованности и реализация в программе</a:t>
            </a:r>
          </a:p>
        </p:txBody>
      </p:sp>
    </p:spTree>
    <p:extLst>
      <p:ext uri="{BB962C8B-B14F-4D97-AF65-F5344CB8AC3E}">
        <p14:creationId xmlns:p14="http://schemas.microsoft.com/office/powerpoint/2010/main" val="361426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усеченными соседними углами 9">
            <a:extLst>
              <a:ext uri="{FF2B5EF4-FFF2-40B4-BE49-F238E27FC236}">
                <a16:creationId xmlns:a16="http://schemas.microsoft.com/office/drawing/2014/main" id="{9CFFD47B-C1A6-C14D-B67F-6B89A4337283}"/>
              </a:ext>
            </a:extLst>
          </p:cNvPr>
          <p:cNvSpPr/>
          <p:nvPr/>
        </p:nvSpPr>
        <p:spPr>
          <a:xfrm rot="5400000">
            <a:off x="5227984" y="-4927461"/>
            <a:ext cx="530085" cy="10986053"/>
          </a:xfrm>
          <a:prstGeom prst="snip2SameRect">
            <a:avLst>
              <a:gd name="adj1" fmla="val 50000"/>
              <a:gd name="adj2" fmla="val 0"/>
            </a:avLst>
          </a:prstGeom>
          <a:solidFill>
            <a:srgbClr val="7E72A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ru-RU" altLang="ru-RU" b="1" dirty="0">
                <a:solidFill>
                  <a:schemeClr val="bg1"/>
                </a:solidFill>
                <a:latin typeface="Arial" charset="0"/>
              </a:rPr>
              <a:t>  	 </a:t>
            </a:r>
            <a:r>
              <a:rPr lang="ru-RU" altLang="ru-RU" sz="23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КОНТАКТЫ</a:t>
            </a:r>
            <a:endParaRPr lang="ru-RU" altLang="ru-RU" sz="2300" b="1" dirty="0">
              <a:solidFill>
                <a:schemeClr val="bg1"/>
              </a:solidFill>
              <a:latin typeface="Helvetica" panose="020B0604020202020204" pitchFamily="34" charset="0"/>
              <a:ea typeface="Geneva" panose="020B050303040404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554F9D-9A02-EB4A-B05F-FF813BCE686B}"/>
              </a:ext>
            </a:extLst>
          </p:cNvPr>
          <p:cNvSpPr/>
          <p:nvPr/>
        </p:nvSpPr>
        <p:spPr>
          <a:xfrm>
            <a:off x="713691" y="1489632"/>
            <a:ext cx="96738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6B4D83"/>
                </a:solidFill>
                <a:latin typeface="Helvetica" pitchFamily="2" charset="0"/>
                <a:cs typeface="Arial" panose="020B0604020202020204" pitchFamily="34" charset="0"/>
              </a:rPr>
              <a:t>По вопросам сотрудничества и технической поддержки можно обращаться по следующим координатам: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5967E0-2144-429C-B694-382C99C1C2D9}"/>
              </a:ext>
            </a:extLst>
          </p:cNvPr>
          <p:cNvSpPr txBox="1"/>
          <p:nvPr/>
        </p:nvSpPr>
        <p:spPr>
          <a:xfrm>
            <a:off x="2503503" y="3154509"/>
            <a:ext cx="609426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 «ЭЛИАС»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 </a:t>
            </a:r>
            <a:r>
              <a:rPr lang="en-US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</a:t>
            </a: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(495) 255-27-00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127276, Москва,</a:t>
            </a:r>
            <a:endParaRPr lang="en-US" sz="22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Марфинский проезд, д.4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mail</a:t>
            </a: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@elias.ru</a:t>
            </a:r>
            <a:endParaRPr lang="ru-RU" sz="22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>
                <a:solidFill>
                  <a:srgbClr val="0716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www.elias.ru</a:t>
            </a:r>
            <a:endParaRPr lang="en-US" sz="2200" dirty="0">
              <a:solidFill>
                <a:srgbClr val="0716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80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5220</TotalTime>
  <Words>1430</Words>
  <Application>Microsoft Office PowerPoint</Application>
  <PresentationFormat>Широкоэкранный</PresentationFormat>
  <Paragraphs>205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6" baseType="lpstr">
      <vt:lpstr>Arial</vt:lpstr>
      <vt:lpstr>Calibri</vt:lpstr>
      <vt:lpstr>Century Gothic</vt:lpstr>
      <vt:lpstr>Geneva</vt:lpstr>
      <vt:lpstr>Helvetica</vt:lpstr>
      <vt:lpstr>Helvetica Neue Medium</vt:lpstr>
      <vt:lpstr>Times New Roman</vt:lpstr>
      <vt:lpstr>Wingdings</vt:lpstr>
      <vt:lpstr>Тема Office</vt:lpstr>
      <vt:lpstr>1С:Риэлтор. Управление продажами недвижимости. Модуль для 1С:ERP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Жишкова</dc:creator>
  <cp:lastModifiedBy>Букалов Константин</cp:lastModifiedBy>
  <cp:revision>621</cp:revision>
  <dcterms:created xsi:type="dcterms:W3CDTF">2021-03-09T09:54:51Z</dcterms:created>
  <dcterms:modified xsi:type="dcterms:W3CDTF">2021-10-15T14:48:47Z</dcterms:modified>
</cp:coreProperties>
</file>