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3"/>
  </p:notesMasterIdLst>
  <p:sldIdLst>
    <p:sldId id="274" r:id="rId2"/>
    <p:sldId id="270" r:id="rId3"/>
    <p:sldId id="384" r:id="rId4"/>
    <p:sldId id="385" r:id="rId5"/>
    <p:sldId id="386" r:id="rId6"/>
    <p:sldId id="389" r:id="rId7"/>
    <p:sldId id="390" r:id="rId8"/>
    <p:sldId id="388" r:id="rId9"/>
    <p:sldId id="316" r:id="rId10"/>
    <p:sldId id="272" r:id="rId11"/>
    <p:sldId id="419" r:id="rId12"/>
    <p:sldId id="420" r:id="rId13"/>
    <p:sldId id="421" r:id="rId14"/>
    <p:sldId id="422" r:id="rId15"/>
    <p:sldId id="423" r:id="rId16"/>
    <p:sldId id="424" r:id="rId17"/>
    <p:sldId id="402" r:id="rId18"/>
    <p:sldId id="403" r:id="rId19"/>
    <p:sldId id="425" r:id="rId20"/>
    <p:sldId id="426" r:id="rId21"/>
    <p:sldId id="427" r:id="rId22"/>
    <p:sldId id="428" r:id="rId23"/>
    <p:sldId id="429" r:id="rId24"/>
    <p:sldId id="410" r:id="rId25"/>
    <p:sldId id="411" r:id="rId26"/>
    <p:sldId id="430" r:id="rId27"/>
    <p:sldId id="431" r:id="rId28"/>
    <p:sldId id="432" r:id="rId29"/>
    <p:sldId id="433" r:id="rId30"/>
    <p:sldId id="434" r:id="rId31"/>
    <p:sldId id="435" r:id="rId32"/>
    <p:sldId id="436" r:id="rId33"/>
    <p:sldId id="437" r:id="rId34"/>
    <p:sldId id="438" r:id="rId35"/>
    <p:sldId id="417" r:id="rId36"/>
    <p:sldId id="418" r:id="rId37"/>
    <p:sldId id="439" r:id="rId38"/>
    <p:sldId id="380" r:id="rId39"/>
    <p:sldId id="381" r:id="rId40"/>
    <p:sldId id="382" r:id="rId41"/>
    <p:sldId id="383" r:id="rId4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5A413012-81EE-4239-A7F7-844EF044A216}">
          <p14:sldIdLst>
            <p14:sldId id="274"/>
            <p14:sldId id="270"/>
            <p14:sldId id="384"/>
            <p14:sldId id="385"/>
            <p14:sldId id="386"/>
            <p14:sldId id="389"/>
            <p14:sldId id="390"/>
            <p14:sldId id="388"/>
            <p14:sldId id="316"/>
            <p14:sldId id="272"/>
            <p14:sldId id="419"/>
            <p14:sldId id="420"/>
            <p14:sldId id="421"/>
            <p14:sldId id="422"/>
            <p14:sldId id="423"/>
            <p14:sldId id="424"/>
            <p14:sldId id="402"/>
            <p14:sldId id="403"/>
            <p14:sldId id="425"/>
            <p14:sldId id="426"/>
            <p14:sldId id="427"/>
            <p14:sldId id="428"/>
            <p14:sldId id="429"/>
            <p14:sldId id="410"/>
            <p14:sldId id="411"/>
            <p14:sldId id="430"/>
            <p14:sldId id="431"/>
            <p14:sldId id="432"/>
            <p14:sldId id="433"/>
            <p14:sldId id="434"/>
            <p14:sldId id="435"/>
            <p14:sldId id="436"/>
            <p14:sldId id="437"/>
            <p14:sldId id="438"/>
            <p14:sldId id="417"/>
            <p14:sldId id="418"/>
            <p14:sldId id="439"/>
            <p14:sldId id="380"/>
            <p14:sldId id="381"/>
            <p14:sldId id="382"/>
            <p14:sldId id="383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4178" userDrawn="1">
          <p15:clr>
            <a:srgbClr val="A4A3A4"/>
          </p15:clr>
        </p15:guide>
        <p15:guide id="2" pos="1912" userDrawn="1">
          <p15:clr>
            <a:srgbClr val="A4A3A4"/>
          </p15:clr>
        </p15:guide>
        <p15:guide id="3" pos="2048" userDrawn="1">
          <p15:clr>
            <a:srgbClr val="A4A3A4"/>
          </p15:clr>
        </p15:guide>
        <p15:guide id="4" orient="horz" pos="822" userDrawn="1">
          <p15:clr>
            <a:srgbClr val="A4A3A4"/>
          </p15:clr>
        </p15:guide>
        <p15:guide id="5" pos="166" userDrawn="1">
          <p15:clr>
            <a:srgbClr val="A4A3A4"/>
          </p15:clr>
        </p15:guide>
        <p15:guide id="6" pos="25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Юлия Жишкова" initials="ЮЖ" lastIdx="90" clrIdx="0"/>
  <p:cmAuthor id="2" name="Орехов Игорь Евгеньевич" initials="ОИЕ" lastIdx="118" clrIdx="1"/>
  <p:cmAuthor id="3" name="EliasNB" initials="E" lastIdx="124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1430"/>
    <a:srgbClr val="483A99"/>
    <a:srgbClr val="000066"/>
    <a:srgbClr val="523A65"/>
    <a:srgbClr val="785793"/>
    <a:srgbClr val="723416"/>
    <a:srgbClr val="64497B"/>
    <a:srgbClr val="343153"/>
    <a:srgbClr val="6B4D83"/>
    <a:srgbClr val="0716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81" autoAdjust="0"/>
    <p:restoredTop sz="95849" autoAdjust="0"/>
  </p:normalViewPr>
  <p:slideViewPr>
    <p:cSldViewPr snapToGrid="0" snapToObjects="1">
      <p:cViewPr varScale="1">
        <p:scale>
          <a:sx n="75" d="100"/>
          <a:sy n="75" d="100"/>
        </p:scale>
        <p:origin x="-96" y="-648"/>
      </p:cViewPr>
      <p:guideLst>
        <p:guide orient="horz" pos="4178"/>
        <p:guide orient="horz" pos="822"/>
        <p:guide pos="1912"/>
        <p:guide pos="2048"/>
        <p:guide pos="166"/>
        <p:guide pos="25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F68423-A497-1E4B-97D8-4632DBEC2BDD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62FB89-9A5D-864E-9BC9-53348F4673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466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60A0AD8-3213-4A4D-BAE3-1D3B998E8F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lang="ru-RU" sz="4200" b="1" kern="1200" dirty="0">
                <a:solidFill>
                  <a:srgbClr val="6B4D83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A86B24CB-45A3-8642-BA09-28AF4EA74B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599572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lang="ru-RU" sz="2800" b="1" kern="1200" dirty="0">
                <a:solidFill>
                  <a:srgbClr val="6B4D83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552022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bg>
      <p:bgPr>
        <a:blipFill dpi="0" rotWithShape="1">
          <a:blip r:embed="rId2">
            <a:alphaModFix amt="70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593D375-9C6D-A64D-B201-2EA92C160F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lang="ru-RU" sz="2000" kern="1200" dirty="0">
                <a:solidFill>
                  <a:srgbClr val="000066"/>
                </a:solidFill>
                <a:latin typeface="Helvetica" pitchFamily="2" charset="0"/>
                <a:ea typeface="+mn-ea"/>
                <a:cs typeface="+mn-cs"/>
              </a:defRPr>
            </a:lvl1pPr>
            <a:lvl2pPr>
              <a:defRPr lang="ru-RU" sz="1800" kern="1200" dirty="0">
                <a:solidFill>
                  <a:srgbClr val="000066"/>
                </a:solidFill>
                <a:latin typeface="Helvetica" pitchFamily="2" charset="0"/>
                <a:ea typeface="+mn-ea"/>
                <a:cs typeface="+mn-cs"/>
              </a:defRPr>
            </a:lvl2pPr>
            <a:lvl3pPr>
              <a:defRPr lang="ru-RU" sz="1600" kern="1200" dirty="0">
                <a:solidFill>
                  <a:srgbClr val="000066"/>
                </a:solidFill>
                <a:latin typeface="Helvetica" pitchFamily="2" charset="0"/>
                <a:ea typeface="+mn-ea"/>
                <a:cs typeface="+mn-cs"/>
              </a:defRPr>
            </a:lvl3pPr>
            <a:lvl4pPr>
              <a:defRPr lang="ru-RU" sz="1400" kern="1200" dirty="0">
                <a:solidFill>
                  <a:srgbClr val="000066"/>
                </a:solidFill>
                <a:latin typeface="Helvetica" pitchFamily="2" charset="0"/>
                <a:ea typeface="+mn-ea"/>
                <a:cs typeface="+mn-cs"/>
              </a:defRPr>
            </a:lvl4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45DDA26-7D42-5D46-A76E-9BAFBF7DD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4AE8160-ED64-FC4F-9BC8-EF8FBF565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528EBE7D-5402-0F4B-97E6-EDA9CA06D5D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с двумя усеченными соседними углами 6">
            <a:extLst>
              <a:ext uri="{FF2B5EF4-FFF2-40B4-BE49-F238E27FC236}">
                <a16:creationId xmlns="" xmlns:a16="http://schemas.microsoft.com/office/drawing/2014/main" id="{A4983C6B-8C77-F643-969C-99BF09974A87}"/>
              </a:ext>
            </a:extLst>
          </p:cNvPr>
          <p:cNvSpPr/>
          <p:nvPr userDrawn="1"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endParaRPr lang="ru-RU" sz="2800" baseline="0" dirty="0">
              <a:latin typeface="Helvetica Neue Medium" panose="02000503000000020004" pitchFamily="2" charset="0"/>
            </a:endParaRPr>
          </a:p>
        </p:txBody>
      </p:sp>
      <p:sp>
        <p:nvSpPr>
          <p:cNvPr id="10" name="Подзаголовок 2">
            <a:extLst>
              <a:ext uri="{FF2B5EF4-FFF2-40B4-BE49-F238E27FC236}">
                <a16:creationId xmlns="" xmlns:a16="http://schemas.microsoft.com/office/drawing/2014/main" id="{DBDA3FD2-B8A4-C74E-82D0-990104B150C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838200" y="1112260"/>
            <a:ext cx="9144000" cy="599572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lang="ru-RU" sz="2200" b="1" kern="1200" dirty="0">
                <a:solidFill>
                  <a:srgbClr val="6B4D83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23270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bg>
      <p:bgPr>
        <a:blipFill dpi="0" rotWithShape="1">
          <a:blip r:embed="rId2">
            <a:alphaModFix amt="70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593D375-9C6D-A64D-B201-2EA92C160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858422"/>
            <a:ext cx="2743200" cy="4797020"/>
          </a:xfrm>
        </p:spPr>
        <p:txBody>
          <a:bodyPr/>
          <a:lstStyle>
            <a:lvl1pPr>
              <a:defRPr lang="ru-RU" sz="2000" kern="1200" dirty="0">
                <a:solidFill>
                  <a:srgbClr val="000066"/>
                </a:solidFill>
                <a:latin typeface="Helvetica" pitchFamily="2" charset="0"/>
                <a:ea typeface="+mn-ea"/>
                <a:cs typeface="+mn-cs"/>
              </a:defRPr>
            </a:lvl1pPr>
            <a:lvl2pPr>
              <a:defRPr lang="ru-RU" sz="1800" kern="1200" dirty="0">
                <a:solidFill>
                  <a:srgbClr val="000066"/>
                </a:solidFill>
                <a:latin typeface="Helvetica" pitchFamily="2" charset="0"/>
                <a:ea typeface="+mn-ea"/>
                <a:cs typeface="+mn-cs"/>
              </a:defRPr>
            </a:lvl2pPr>
            <a:lvl3pPr>
              <a:defRPr lang="ru-RU" sz="1600" kern="1200" dirty="0">
                <a:solidFill>
                  <a:srgbClr val="000066"/>
                </a:solidFill>
                <a:latin typeface="Helvetica" pitchFamily="2" charset="0"/>
                <a:ea typeface="+mn-ea"/>
                <a:cs typeface="+mn-cs"/>
              </a:defRPr>
            </a:lvl3pPr>
            <a:lvl4pPr>
              <a:defRPr lang="ru-RU" sz="1400" kern="1200" dirty="0">
                <a:solidFill>
                  <a:srgbClr val="000066"/>
                </a:solidFill>
                <a:latin typeface="Helvetica" pitchFamily="2" charset="0"/>
                <a:ea typeface="+mn-ea"/>
                <a:cs typeface="+mn-cs"/>
              </a:defRPr>
            </a:lvl4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</p:txBody>
      </p:sp>
      <p:sp>
        <p:nvSpPr>
          <p:cNvPr id="7" name="Прямоугольник с двумя усеченными соседними углами 6">
            <a:extLst>
              <a:ext uri="{FF2B5EF4-FFF2-40B4-BE49-F238E27FC236}">
                <a16:creationId xmlns="" xmlns:a16="http://schemas.microsoft.com/office/drawing/2014/main" id="{A4983C6B-8C77-F643-969C-99BF09974A87}"/>
              </a:ext>
            </a:extLst>
          </p:cNvPr>
          <p:cNvSpPr/>
          <p:nvPr userDrawn="1"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endParaRPr lang="ru-RU" sz="2800" baseline="0" dirty="0">
              <a:latin typeface="Helvetica Neue Medium" panose="02000503000000020004" pitchFamily="2" charset="0"/>
            </a:endParaRPr>
          </a:p>
        </p:txBody>
      </p:sp>
      <p:sp>
        <p:nvSpPr>
          <p:cNvPr id="10" name="Подзаголовок 2">
            <a:extLst>
              <a:ext uri="{FF2B5EF4-FFF2-40B4-BE49-F238E27FC236}">
                <a16:creationId xmlns="" xmlns:a16="http://schemas.microsoft.com/office/drawing/2014/main" id="{DBDA3FD2-B8A4-C74E-82D0-990104B150C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838200" y="1112260"/>
            <a:ext cx="9856808" cy="599572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lang="ru-RU" sz="2200" b="1" kern="1200" dirty="0">
                <a:solidFill>
                  <a:srgbClr val="6B4D83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8" name="Объект 2">
            <a:extLst>
              <a:ext uri="{FF2B5EF4-FFF2-40B4-BE49-F238E27FC236}">
                <a16:creationId xmlns="" xmlns:a16="http://schemas.microsoft.com/office/drawing/2014/main" id="{55F1C881-C687-EA4D-B370-6434DD1C27F9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036425" y="1858421"/>
            <a:ext cx="7658583" cy="4797021"/>
          </a:xfrm>
        </p:spPr>
        <p:txBody>
          <a:bodyPr/>
          <a:lstStyle>
            <a:lvl1pPr marL="0" indent="0">
              <a:buNone/>
              <a:defRPr lang="ru-RU" sz="2000" kern="1200" dirty="0">
                <a:solidFill>
                  <a:srgbClr val="000066"/>
                </a:solidFill>
                <a:latin typeface="Helvetica" pitchFamily="2" charset="0"/>
                <a:ea typeface="+mn-ea"/>
                <a:cs typeface="+mn-cs"/>
              </a:defRPr>
            </a:lvl1pPr>
            <a:lvl2pPr>
              <a:defRPr lang="ru-RU" sz="1800" kern="1200" dirty="0">
                <a:solidFill>
                  <a:srgbClr val="000066"/>
                </a:solidFill>
                <a:latin typeface="Helvetica" pitchFamily="2" charset="0"/>
                <a:ea typeface="+mn-ea"/>
                <a:cs typeface="+mn-cs"/>
              </a:defRPr>
            </a:lvl2pPr>
            <a:lvl3pPr>
              <a:defRPr lang="ru-RU" sz="1600" kern="1200" dirty="0">
                <a:solidFill>
                  <a:srgbClr val="000066"/>
                </a:solidFill>
                <a:latin typeface="Helvetica" pitchFamily="2" charset="0"/>
                <a:ea typeface="+mn-ea"/>
                <a:cs typeface="+mn-cs"/>
              </a:defRPr>
            </a:lvl3pPr>
            <a:lvl4pPr>
              <a:defRPr lang="ru-RU" sz="1400" kern="1200" dirty="0">
                <a:solidFill>
                  <a:srgbClr val="000066"/>
                </a:solidFill>
                <a:latin typeface="Helvetica" pitchFamily="2" charset="0"/>
                <a:ea typeface="+mn-ea"/>
                <a:cs typeface="+mn-cs"/>
              </a:defRPr>
            </a:lvl4pPr>
          </a:lstStyle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055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bg>
      <p:bgPr>
        <a:blipFill dpi="0" rotWithShape="1">
          <a:blip r:embed="rId2">
            <a:alphaModFix amt="70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усеченными соседними углами 6">
            <a:extLst>
              <a:ext uri="{FF2B5EF4-FFF2-40B4-BE49-F238E27FC236}">
                <a16:creationId xmlns="" xmlns:a16="http://schemas.microsoft.com/office/drawing/2014/main" id="{A4983C6B-8C77-F643-969C-99BF09974A87}"/>
              </a:ext>
            </a:extLst>
          </p:cNvPr>
          <p:cNvSpPr/>
          <p:nvPr userDrawn="1"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endParaRPr lang="ru-RU" sz="2800" baseline="0" dirty="0">
              <a:latin typeface="Helvetica Neue Medium" panose="02000503000000020004" pitchFamily="2" charset="0"/>
            </a:endParaRPr>
          </a:p>
        </p:txBody>
      </p:sp>
      <p:sp>
        <p:nvSpPr>
          <p:cNvPr id="10" name="Подзаголовок 2">
            <a:extLst>
              <a:ext uri="{FF2B5EF4-FFF2-40B4-BE49-F238E27FC236}">
                <a16:creationId xmlns="" xmlns:a16="http://schemas.microsoft.com/office/drawing/2014/main" id="{DBDA3FD2-B8A4-C74E-82D0-990104B150C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838200" y="1112260"/>
            <a:ext cx="9856808" cy="599572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lang="ru-RU" sz="2200" b="1" kern="1200" dirty="0">
                <a:solidFill>
                  <a:srgbClr val="6B4D83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9" name="Текст 3">
            <a:extLst>
              <a:ext uri="{FF2B5EF4-FFF2-40B4-BE49-F238E27FC236}">
                <a16:creationId xmlns="" xmlns:a16="http://schemas.microsoft.com/office/drawing/2014/main" id="{D6980AB7-82DA-7049-AC25-98022E6172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0" y="1993484"/>
            <a:ext cx="7831238" cy="3811588"/>
          </a:xfrm>
        </p:spPr>
        <p:txBody>
          <a:bodyPr>
            <a:normAutofit/>
          </a:bodyPr>
          <a:lstStyle>
            <a:lvl1pPr marL="342900" indent="-342900">
              <a:buFont typeface="Wingdings" pitchFamily="2" charset="2"/>
              <a:buChar char="q"/>
              <a:defRPr lang="ru-RU" sz="2000" kern="1200" dirty="0">
                <a:solidFill>
                  <a:srgbClr val="000066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7183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alphaModFix amt="70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AE4B794-2397-D549-A55C-52D1CB127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B06D69C-3C3F-F64F-90BE-20481E970B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1CC31EC-BC86-9547-8BF1-5BEBDBB88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FF69FAD-3152-734F-A564-8ED4F3902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1850" y="6356350"/>
            <a:ext cx="2743200" cy="365125"/>
          </a:xfrm>
        </p:spPr>
        <p:txBody>
          <a:bodyPr/>
          <a:lstStyle/>
          <a:p>
            <a:fld id="{528EBE7D-5402-0F4B-97E6-EDA9CA06D5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726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dpi="0" rotWithShape="1">
          <a:blip r:embed="rId2">
            <a:alphaModFix amt="70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7F32E94-25F5-9B47-B0D1-7F10F9372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E3A3E5F-7919-0047-A201-1C86B4CC14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FB6569E7-AB28-2948-A30A-95E5BFA56A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63717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D5A715E-8D7D-544D-B8E8-A1EADD20C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6B743E0D-ECC5-444E-979B-B706FDCE57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1832C5F7-7519-7741-A0A9-27CB1643EB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867477CB-09CB-3E43-9A1F-96DEEBADA5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039F8633-4CFD-0C49-90CB-553C4D86D6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1B4F268D-D114-2143-AE71-81876BF9B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C8D31-B837-C441-9348-2E693E532CFE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4D67E244-5892-F14D-9A88-8343537EE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677473AE-6CB3-F74B-BC8A-843EE7F82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EBE7D-5402-0F4B-97E6-EDA9CA06D5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3176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Pr>
        <a:blipFill dpi="0" rotWithShape="1">
          <a:blip r:embed="rId2">
            <a:alphaModFix amt="70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3F849F4-2AD2-C442-80AE-BDE1B4FAF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CA396C62-61B3-4A4D-974A-52CFAD70C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108490F7-BDCF-034B-8D9D-DC7A3152E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528EBE7D-5402-0F4B-97E6-EDA9CA06D5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969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6DBD2F0C-D75C-784B-BCE5-DDF402D6F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C8D31-B837-C441-9348-2E693E532CFE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0F33BBED-05D8-B644-B91B-DDB3D92EB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50BFBB6-2C1B-B94C-9F6D-842D2D4AC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EBE7D-5402-0F4B-97E6-EDA9CA06D5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3018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777A82A-28A4-CA4B-B542-44DD948F5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879F327-6EEF-2041-9756-422F816C9C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496FD752-26A6-A843-BE54-7AEFF9D4D7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4DD00E37-9E7B-7E4A-B356-3C4A98EC1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C8D31-B837-C441-9348-2E693E532CFE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01C77884-D0DF-9E40-8CE5-F293EA51D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9E4A284F-A792-BF44-99DB-D6AE1E194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EBE7D-5402-0F4B-97E6-EDA9CA06D5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019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C759FC5-E404-A84F-B8F2-A666BB872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F6BBD7B5-C859-264C-89D8-A2A67BF04D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FC36AC25-E494-6243-91DE-4E9029F025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C1AC4340-BB28-1E4F-8EAB-62F10D4CF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C8D31-B837-C441-9348-2E693E532CFE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338AD5FF-50C4-B746-9BCB-9B0F38CDA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36AC3536-6061-FB45-98E2-6C96313EF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EBE7D-5402-0F4B-97E6-EDA9CA06D5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4830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E5A784A-FB9B-D944-BB5D-D6BE9160B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223D5BE7-7489-8449-BA3F-3DEE8BE6B0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8A396E8-D244-EE48-A7FE-D58A59958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C8D31-B837-C441-9348-2E693E532CFE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3E4477D-2A34-EF4C-BEEB-82206D643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57DC91A-A7F8-854E-8516-DFA28DB22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EBE7D-5402-0F4B-97E6-EDA9CA06D5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36330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CC476F13-D7D8-9146-AAFE-A3970A90E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89759DBC-42C1-0C42-9D1F-DBEF9BD82D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FCC192D6-3306-864D-912A-DC752A3E2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C8D31-B837-C441-9348-2E693E532CFE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AA8F8EC-179A-DE48-880D-60D127E80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2190EDE-DA57-224C-847F-2481A8172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EBE7D-5402-0F4B-97E6-EDA9CA06D5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3601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FC392B8-BD6E-C147-95FA-9955585CA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0B8E2D8B-5F3B-244B-8AB2-5446CEC43C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D2E02B7-96D1-0946-9C09-418DC4B228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C8D31-B837-C441-9348-2E693E532CFE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C2639BA0-AF21-514F-AC83-73526E34AC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902D9AF-085C-0F47-A4EC-34660FAB32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8EBE7D-5402-0F4B-97E6-EDA9CA06D5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9663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sv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lias.ru/" TargetMode="External"/><Relationship Id="rId2" Type="http://schemas.openxmlformats.org/officeDocument/2006/relationships/hyperlink" Target="mailto:mail@elias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81A8D5E-D91A-C04E-96C2-5D2E95D02A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497" y="2038858"/>
            <a:ext cx="10738021" cy="1137466"/>
          </a:xfrm>
        </p:spPr>
        <p:txBody>
          <a:bodyPr>
            <a:normAutofit/>
          </a:bodyPr>
          <a:lstStyle/>
          <a:p>
            <a:r>
              <a:rPr lang="ru-RU" sz="3000" dirty="0"/>
              <a:t>1C:Аренда и управление недвижимостью. </a:t>
            </a:r>
            <a:br>
              <a:rPr lang="ru-RU" sz="3000" dirty="0"/>
            </a:br>
            <a:r>
              <a:rPr lang="ru-RU" sz="3000" dirty="0"/>
              <a:t>Модуль для </a:t>
            </a:r>
            <a:r>
              <a:rPr lang="ru-RU" sz="3000" dirty="0" smtClean="0"/>
              <a:t>1С:ERP</a:t>
            </a:r>
            <a:endParaRPr lang="ru-RU" sz="3000" b="1" dirty="0">
              <a:solidFill>
                <a:srgbClr val="6B4D83"/>
              </a:solidFill>
              <a:latin typeface="Helvetica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3E0D3685-51C7-B54A-9A61-536B690D58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3728" y="3808991"/>
            <a:ext cx="9144000" cy="512762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rgbClr val="6B4D83"/>
                </a:solidFill>
                <a:latin typeface="Helvetica" pitchFamily="2" charset="0"/>
              </a:rPr>
              <a:t>Презентация продукта</a:t>
            </a:r>
          </a:p>
        </p:txBody>
      </p:sp>
      <p:sp>
        <p:nvSpPr>
          <p:cNvPr id="4" name="Подзаголовок 2">
            <a:extLst>
              <a:ext uri="{FF2B5EF4-FFF2-40B4-BE49-F238E27FC236}">
                <a16:creationId xmlns="" xmlns:a16="http://schemas.microsoft.com/office/drawing/2014/main" id="{E5CAF941-2ADF-0B4F-B20D-154EF719D8C5}"/>
              </a:ext>
            </a:extLst>
          </p:cNvPr>
          <p:cNvSpPr txBox="1">
            <a:spLocks/>
          </p:cNvSpPr>
          <p:nvPr/>
        </p:nvSpPr>
        <p:spPr>
          <a:xfrm>
            <a:off x="1019908" y="6122500"/>
            <a:ext cx="7303477" cy="51276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 baseline="0">
                <a:solidFill>
                  <a:srgbClr val="161430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ru-RU" altLang="ru-RU" sz="1800" dirty="0">
                <a:solidFill>
                  <a:srgbClr val="000066"/>
                </a:solidFill>
              </a:rPr>
              <a:t>Совместное решение фирмы 1С и компании ЭЛИАС ВЦ</a:t>
            </a:r>
          </a:p>
        </p:txBody>
      </p:sp>
    </p:spTree>
    <p:extLst>
      <p:ext uri="{BB962C8B-B14F-4D97-AF65-F5344CB8AC3E}">
        <p14:creationId xmlns:p14="http://schemas.microsoft.com/office/powerpoint/2010/main" val="730663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8D442549-FE1C-413D-9FC2-844063B68E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540" y="1205161"/>
            <a:ext cx="828675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12948DA7-9A94-264F-8FEE-130DF0A5FF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7460" y="1328991"/>
            <a:ext cx="1098341" cy="607318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892B7F28-E934-0E49-8D93-92017A0E5B43}"/>
              </a:ext>
            </a:extLst>
          </p:cNvPr>
          <p:cNvSpPr/>
          <p:nvPr/>
        </p:nvSpPr>
        <p:spPr>
          <a:xfrm>
            <a:off x="190501" y="2137332"/>
            <a:ext cx="10642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rgbClr val="6B4D83"/>
                </a:solidFill>
                <a:latin typeface="Helvetica" pitchFamily="2" charset="0"/>
                <a:cs typeface="Arial" panose="020B0604020202020204" pitchFamily="34" charset="0"/>
              </a:rPr>
              <a:t>1C:Аренда и управление недвижимостью. Модуль для 1С:ERP </a:t>
            </a:r>
            <a:r>
              <a:rPr lang="ru-RU" altLang="ru-RU" sz="2200" b="1" dirty="0">
                <a:solidFill>
                  <a:srgbClr val="6B4D83"/>
                </a:solidFill>
                <a:latin typeface="Helvetica" pitchFamily="2" charset="0"/>
                <a:cs typeface="Arial" panose="020B0604020202020204" pitchFamily="34" charset="0"/>
              </a:rPr>
              <a:t>– совместное отраслевое решение фирмы "1С" и компании "ЭЛИАС ВЦ"</a:t>
            </a:r>
            <a:endParaRPr lang="ru-RU" sz="2200" b="1" dirty="0">
              <a:solidFill>
                <a:srgbClr val="6B4D83"/>
              </a:solidFill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949C670E-0550-A149-A9AD-D811BED3FE24}"/>
              </a:ext>
            </a:extLst>
          </p:cNvPr>
          <p:cNvSpPr/>
          <p:nvPr/>
        </p:nvSpPr>
        <p:spPr>
          <a:xfrm>
            <a:off x="713691" y="3149386"/>
            <a:ext cx="8341531" cy="24776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1" hangingPunct="1">
              <a:spcBef>
                <a:spcPct val="50000"/>
              </a:spcBef>
              <a:spcAft>
                <a:spcPts val="1200"/>
              </a:spcAft>
              <a:buClrTx/>
              <a:buFont typeface="Wingdings" panose="05000000000000000000" pitchFamily="2" charset="2"/>
              <a:buChar char="q"/>
            </a:pPr>
            <a:r>
              <a:rPr lang="ru-RU" altLang="ru-RU" dirty="0">
                <a:solidFill>
                  <a:srgbClr val="000066"/>
                </a:solidFill>
                <a:latin typeface="Helvetica" pitchFamily="2" charset="0"/>
              </a:rPr>
              <a:t>Продукт предназначен для</a:t>
            </a:r>
            <a:r>
              <a:rPr lang="ru-RU" altLang="ru-RU" sz="1800" b="1" dirty="0">
                <a:solidFill>
                  <a:srgbClr val="990000"/>
                </a:solidFill>
                <a:latin typeface="Tahoma" panose="020B0604030504040204" pitchFamily="34" charset="0"/>
              </a:rPr>
              <a:t> </a:t>
            </a:r>
            <a:r>
              <a:rPr lang="ru-RU" altLang="ru-RU" dirty="0">
                <a:solidFill>
                  <a:srgbClr val="000066"/>
                </a:solidFill>
                <a:latin typeface="Helvetica" pitchFamily="2" charset="0"/>
              </a:rPr>
              <a:t>собственников недвижимости, управляющих компаний, девелоперских организаций </a:t>
            </a:r>
          </a:p>
          <a:p>
            <a:pPr marL="342900" indent="-342900" eaLnBrk="1" hangingPunct="1">
              <a:spcBef>
                <a:spcPct val="50000"/>
              </a:spcBef>
              <a:spcAft>
                <a:spcPts val="1200"/>
              </a:spcAft>
              <a:buClrTx/>
              <a:buFont typeface="Wingdings" panose="05000000000000000000" pitchFamily="2" charset="2"/>
              <a:buChar char="q"/>
            </a:pPr>
            <a:r>
              <a:rPr lang="ru-RU" altLang="ru-RU" dirty="0" smtClean="0">
                <a:solidFill>
                  <a:srgbClr val="000066"/>
                </a:solidFill>
                <a:latin typeface="Helvetica" pitchFamily="2" charset="0"/>
              </a:rPr>
              <a:t>Позволяет </a:t>
            </a:r>
            <a:r>
              <a:rPr lang="ru-RU" altLang="ru-RU" dirty="0">
                <a:solidFill>
                  <a:srgbClr val="000066"/>
                </a:solidFill>
                <a:latin typeface="Helvetica" pitchFamily="2" charset="0"/>
              </a:rPr>
              <a:t>повысить эффективность бизнеса компаний за счет автоматизации процессов по ведению реестрового учета объектов недвижимости, управлению арендой и эксплуатацией недвижимости</a:t>
            </a:r>
            <a:endParaRPr lang="ru-RU" dirty="0">
              <a:solidFill>
                <a:srgbClr val="000066"/>
              </a:solidFill>
              <a:latin typeface="Helvetica" pitchFamily="2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ru-RU" altLang="ru-RU" dirty="0">
                <a:solidFill>
                  <a:srgbClr val="000066"/>
                </a:solidFill>
                <a:latin typeface="Helvetica" pitchFamily="2" charset="0"/>
              </a:rPr>
              <a:t>Программа обеспечивает комплексное решение задач управленческого, бухгалтерского и налогового учета</a:t>
            </a:r>
            <a:endParaRPr lang="ru-RU" dirty="0">
              <a:solidFill>
                <a:srgbClr val="000066"/>
              </a:solidFill>
              <a:latin typeface="Helvetica" pitchFamily="2" charset="0"/>
            </a:endParaRPr>
          </a:p>
        </p:txBody>
      </p:sp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=""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ПРЕДНАЗНАЧЕНИЕ ПРОГРАММЫ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6526" y="1430177"/>
            <a:ext cx="1802663" cy="404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198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=""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ЦЕЛЕВАЯ АУДИТОРИЯ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pic>
        <p:nvPicPr>
          <p:cNvPr id="26" name="Рисунок 25" descr="Изображение выглядит как знак, комната&#10;&#10;Автоматически созданное описание">
            <a:extLst>
              <a:ext uri="{FF2B5EF4-FFF2-40B4-BE49-F238E27FC236}">
                <a16:creationId xmlns="" xmlns:a16="http://schemas.microsoft.com/office/drawing/2014/main" id="{6D3685D6-7420-A14B-A681-A93274CAF3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607" y="1713338"/>
            <a:ext cx="1260000" cy="1260000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="" xmlns:a16="http://schemas.microsoft.com/office/drawing/2014/main" id="{2A7D4DEC-C8E4-004B-BFF9-FB8246DE36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01" y="1713338"/>
            <a:ext cx="1260000" cy="1260000"/>
          </a:xfrm>
          <a:prstGeom prst="rect">
            <a:avLst/>
          </a:prstGeom>
        </p:spPr>
      </p:pic>
      <p:pic>
        <p:nvPicPr>
          <p:cNvPr id="28" name="Рисунок 27" descr="Изображение выглядит как еда&#10;&#10;Автоматически созданное описание">
            <a:extLst>
              <a:ext uri="{FF2B5EF4-FFF2-40B4-BE49-F238E27FC236}">
                <a16:creationId xmlns="" xmlns:a16="http://schemas.microsoft.com/office/drawing/2014/main" id="{6337D2D8-3C96-4F47-B6E5-289C45F3E26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813" y="1716161"/>
            <a:ext cx="1260000" cy="12600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C36FF2CF-3980-F94B-A9A5-09F1E8020603}"/>
              </a:ext>
            </a:extLst>
          </p:cNvPr>
          <p:cNvSpPr txBox="1"/>
          <p:nvPr/>
        </p:nvSpPr>
        <p:spPr>
          <a:xfrm>
            <a:off x="723272" y="2999668"/>
            <a:ext cx="19122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buSzPct val="100000"/>
              <a:defRPr/>
            </a:pPr>
            <a:r>
              <a:rPr lang="ru-RU" altLang="ru-RU" b="1" spc="-1" dirty="0">
                <a:solidFill>
                  <a:srgbClr val="22228B"/>
                </a:solidFill>
                <a:latin typeface="Helvetica" pitchFamily="2" charset="0"/>
                <a:ea typeface="Arial Unicode MS"/>
              </a:rPr>
              <a:t>Собственники </a:t>
            </a:r>
            <a:endParaRPr lang="en-US" altLang="ru-RU" b="1" spc="-1" dirty="0">
              <a:solidFill>
                <a:srgbClr val="22228B"/>
              </a:solidFill>
              <a:latin typeface="Helvetica" pitchFamily="2" charset="0"/>
              <a:ea typeface="Arial Unicode MS"/>
            </a:endParaRPr>
          </a:p>
          <a:p>
            <a:pPr algn="ctr" eaLnBrk="1" hangingPunct="1">
              <a:buSzPct val="100000"/>
              <a:defRPr/>
            </a:pPr>
            <a:r>
              <a:rPr lang="ru-RU" altLang="ru-RU" b="1" spc="-1" dirty="0">
                <a:solidFill>
                  <a:srgbClr val="22228B"/>
                </a:solidFill>
                <a:latin typeface="Helvetica" pitchFamily="2" charset="0"/>
                <a:ea typeface="Arial Unicode MS"/>
              </a:rPr>
              <a:t>недвижимости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21663A97-34D3-CB49-9729-DFA5A0858737}"/>
              </a:ext>
            </a:extLst>
          </p:cNvPr>
          <p:cNvSpPr txBox="1"/>
          <p:nvPr/>
        </p:nvSpPr>
        <p:spPr>
          <a:xfrm>
            <a:off x="3600303" y="2999668"/>
            <a:ext cx="19122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SzPct val="100000"/>
              <a:defRPr/>
            </a:pPr>
            <a:r>
              <a:rPr lang="ru-RU" altLang="ru-RU" b="1" spc="-1" dirty="0">
                <a:solidFill>
                  <a:srgbClr val="22228B"/>
                </a:solidFill>
                <a:latin typeface="Helvetica" pitchFamily="2" charset="0"/>
                <a:ea typeface="Arial Unicode MS"/>
              </a:rPr>
              <a:t>Управляющие компании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C2C737B2-F9E1-D84E-822F-C5ED0F0C75EE}"/>
              </a:ext>
            </a:extLst>
          </p:cNvPr>
          <p:cNvSpPr txBox="1"/>
          <p:nvPr/>
        </p:nvSpPr>
        <p:spPr>
          <a:xfrm>
            <a:off x="6361241" y="2999668"/>
            <a:ext cx="217714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SzPct val="100000"/>
              <a:defRPr/>
            </a:pPr>
            <a:r>
              <a:rPr lang="ru-RU" altLang="ru-RU" sz="1800" b="1" dirty="0">
                <a:solidFill>
                  <a:srgbClr val="22228B"/>
                </a:solidFill>
                <a:latin typeface="Helvetica" pitchFamily="2" charset="0"/>
                <a:ea typeface="+mj-ea"/>
                <a:cs typeface="Helvetica" panose="020B0604020202020204" pitchFamily="34" charset="0"/>
              </a:rPr>
              <a:t> </a:t>
            </a:r>
            <a:r>
              <a:rPr lang="ru-RU" altLang="ru-RU" b="1" spc="-1" dirty="0">
                <a:solidFill>
                  <a:srgbClr val="22228B"/>
                </a:solidFill>
                <a:latin typeface="Helvetica" pitchFamily="2" charset="0"/>
                <a:ea typeface="Arial Unicode MS"/>
              </a:rPr>
              <a:t>Строительные и девелоперские компании</a:t>
            </a:r>
          </a:p>
        </p:txBody>
      </p:sp>
    </p:spTree>
    <p:extLst>
      <p:ext uri="{BB962C8B-B14F-4D97-AF65-F5344CB8AC3E}">
        <p14:creationId xmlns:p14="http://schemas.microsoft.com/office/powerpoint/2010/main" val="1663633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=""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ТИПОВЫЕ ПРОБЛЕМЫ УПРАВЛЕНИЯ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6DBB7D45-2E02-41E3-945B-E6FFE149C440}"/>
              </a:ext>
            </a:extLst>
          </p:cNvPr>
          <p:cNvSpPr/>
          <p:nvPr/>
        </p:nvSpPr>
        <p:spPr>
          <a:xfrm>
            <a:off x="713691" y="912331"/>
            <a:ext cx="931954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spcBef>
                <a:spcPct val="50000"/>
              </a:spcBef>
              <a:buFont typeface="Wingdings" pitchFamily="2" charset="2"/>
              <a:buChar char="q"/>
            </a:pPr>
            <a:r>
              <a:rPr lang="ru-RU" altLang="ru-RU" sz="2000" dirty="0">
                <a:solidFill>
                  <a:srgbClr val="000066"/>
                </a:solidFill>
                <a:latin typeface="Helvetica" pitchFamily="2" charset="0"/>
              </a:rPr>
              <a:t>Отсутствие единой внутренней базы по объектам и клиентам</a:t>
            </a: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q"/>
            </a:pPr>
            <a:r>
              <a:rPr lang="ru-RU" altLang="ru-RU" sz="2000" dirty="0">
                <a:solidFill>
                  <a:srgbClr val="000066"/>
                </a:solidFill>
                <a:latin typeface="Helvetica" pitchFamily="2" charset="0"/>
              </a:rPr>
              <a:t>Низкая скорость обмена информацией внутри компании </a:t>
            </a: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q"/>
            </a:pPr>
            <a:r>
              <a:rPr lang="ru-RU" altLang="ru-RU" sz="2000" dirty="0">
                <a:solidFill>
                  <a:srgbClr val="000066"/>
                </a:solidFill>
                <a:latin typeface="Helvetica" pitchFamily="2" charset="0"/>
              </a:rPr>
              <a:t>Дублирование данных</a:t>
            </a: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q"/>
            </a:pPr>
            <a:r>
              <a:rPr lang="ru-RU" altLang="ru-RU" sz="2000" dirty="0">
                <a:solidFill>
                  <a:srgbClr val="000066"/>
                </a:solidFill>
                <a:latin typeface="Helvetica" pitchFamily="2" charset="0"/>
              </a:rPr>
              <a:t>Большой объем ручной </a:t>
            </a:r>
            <a:r>
              <a:rPr lang="ru-RU" altLang="ru-RU" sz="2000" dirty="0" smtClean="0">
                <a:solidFill>
                  <a:srgbClr val="000066"/>
                </a:solidFill>
                <a:latin typeface="Helvetica" pitchFamily="2" charset="0"/>
              </a:rPr>
              <a:t>работы</a:t>
            </a: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q"/>
            </a:pPr>
            <a:r>
              <a:rPr lang="ru-RU" altLang="ru-RU" sz="2000" dirty="0">
                <a:solidFill>
                  <a:srgbClr val="000066"/>
                </a:solidFill>
                <a:latin typeface="Helvetica" pitchFamily="2" charset="0"/>
              </a:rPr>
              <a:t>Сложность подготовки отчетности</a:t>
            </a: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q"/>
            </a:pPr>
            <a:r>
              <a:rPr lang="ru-RU" altLang="ru-RU" sz="2000" dirty="0" smtClean="0">
                <a:solidFill>
                  <a:srgbClr val="000066"/>
                </a:solidFill>
                <a:latin typeface="Helvetica" pitchFamily="2" charset="0"/>
              </a:rPr>
              <a:t>Недостаточный уровень контроля дебиторской задолженности</a:t>
            </a:r>
            <a:endParaRPr lang="ru-RU" altLang="ru-RU" sz="2000" dirty="0">
              <a:solidFill>
                <a:srgbClr val="000066"/>
              </a:solidFill>
              <a:latin typeface="Helvetica" pitchFamily="2" charset="0"/>
            </a:endParaRP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q"/>
            </a:pPr>
            <a:r>
              <a:rPr lang="ru-RU" altLang="ru-RU" sz="2000" dirty="0" smtClean="0">
                <a:solidFill>
                  <a:srgbClr val="000066"/>
                </a:solidFill>
                <a:latin typeface="Helvetica" pitchFamily="2" charset="0"/>
              </a:rPr>
              <a:t>Разграничение </a:t>
            </a:r>
            <a:r>
              <a:rPr lang="ru-RU" altLang="ru-RU" sz="2000" dirty="0">
                <a:solidFill>
                  <a:srgbClr val="000066"/>
                </a:solidFill>
                <a:latin typeface="Helvetica" pitchFamily="2" charset="0"/>
              </a:rPr>
              <a:t>прав доступа к </a:t>
            </a:r>
            <a:r>
              <a:rPr lang="ru-RU" altLang="ru-RU" sz="2000" dirty="0" smtClean="0">
                <a:solidFill>
                  <a:srgbClr val="000066"/>
                </a:solidFill>
                <a:latin typeface="Helvetica" pitchFamily="2" charset="0"/>
              </a:rPr>
              <a:t>информации</a:t>
            </a:r>
            <a:endParaRPr lang="ru-RU" altLang="ru-RU" sz="2000" dirty="0">
              <a:solidFill>
                <a:srgbClr val="000066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7408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C6D29869-6627-43DE-AE22-1414A43E3F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601" y="1032871"/>
            <a:ext cx="828675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=""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ТИПОВОЕ РЕШЕНИЕ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sp>
        <p:nvSpPr>
          <p:cNvPr id="4" name="Text Box 6">
            <a:extLst>
              <a:ext uri="{FF2B5EF4-FFF2-40B4-BE49-F238E27FC236}">
                <a16:creationId xmlns="" xmlns:a16="http://schemas.microsoft.com/office/drawing/2014/main" id="{242D3423-948F-41FC-B4A5-2743A8B887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5600" y="1118944"/>
            <a:ext cx="10214396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80000"/>
              </a:spcBef>
              <a:buClr>
                <a:srgbClr val="553B11"/>
              </a:buClr>
              <a:buBlip>
                <a:blip r:embed="rId3"/>
              </a:buBlip>
              <a:defRPr sz="2400">
                <a:solidFill>
                  <a:srgbClr val="CC3300"/>
                </a:solidFill>
                <a:latin typeface="Trebuchet MS" panose="020B0603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rgbClr val="938F5D"/>
              </a:buClr>
              <a:buFont typeface="Wingdings" panose="05000000000000000000" pitchFamily="2" charset="2"/>
              <a:buBlip>
                <a:blip r:embed="rId4"/>
              </a:buBlip>
              <a:defRPr sz="2000" b="1">
                <a:solidFill>
                  <a:srgbClr val="CCCC00"/>
                </a:solidFill>
                <a:latin typeface="Trebuchet MS" panose="020B0603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Blip>
                <a:blip r:embed="rId5"/>
              </a:buBlip>
              <a:defRPr sz="2400" b="1" i="1">
                <a:solidFill>
                  <a:srgbClr val="937E49"/>
                </a:solidFill>
                <a:latin typeface="Trebuchet MS" panose="020B0603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100" b="1" dirty="0">
                <a:solidFill>
                  <a:srgbClr val="6B4D83"/>
                </a:solidFill>
                <a:latin typeface="Helvetica" pitchFamily="2" charset="0"/>
                <a:cs typeface="Arial" panose="020B0604020202020204" pitchFamily="34" charset="0"/>
              </a:rPr>
              <a:t>"</a:t>
            </a:r>
            <a:r>
              <a:rPr lang="ru-RU" sz="2100" b="1" dirty="0">
                <a:solidFill>
                  <a:srgbClr val="6B4D83"/>
                </a:solidFill>
                <a:latin typeface="Helvetica" pitchFamily="2" charset="0"/>
                <a:cs typeface="Arial" panose="020B0604020202020204" pitchFamily="34" charset="0"/>
              </a:rPr>
              <a:t>1C:Аренда и управление </a:t>
            </a:r>
            <a:r>
              <a:rPr lang="ru-RU" sz="2100" b="1" dirty="0" smtClean="0">
                <a:solidFill>
                  <a:srgbClr val="6B4D83"/>
                </a:solidFill>
                <a:latin typeface="Helvetica" pitchFamily="2" charset="0"/>
                <a:cs typeface="Arial" panose="020B0604020202020204" pitchFamily="34" charset="0"/>
              </a:rPr>
              <a:t>недвижимостью. Модуль для 1С:</a:t>
            </a:r>
            <a:r>
              <a:rPr lang="en-US" sz="2100" b="1" dirty="0" smtClean="0">
                <a:solidFill>
                  <a:srgbClr val="6B4D83"/>
                </a:solidFill>
                <a:latin typeface="Helvetica" pitchFamily="2" charset="0"/>
                <a:cs typeface="Arial" panose="020B0604020202020204" pitchFamily="34" charset="0"/>
              </a:rPr>
              <a:t>ERP</a:t>
            </a:r>
            <a:r>
              <a:rPr lang="ru-RU" altLang="ru-RU" sz="2100" b="1" dirty="0" smtClean="0">
                <a:solidFill>
                  <a:srgbClr val="6B4D83"/>
                </a:solidFill>
                <a:latin typeface="Helvetica" pitchFamily="2" charset="0"/>
                <a:cs typeface="Arial" panose="020B0604020202020204" pitchFamily="34" charset="0"/>
              </a:rPr>
              <a:t>" </a:t>
            </a:r>
            <a:r>
              <a:rPr lang="ru-RU" altLang="ru-RU" sz="2100" b="1" dirty="0">
                <a:solidFill>
                  <a:srgbClr val="6B4D83"/>
                </a:solidFill>
                <a:latin typeface="Helvetica" pitchFamily="2" charset="0"/>
                <a:cs typeface="Arial" panose="020B0604020202020204" pitchFamily="34" charset="0"/>
              </a:rPr>
              <a:t>обеспечивает управление недвижимостью разных типов, в том числе:</a:t>
            </a:r>
          </a:p>
        </p:txBody>
      </p:sp>
      <p:sp>
        <p:nvSpPr>
          <p:cNvPr id="9" name="Text Box 8">
            <a:extLst>
              <a:ext uri="{FF2B5EF4-FFF2-40B4-BE49-F238E27FC236}">
                <a16:creationId xmlns="" xmlns:a16="http://schemas.microsoft.com/office/drawing/2014/main" id="{CB01CA2A-5E89-453A-BF92-3B95F1F068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8768" y="5214508"/>
            <a:ext cx="7271381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ru-RU" altLang="ru-RU" sz="1700" dirty="0">
                <a:solidFill>
                  <a:srgbClr val="000066"/>
                </a:solidFill>
                <a:latin typeface="Helvetica" pitchFamily="2" charset="0"/>
              </a:rPr>
              <a:t>Помимо поставки для 1С:</a:t>
            </a:r>
            <a:r>
              <a:rPr lang="en-US" altLang="ru-RU" sz="1700" dirty="0">
                <a:solidFill>
                  <a:srgbClr val="000066"/>
                </a:solidFill>
                <a:latin typeface="Helvetica" pitchFamily="2" charset="0"/>
              </a:rPr>
              <a:t>ERP </a:t>
            </a:r>
            <a:r>
              <a:rPr lang="ru-RU" altLang="ru-RU" sz="1700" dirty="0" smtClean="0">
                <a:solidFill>
                  <a:srgbClr val="000066"/>
                </a:solidFill>
                <a:latin typeface="Helvetica" pitchFamily="2" charset="0"/>
              </a:rPr>
              <a:t>предусмотрены поставки </a:t>
            </a:r>
            <a:r>
              <a:rPr lang="ru-RU" altLang="ru-RU" sz="1700" dirty="0">
                <a:solidFill>
                  <a:srgbClr val="000066"/>
                </a:solidFill>
                <a:latin typeface="Helvetica" pitchFamily="2" charset="0"/>
              </a:rPr>
              <a:t>для "</a:t>
            </a:r>
            <a:r>
              <a:rPr lang="ru-RU" altLang="ru-RU" sz="1700" dirty="0" smtClean="0">
                <a:solidFill>
                  <a:srgbClr val="000066"/>
                </a:solidFill>
                <a:latin typeface="Helvetica" pitchFamily="2" charset="0"/>
              </a:rPr>
              <a:t>1С:Бухгалтерия" и </a:t>
            </a:r>
            <a:r>
              <a:rPr lang="ru-RU" altLang="ru-RU" sz="1700" dirty="0">
                <a:solidFill>
                  <a:srgbClr val="000066"/>
                </a:solidFill>
                <a:latin typeface="Helvetica" pitchFamily="2" charset="0"/>
              </a:rPr>
              <a:t>"1С:Бухгалтерия государственного учреждения</a:t>
            </a:r>
            <a:r>
              <a:rPr lang="ru-RU" altLang="ru-RU" sz="1700" dirty="0" smtClean="0">
                <a:solidFill>
                  <a:srgbClr val="000066"/>
                </a:solidFill>
                <a:latin typeface="Helvetica" pitchFamily="2" charset="0"/>
              </a:rPr>
              <a:t>"</a:t>
            </a:r>
            <a:endParaRPr lang="ru-RU" altLang="ru-RU" sz="1700" dirty="0">
              <a:solidFill>
                <a:srgbClr val="000066"/>
              </a:solidFill>
              <a:latin typeface="Helvetica" pitchFamily="2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13344E31-1F17-49D7-B2DF-B012FAD01946}"/>
              </a:ext>
            </a:extLst>
          </p:cNvPr>
          <p:cNvSpPr/>
          <p:nvPr/>
        </p:nvSpPr>
        <p:spPr>
          <a:xfrm>
            <a:off x="687290" y="2032374"/>
            <a:ext cx="7920880" cy="2817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lnSpc>
                <a:spcPct val="150000"/>
              </a:lnSpc>
              <a:buFont typeface="Wingdings" pitchFamily="2" charset="2"/>
              <a:buChar char="q"/>
            </a:pPr>
            <a:r>
              <a:rPr lang="ru-RU" altLang="ru-RU" sz="2000" dirty="0">
                <a:solidFill>
                  <a:srgbClr val="000066"/>
                </a:solidFill>
                <a:latin typeface="Helvetica" pitchFamily="2" charset="0"/>
              </a:rPr>
              <a:t>Бизнес-центры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q"/>
            </a:pPr>
            <a:r>
              <a:rPr lang="ru-RU" altLang="ru-RU" sz="2000" dirty="0">
                <a:solidFill>
                  <a:srgbClr val="000066"/>
                </a:solidFill>
                <a:latin typeface="Helvetica" pitchFamily="2" charset="0"/>
              </a:rPr>
              <a:t>Торговые центры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q"/>
            </a:pPr>
            <a:r>
              <a:rPr lang="ru-RU" altLang="ru-RU" sz="2000" dirty="0">
                <a:solidFill>
                  <a:srgbClr val="000066"/>
                </a:solidFill>
                <a:latin typeface="Helvetica" pitchFamily="2" charset="0"/>
              </a:rPr>
              <a:t>Складские комплексы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q"/>
            </a:pPr>
            <a:r>
              <a:rPr lang="ru-RU" altLang="ru-RU" sz="2000" dirty="0">
                <a:solidFill>
                  <a:srgbClr val="000066"/>
                </a:solidFill>
                <a:latin typeface="Helvetica" pitchFamily="2" charset="0"/>
              </a:rPr>
              <a:t>Помещения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q"/>
            </a:pPr>
            <a:r>
              <a:rPr lang="ru-RU" altLang="ru-RU" sz="2000" dirty="0">
                <a:solidFill>
                  <a:srgbClr val="000066"/>
                </a:solidFill>
                <a:latin typeface="Helvetica" pitchFamily="2" charset="0"/>
              </a:rPr>
              <a:t>Земельные участки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q"/>
            </a:pPr>
            <a:r>
              <a:rPr lang="ru-RU" altLang="ru-RU" sz="2000" dirty="0">
                <a:solidFill>
                  <a:srgbClr val="000066"/>
                </a:solidFill>
                <a:latin typeface="Helvetica" pitchFamily="2" charset="0"/>
              </a:rPr>
              <a:t>Сооружения</a:t>
            </a:r>
          </a:p>
        </p:txBody>
      </p:sp>
      <p:sp>
        <p:nvSpPr>
          <p:cNvPr id="14" name="Text Box 8">
            <a:extLst>
              <a:ext uri="{FF2B5EF4-FFF2-40B4-BE49-F238E27FC236}">
                <a16:creationId xmlns="" xmlns:a16="http://schemas.microsoft.com/office/drawing/2014/main" id="{8DC27DA7-41F3-4C6B-BF62-A8D514BD9A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8768" y="5990544"/>
            <a:ext cx="7920880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ru-RU" sz="1700" dirty="0">
                <a:solidFill>
                  <a:srgbClr val="000066"/>
                </a:solidFill>
                <a:latin typeface="Helvetica" pitchFamily="2" charset="0"/>
              </a:rPr>
              <a:t>Для конфигурации </a:t>
            </a:r>
            <a:r>
              <a:rPr lang="ru-RU" altLang="ru-RU" sz="1700" dirty="0" smtClean="0">
                <a:solidFill>
                  <a:srgbClr val="000066"/>
                </a:solidFill>
                <a:latin typeface="Helvetica" pitchFamily="2" charset="0"/>
              </a:rPr>
              <a:t>"</a:t>
            </a:r>
            <a:r>
              <a:rPr lang="ru-RU" altLang="ru-RU" sz="1700" dirty="0">
                <a:solidFill>
                  <a:srgbClr val="000066"/>
                </a:solidFill>
                <a:latin typeface="Helvetica" pitchFamily="2" charset="0"/>
              </a:rPr>
              <a:t>1С:</a:t>
            </a:r>
            <a:r>
              <a:rPr lang="ru-RU" sz="1700" dirty="0">
                <a:solidFill>
                  <a:srgbClr val="000066"/>
                </a:solidFill>
                <a:latin typeface="Helvetica" pitchFamily="2" charset="0"/>
              </a:rPr>
              <a:t>Бухгалтерия предприятия КОРП</a:t>
            </a:r>
            <a:r>
              <a:rPr lang="ru-RU" altLang="ru-RU" sz="1700" dirty="0">
                <a:solidFill>
                  <a:srgbClr val="000066"/>
                </a:solidFill>
                <a:latin typeface="Helvetica" pitchFamily="2" charset="0"/>
              </a:rPr>
              <a:t>" </a:t>
            </a:r>
            <a:r>
              <a:rPr lang="ru-RU" sz="1700" dirty="0">
                <a:solidFill>
                  <a:srgbClr val="000066"/>
                </a:solidFill>
                <a:latin typeface="Helvetica" pitchFamily="2" charset="0"/>
              </a:rPr>
              <a:t>предусмотрено отдельное решение – </a:t>
            </a:r>
            <a:r>
              <a:rPr lang="ru-RU" altLang="ru-RU" sz="1700" dirty="0" smtClean="0">
                <a:solidFill>
                  <a:srgbClr val="000066"/>
                </a:solidFill>
                <a:latin typeface="Helvetica" pitchFamily="2" charset="0"/>
              </a:rPr>
              <a:t>"</a:t>
            </a:r>
            <a:r>
              <a:rPr lang="ru-RU" sz="1700" dirty="0">
                <a:solidFill>
                  <a:srgbClr val="000066"/>
                </a:solidFill>
                <a:latin typeface="Helvetica" pitchFamily="2" charset="0"/>
              </a:rPr>
              <a:t>1С:Управление недвижимостью и арендой КОРП</a:t>
            </a:r>
            <a:r>
              <a:rPr lang="ru-RU" altLang="ru-RU" sz="1700" dirty="0" smtClean="0">
                <a:solidFill>
                  <a:srgbClr val="000066"/>
                </a:solidFill>
                <a:latin typeface="Helvetica" pitchFamily="2" charset="0"/>
              </a:rPr>
              <a:t>"</a:t>
            </a:r>
            <a:endParaRPr lang="ru-RU" altLang="ru-RU" sz="1700" dirty="0">
              <a:solidFill>
                <a:srgbClr val="000066"/>
              </a:solidFill>
              <a:latin typeface="Helvetica" pitchFamily="2" charset="0"/>
            </a:endParaRPr>
          </a:p>
        </p:txBody>
      </p:sp>
      <p:pic>
        <p:nvPicPr>
          <p:cNvPr id="16" name="Picture 10">
            <a:extLst>
              <a:ext uri="{FF2B5EF4-FFF2-40B4-BE49-F238E27FC236}">
                <a16:creationId xmlns="" xmlns:a16="http://schemas.microsoft.com/office/drawing/2014/main" id="{18E6915F-A068-410B-A2F2-FDACC37EB0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601" y="5257938"/>
            <a:ext cx="522684" cy="528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Рисунок 4">
            <a:extLst>
              <a:ext uri="{FF2B5EF4-FFF2-40B4-BE49-F238E27FC236}">
                <a16:creationId xmlns="" xmlns:a16="http://schemas.microsoft.com/office/drawing/2014/main" id="{4F84F773-8F29-4DF6-AFB5-0D31C70894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152" y="6035561"/>
            <a:ext cx="531133" cy="521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5649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1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0">
            <a:extLst>
              <a:ext uri="{FF2B5EF4-FFF2-40B4-BE49-F238E27FC236}">
                <a16:creationId xmlns="" xmlns:a16="http://schemas.microsoft.com/office/drawing/2014/main" id="{0FEACBA6-7431-4852-A042-3F03523A13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601" y="1032871"/>
            <a:ext cx="828675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Прямоугольник: скругленные углы 30">
            <a:extLst>
              <a:ext uri="{FF2B5EF4-FFF2-40B4-BE49-F238E27FC236}">
                <a16:creationId xmlns="" xmlns:a16="http://schemas.microsoft.com/office/drawing/2014/main" id="{BC633D2D-C89D-412A-BBCD-4C469562B6E8}"/>
              </a:ext>
            </a:extLst>
          </p:cNvPr>
          <p:cNvSpPr/>
          <p:nvPr/>
        </p:nvSpPr>
        <p:spPr>
          <a:xfrm>
            <a:off x="955964" y="2005903"/>
            <a:ext cx="5140036" cy="3045299"/>
          </a:xfrm>
          <a:prstGeom prst="roundRect">
            <a:avLst/>
          </a:prstGeom>
          <a:solidFill>
            <a:schemeClr val="bg1"/>
          </a:solidFill>
          <a:ln w="25400"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=""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МОДУЛЬНЫЙ ПОДХОД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B198FE1-D930-4825-83D8-84E3C5E778E9}"/>
              </a:ext>
            </a:extLst>
          </p:cNvPr>
          <p:cNvSpPr/>
          <p:nvPr/>
        </p:nvSpPr>
        <p:spPr>
          <a:xfrm>
            <a:off x="1138225" y="1110982"/>
            <a:ext cx="893056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200" b="1" dirty="0">
                <a:solidFill>
                  <a:srgbClr val="6B4D83"/>
                </a:solidFill>
                <a:latin typeface="Helvetica" pitchFamily="2" charset="0"/>
                <a:cs typeface="Arial" panose="020B0604020202020204" pitchFamily="34" charset="0"/>
              </a:rPr>
              <a:t>Поставка на базе 1С:</a:t>
            </a:r>
            <a:r>
              <a:rPr lang="en-US" altLang="ru-RU" sz="2200" b="1" dirty="0">
                <a:solidFill>
                  <a:srgbClr val="6B4D83"/>
                </a:solidFill>
                <a:latin typeface="Helvetica" pitchFamily="2" charset="0"/>
                <a:cs typeface="Arial" panose="020B0604020202020204" pitchFamily="34" charset="0"/>
              </a:rPr>
              <a:t>ERP </a:t>
            </a:r>
            <a:r>
              <a:rPr lang="ru-RU" altLang="ru-RU" sz="2200" b="1" dirty="0">
                <a:solidFill>
                  <a:srgbClr val="6B4D83"/>
                </a:solidFill>
                <a:latin typeface="Helvetica" pitchFamily="2" charset="0"/>
                <a:cs typeface="Arial" panose="020B0604020202020204" pitchFamily="34" charset="0"/>
              </a:rPr>
              <a:t>разработана на основе концепции модульного подхода</a:t>
            </a:r>
          </a:p>
        </p:txBody>
      </p:sp>
      <p:sp>
        <p:nvSpPr>
          <p:cNvPr id="26" name="Полилиния: фигура 25">
            <a:extLst>
              <a:ext uri="{FF2B5EF4-FFF2-40B4-BE49-F238E27FC236}">
                <a16:creationId xmlns="" xmlns:a16="http://schemas.microsoft.com/office/drawing/2014/main" id="{9F2DF1B3-7EBF-4484-8FF4-32D933B5240B}"/>
              </a:ext>
            </a:extLst>
          </p:cNvPr>
          <p:cNvSpPr>
            <a:spLocks noChangeAspect="1"/>
          </p:cNvSpPr>
          <p:nvPr/>
        </p:nvSpPr>
        <p:spPr>
          <a:xfrm rot="2700000">
            <a:off x="2446584" y="2543436"/>
            <a:ext cx="2156652" cy="2150051"/>
          </a:xfrm>
          <a:custGeom>
            <a:avLst/>
            <a:gdLst>
              <a:gd name="connsiteX0" fmla="*/ 1927681 w 2156652"/>
              <a:gd name="connsiteY0" fmla="*/ 1485631 h 2150051"/>
              <a:gd name="connsiteX1" fmla="*/ 2059568 w 2156652"/>
              <a:gd name="connsiteY1" fmla="*/ 1507736 h 2150051"/>
              <a:gd name="connsiteX2" fmla="*/ 2067726 w 2156652"/>
              <a:gd name="connsiteY2" fmla="*/ 1507736 h 2150051"/>
              <a:gd name="connsiteX3" fmla="*/ 1532701 w 2156652"/>
              <a:gd name="connsiteY3" fmla="*/ 2043630 h 2150051"/>
              <a:gd name="connsiteX4" fmla="*/ 1532701 w 2156652"/>
              <a:gd name="connsiteY4" fmla="*/ 2026884 h 2150051"/>
              <a:gd name="connsiteX5" fmla="*/ 1513326 w 2156652"/>
              <a:gd name="connsiteY5" fmla="*/ 1904634 h 2150051"/>
              <a:gd name="connsiteX6" fmla="*/ 1927681 w 2156652"/>
              <a:gd name="connsiteY6" fmla="*/ 1485631 h 2150051"/>
              <a:gd name="connsiteX7" fmla="*/ 1968718 w 2156652"/>
              <a:gd name="connsiteY7" fmla="*/ 760723 h 2150051"/>
              <a:gd name="connsiteX8" fmla="*/ 2077607 w 2156652"/>
              <a:gd name="connsiteY8" fmla="*/ 683096 h 2150051"/>
              <a:gd name="connsiteX9" fmla="*/ 2083375 w 2156652"/>
              <a:gd name="connsiteY9" fmla="*/ 677328 h 2150051"/>
              <a:gd name="connsiteX10" fmla="*/ 2083990 w 2156652"/>
              <a:gd name="connsiteY10" fmla="*/ 1434582 h 2150051"/>
              <a:gd name="connsiteX11" fmla="*/ 2072149 w 2156652"/>
              <a:gd name="connsiteY11" fmla="*/ 1422740 h 2150051"/>
              <a:gd name="connsiteX12" fmla="*/ 1972004 w 2156652"/>
              <a:gd name="connsiteY12" fmla="*/ 1349997 h 2150051"/>
              <a:gd name="connsiteX13" fmla="*/ 1968718 w 2156652"/>
              <a:gd name="connsiteY13" fmla="*/ 760723 h 2150051"/>
              <a:gd name="connsiteX14" fmla="*/ 766722 w 2156652"/>
              <a:gd name="connsiteY14" fmla="*/ 1962718 h 2150051"/>
              <a:gd name="connsiteX15" fmla="*/ 1356536 w 2156652"/>
              <a:gd name="connsiteY15" fmla="*/ 1965465 h 2150051"/>
              <a:gd name="connsiteX16" fmla="*/ 1429254 w 2156652"/>
              <a:gd name="connsiteY16" fmla="*/ 2065635 h 2150051"/>
              <a:gd name="connsiteX17" fmla="*/ 1441096 w 2156652"/>
              <a:gd name="connsiteY17" fmla="*/ 2077476 h 2150051"/>
              <a:gd name="connsiteX18" fmla="*/ 683867 w 2156652"/>
              <a:gd name="connsiteY18" fmla="*/ 2076836 h 2150051"/>
              <a:gd name="connsiteX19" fmla="*/ 688923 w 2156652"/>
              <a:gd name="connsiteY19" fmla="*/ 2071780 h 2150051"/>
              <a:gd name="connsiteX20" fmla="*/ 766722 w 2156652"/>
              <a:gd name="connsiteY20" fmla="*/ 1962718 h 2150051"/>
              <a:gd name="connsiteX21" fmla="*/ 1524994 w 2156652"/>
              <a:gd name="connsiteY21" fmla="*/ 92102 h 2150051"/>
              <a:gd name="connsiteX22" fmla="*/ 2047044 w 2156652"/>
              <a:gd name="connsiteY22" fmla="*/ 624939 h 2150051"/>
              <a:gd name="connsiteX23" fmla="*/ 1907248 w 2156652"/>
              <a:gd name="connsiteY23" fmla="*/ 652355 h 2150051"/>
              <a:gd name="connsiteX24" fmla="*/ 1494933 w 2156652"/>
              <a:gd name="connsiteY24" fmla="*/ 233104 h 2150051"/>
              <a:gd name="connsiteX25" fmla="*/ 1524994 w 2156652"/>
              <a:gd name="connsiteY25" fmla="*/ 92102 h 2150051"/>
              <a:gd name="connsiteX26" fmla="*/ 91124 w 2156652"/>
              <a:gd name="connsiteY26" fmla="*/ 1515961 h 2150051"/>
              <a:gd name="connsiteX27" fmla="*/ 98275 w 2156652"/>
              <a:gd name="connsiteY27" fmla="*/ 1515961 h 2150051"/>
              <a:gd name="connsiteX28" fmla="*/ 230405 w 2156652"/>
              <a:gd name="connsiteY28" fmla="*/ 1493855 h 2150051"/>
              <a:gd name="connsiteX29" fmla="*/ 645525 w 2156652"/>
              <a:gd name="connsiteY29" fmla="*/ 1912858 h 2150051"/>
              <a:gd name="connsiteX30" fmla="*/ 626114 w 2156652"/>
              <a:gd name="connsiteY30" fmla="*/ 2035109 h 2150051"/>
              <a:gd name="connsiteX31" fmla="*/ 626114 w 2156652"/>
              <a:gd name="connsiteY31" fmla="*/ 2051855 h 2150051"/>
              <a:gd name="connsiteX32" fmla="*/ 91124 w 2156652"/>
              <a:gd name="connsiteY32" fmla="*/ 1515961 h 2150051"/>
              <a:gd name="connsiteX33" fmla="*/ 708175 w 2156652"/>
              <a:gd name="connsiteY33" fmla="*/ 66801 h 2150051"/>
              <a:gd name="connsiteX34" fmla="*/ 1454125 w 2156652"/>
              <a:gd name="connsiteY34" fmla="*/ 70052 h 2150051"/>
              <a:gd name="connsiteX35" fmla="*/ 1375356 w 2156652"/>
              <a:gd name="connsiteY35" fmla="*/ 188752 h 2150051"/>
              <a:gd name="connsiteX36" fmla="*/ 787331 w 2156652"/>
              <a:gd name="connsiteY36" fmla="*/ 187299 h 2150051"/>
              <a:gd name="connsiteX37" fmla="*/ 708175 w 2156652"/>
              <a:gd name="connsiteY37" fmla="*/ 66801 h 2150051"/>
              <a:gd name="connsiteX38" fmla="*/ 67949 w 2156652"/>
              <a:gd name="connsiteY38" fmla="*/ 698406 h 2150051"/>
              <a:gd name="connsiteX39" fmla="*/ 188137 w 2156652"/>
              <a:gd name="connsiteY39" fmla="*/ 777222 h 2150051"/>
              <a:gd name="connsiteX40" fmla="*/ 187691 w 2156652"/>
              <a:gd name="connsiteY40" fmla="*/ 1365226 h 2150051"/>
              <a:gd name="connsiteX41" fmla="*/ 68986 w 2156652"/>
              <a:gd name="connsiteY41" fmla="*/ 1444130 h 2150051"/>
              <a:gd name="connsiteX42" fmla="*/ 67949 w 2156652"/>
              <a:gd name="connsiteY42" fmla="*/ 698406 h 2150051"/>
              <a:gd name="connsiteX43" fmla="*/ 313708 w 2156652"/>
              <a:gd name="connsiteY43" fmla="*/ 303885 h 2150051"/>
              <a:gd name="connsiteX44" fmla="*/ 623616 w 2156652"/>
              <a:gd name="connsiteY44" fmla="*/ 88572 h 2150051"/>
              <a:gd name="connsiteX45" fmla="*/ 652796 w 2156652"/>
              <a:gd name="connsiteY45" fmla="*/ 229748 h 2150051"/>
              <a:gd name="connsiteX46" fmla="*/ 237768 w 2156652"/>
              <a:gd name="connsiteY46" fmla="*/ 646572 h 2150051"/>
              <a:gd name="connsiteX47" fmla="*/ 98395 w 2156652"/>
              <a:gd name="connsiteY47" fmla="*/ 618336 h 2150051"/>
              <a:gd name="connsiteX48" fmla="*/ 313708 w 2156652"/>
              <a:gd name="connsiteY48" fmla="*/ 303885 h 2150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156652" h="2150051">
                <a:moveTo>
                  <a:pt x="1927681" y="1485631"/>
                </a:moveTo>
                <a:cubicBezTo>
                  <a:pt x="1970089" y="1500174"/>
                  <a:pt x="2014665" y="1507646"/>
                  <a:pt x="2059568" y="1507736"/>
                </a:cubicBezTo>
                <a:lnTo>
                  <a:pt x="2067726" y="1507736"/>
                </a:lnTo>
                <a:cubicBezTo>
                  <a:pt x="1965874" y="1747459"/>
                  <a:pt x="1774288" y="1939356"/>
                  <a:pt x="1532701" y="2043630"/>
                </a:cubicBezTo>
                <a:cubicBezTo>
                  <a:pt x="1532701" y="2037937"/>
                  <a:pt x="1532701" y="2032578"/>
                  <a:pt x="1532701" y="2026884"/>
                </a:cubicBezTo>
                <a:cubicBezTo>
                  <a:pt x="1532735" y="1985389"/>
                  <a:pt x="1526198" y="1944142"/>
                  <a:pt x="1513326" y="1904634"/>
                </a:cubicBezTo>
                <a:cubicBezTo>
                  <a:pt x="1696084" y="1815869"/>
                  <a:pt x="1842359" y="1667949"/>
                  <a:pt x="1927681" y="1485631"/>
                </a:cubicBezTo>
                <a:close/>
                <a:moveTo>
                  <a:pt x="1968718" y="760723"/>
                </a:moveTo>
                <a:cubicBezTo>
                  <a:pt x="2008988" y="741020"/>
                  <a:pt x="2045792" y="714783"/>
                  <a:pt x="2077607" y="683096"/>
                </a:cubicBezTo>
                <a:lnTo>
                  <a:pt x="2083375" y="677328"/>
                </a:lnTo>
                <a:cubicBezTo>
                  <a:pt x="2180865" y="918857"/>
                  <a:pt x="2181085" y="1190021"/>
                  <a:pt x="2083990" y="1434582"/>
                </a:cubicBezTo>
                <a:cubicBezTo>
                  <a:pt x="2079964" y="1430556"/>
                  <a:pt x="2076174" y="1426766"/>
                  <a:pt x="2072149" y="1422740"/>
                </a:cubicBezTo>
                <a:cubicBezTo>
                  <a:pt x="2042831" y="1393375"/>
                  <a:pt x="2009043" y="1368832"/>
                  <a:pt x="1972004" y="1349997"/>
                </a:cubicBezTo>
                <a:cubicBezTo>
                  <a:pt x="2038467" y="1158001"/>
                  <a:pt x="2037304" y="949973"/>
                  <a:pt x="1968718" y="760723"/>
                </a:cubicBezTo>
                <a:close/>
                <a:moveTo>
                  <a:pt x="766722" y="1962718"/>
                </a:moveTo>
                <a:cubicBezTo>
                  <a:pt x="956084" y="2031194"/>
                  <a:pt x="1164302" y="2032166"/>
                  <a:pt x="1356536" y="1965465"/>
                </a:cubicBezTo>
                <a:cubicBezTo>
                  <a:pt x="1375354" y="2002521"/>
                  <a:pt x="1399889" y="2036317"/>
                  <a:pt x="1429254" y="2065635"/>
                </a:cubicBezTo>
                <a:cubicBezTo>
                  <a:pt x="1433280" y="2069661"/>
                  <a:pt x="1437070" y="2073450"/>
                  <a:pt x="1441096" y="2077476"/>
                </a:cubicBezTo>
                <a:cubicBezTo>
                  <a:pt x="1196343" y="2174465"/>
                  <a:pt x="925228" y="2174234"/>
                  <a:pt x="683867" y="2076836"/>
                </a:cubicBezTo>
                <a:lnTo>
                  <a:pt x="688923" y="2071780"/>
                </a:lnTo>
                <a:cubicBezTo>
                  <a:pt x="720669" y="2039906"/>
                  <a:pt x="746964" y="2003044"/>
                  <a:pt x="766722" y="1962718"/>
                </a:cubicBezTo>
                <a:close/>
                <a:moveTo>
                  <a:pt x="1524994" y="92102"/>
                </a:moveTo>
                <a:cubicBezTo>
                  <a:pt x="1756660" y="198220"/>
                  <a:pt x="1942382" y="387780"/>
                  <a:pt x="2047044" y="624939"/>
                </a:cubicBezTo>
                <a:cubicBezTo>
                  <a:pt x="1999247" y="625644"/>
                  <a:pt x="1951934" y="634924"/>
                  <a:pt x="1907248" y="652355"/>
                </a:cubicBezTo>
                <a:cubicBezTo>
                  <a:pt x="1818762" y="469662"/>
                  <a:pt x="1673764" y="322225"/>
                  <a:pt x="1494933" y="233104"/>
                </a:cubicBezTo>
                <a:cubicBezTo>
                  <a:pt x="1512867" y="188252"/>
                  <a:pt x="1523039" y="140536"/>
                  <a:pt x="1524994" y="92102"/>
                </a:cubicBezTo>
                <a:close/>
                <a:moveTo>
                  <a:pt x="91124" y="1515961"/>
                </a:moveTo>
                <a:lnTo>
                  <a:pt x="98275" y="1515961"/>
                </a:lnTo>
                <a:cubicBezTo>
                  <a:pt x="143260" y="1515870"/>
                  <a:pt x="187919" y="1508398"/>
                  <a:pt x="230405" y="1493855"/>
                </a:cubicBezTo>
                <a:cubicBezTo>
                  <a:pt x="315885" y="1676173"/>
                  <a:pt x="462429" y="1824093"/>
                  <a:pt x="645525" y="1912858"/>
                </a:cubicBezTo>
                <a:cubicBezTo>
                  <a:pt x="632628" y="1952367"/>
                  <a:pt x="626080" y="1993614"/>
                  <a:pt x="626114" y="2035109"/>
                </a:cubicBezTo>
                <a:cubicBezTo>
                  <a:pt x="626114" y="2040802"/>
                  <a:pt x="626114" y="2046161"/>
                  <a:pt x="626114" y="2051855"/>
                </a:cubicBezTo>
                <a:cubicBezTo>
                  <a:pt x="384466" y="1947369"/>
                  <a:pt x="192922" y="1755499"/>
                  <a:pt x="91124" y="1515961"/>
                </a:cubicBezTo>
                <a:close/>
                <a:moveTo>
                  <a:pt x="708175" y="66801"/>
                </a:moveTo>
                <a:cubicBezTo>
                  <a:pt x="946499" y="-23374"/>
                  <a:pt x="1211875" y="-22218"/>
                  <a:pt x="1454125" y="70052"/>
                </a:cubicBezTo>
                <a:cubicBezTo>
                  <a:pt x="1421028" y="104542"/>
                  <a:pt x="1394370" y="144717"/>
                  <a:pt x="1375356" y="188752"/>
                </a:cubicBezTo>
                <a:cubicBezTo>
                  <a:pt x="1183215" y="123264"/>
                  <a:pt x="976426" y="122753"/>
                  <a:pt x="787331" y="187299"/>
                </a:cubicBezTo>
                <a:cubicBezTo>
                  <a:pt x="768037" y="143015"/>
                  <a:pt x="741249" y="102239"/>
                  <a:pt x="708175" y="66801"/>
                </a:cubicBezTo>
                <a:close/>
                <a:moveTo>
                  <a:pt x="67949" y="698406"/>
                </a:moveTo>
                <a:cubicBezTo>
                  <a:pt x="103277" y="731367"/>
                  <a:pt x="143947" y="758040"/>
                  <a:pt x="188137" y="777222"/>
                </a:cubicBezTo>
                <a:cubicBezTo>
                  <a:pt x="122891" y="966342"/>
                  <a:pt x="122734" y="1173150"/>
                  <a:pt x="187691" y="1365226"/>
                </a:cubicBezTo>
                <a:cubicBezTo>
                  <a:pt x="143675" y="1384303"/>
                  <a:pt x="103498" y="1411006"/>
                  <a:pt x="68986" y="1444130"/>
                </a:cubicBezTo>
                <a:cubicBezTo>
                  <a:pt x="-22638" y="1202060"/>
                  <a:pt x="-23006" y="936729"/>
                  <a:pt x="67949" y="698406"/>
                </a:cubicBezTo>
                <a:close/>
                <a:moveTo>
                  <a:pt x="313708" y="303885"/>
                </a:moveTo>
                <a:cubicBezTo>
                  <a:pt x="402720" y="214103"/>
                  <a:pt x="507498" y="140844"/>
                  <a:pt x="623616" y="88572"/>
                </a:cubicBezTo>
                <a:cubicBezTo>
                  <a:pt x="625285" y="137016"/>
                  <a:pt x="635158" y="184791"/>
                  <a:pt x="652796" y="229748"/>
                </a:cubicBezTo>
                <a:cubicBezTo>
                  <a:pt x="473393" y="317627"/>
                  <a:pt x="327423" y="464228"/>
                  <a:pt x="237768" y="646572"/>
                </a:cubicBezTo>
                <a:cubicBezTo>
                  <a:pt x="193268" y="628879"/>
                  <a:pt x="146098" y="619321"/>
                  <a:pt x="98395" y="618336"/>
                </a:cubicBezTo>
                <a:cubicBezTo>
                  <a:pt x="151449" y="499972"/>
                  <a:pt x="224695" y="393667"/>
                  <a:pt x="313708" y="303885"/>
                </a:cubicBezTo>
                <a:close/>
              </a:path>
            </a:pathLst>
          </a:custGeom>
          <a:solidFill>
            <a:srgbClr val="6B4D83">
              <a:alpha val="60000"/>
            </a:srgbClr>
          </a:solidFill>
          <a:ln w="49213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="" xmlns:a16="http://schemas.microsoft.com/office/drawing/2014/main" id="{A0B1FABE-CC58-4578-B05B-BDAFB784F89C}"/>
              </a:ext>
            </a:extLst>
          </p:cNvPr>
          <p:cNvSpPr/>
          <p:nvPr/>
        </p:nvSpPr>
        <p:spPr>
          <a:xfrm>
            <a:off x="2979387" y="3304309"/>
            <a:ext cx="1091046" cy="571500"/>
          </a:xfrm>
          <a:prstGeom prst="roundRect">
            <a:avLst/>
          </a:prstGeom>
          <a:gradFill flip="none" rotWithShape="1">
            <a:gsLst>
              <a:gs pos="0">
                <a:srgbClr val="FF0000"/>
              </a:gs>
              <a:gs pos="5000">
                <a:schemeClr val="accent2">
                  <a:lumMod val="89000"/>
                </a:schemeClr>
              </a:gs>
              <a:gs pos="55000">
                <a:srgbClr val="723416"/>
              </a:gs>
              <a:gs pos="68000">
                <a:schemeClr val="accent2">
                  <a:lumMod val="7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1С:</a:t>
            </a:r>
            <a:r>
              <a:rPr lang="en-US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ERP</a:t>
            </a:r>
            <a:endParaRPr lang="ru-RU" b="1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="" xmlns:a16="http://schemas.microsoft.com/office/drawing/2014/main" id="{27BE6689-6BAD-47D7-BA67-1C57A1B68109}"/>
              </a:ext>
            </a:extLst>
          </p:cNvPr>
          <p:cNvSpPr/>
          <p:nvPr/>
        </p:nvSpPr>
        <p:spPr>
          <a:xfrm>
            <a:off x="2844305" y="2140526"/>
            <a:ext cx="1361209" cy="685800"/>
          </a:xfrm>
          <a:prstGeom prst="roundRect">
            <a:avLst/>
          </a:prstGeom>
          <a:gradFill flip="none" rotWithShape="1">
            <a:gsLst>
              <a:gs pos="0">
                <a:srgbClr val="6B4D83">
                  <a:alpha val="20000"/>
                </a:srgb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5000000" scaled="0"/>
            <a:tileRect/>
          </a:gradFill>
          <a:ln w="19050">
            <a:solidFill>
              <a:srgbClr val="7857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n w="0">
                  <a:noFill/>
                </a:ln>
                <a:solidFill>
                  <a:srgbClr val="34315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Модуль</a:t>
            </a:r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="" xmlns:a16="http://schemas.microsoft.com/office/drawing/2014/main" id="{AB3F0946-DEE2-4F0E-BEF1-D89A541903AF}"/>
              </a:ext>
            </a:extLst>
          </p:cNvPr>
          <p:cNvSpPr/>
          <p:nvPr/>
        </p:nvSpPr>
        <p:spPr>
          <a:xfrm>
            <a:off x="4205514" y="3247159"/>
            <a:ext cx="1361209" cy="685800"/>
          </a:xfrm>
          <a:prstGeom prst="roundRect">
            <a:avLst/>
          </a:prstGeom>
          <a:gradFill flip="none" rotWithShape="1">
            <a:gsLst>
              <a:gs pos="0">
                <a:srgbClr val="6B4D83">
                  <a:alpha val="20000"/>
                </a:srgb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5000000" scaled="0"/>
            <a:tileRect/>
          </a:gradFill>
          <a:ln w="19050">
            <a:solidFill>
              <a:srgbClr val="7857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n w="0">
                  <a:noFill/>
                </a:ln>
                <a:solidFill>
                  <a:srgbClr val="34315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Модуль</a:t>
            </a:r>
          </a:p>
        </p:txBody>
      </p:sp>
      <p:sp>
        <p:nvSpPr>
          <p:cNvPr id="33" name="Прямоугольник: скругленные углы 32">
            <a:extLst>
              <a:ext uri="{FF2B5EF4-FFF2-40B4-BE49-F238E27FC236}">
                <a16:creationId xmlns="" xmlns:a16="http://schemas.microsoft.com/office/drawing/2014/main" id="{42EC88B0-9391-4CDC-8AE9-45011A50444A}"/>
              </a:ext>
            </a:extLst>
          </p:cNvPr>
          <p:cNvSpPr/>
          <p:nvPr/>
        </p:nvSpPr>
        <p:spPr>
          <a:xfrm>
            <a:off x="1483096" y="3251794"/>
            <a:ext cx="1361209" cy="685800"/>
          </a:xfrm>
          <a:prstGeom prst="roundRect">
            <a:avLst/>
          </a:prstGeom>
          <a:gradFill flip="none" rotWithShape="1">
            <a:gsLst>
              <a:gs pos="0">
                <a:srgbClr val="6B4D83">
                  <a:alpha val="20000"/>
                </a:srgb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5000000" scaled="0"/>
            <a:tileRect/>
          </a:gradFill>
          <a:ln w="19050">
            <a:solidFill>
              <a:srgbClr val="7857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n w="0">
                  <a:noFill/>
                </a:ln>
                <a:solidFill>
                  <a:srgbClr val="34315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Модуль</a:t>
            </a:r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="" xmlns:a16="http://schemas.microsoft.com/office/drawing/2014/main" id="{1DB05B8A-0DF4-4242-907E-F5F99C086F01}"/>
              </a:ext>
            </a:extLst>
          </p:cNvPr>
          <p:cNvSpPr/>
          <p:nvPr/>
        </p:nvSpPr>
        <p:spPr>
          <a:xfrm>
            <a:off x="7454405" y="2530186"/>
            <a:ext cx="1361209" cy="685800"/>
          </a:xfrm>
          <a:prstGeom prst="roundRect">
            <a:avLst/>
          </a:prstGeom>
          <a:gradFill flip="none" rotWithShape="1">
            <a:gsLst>
              <a:gs pos="0">
                <a:srgbClr val="6B4D83">
                  <a:alpha val="20000"/>
                </a:srgb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5000000" scaled="0"/>
            <a:tileRect/>
          </a:gradFill>
          <a:ln w="19050">
            <a:solidFill>
              <a:srgbClr val="7857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n w="0">
                  <a:noFill/>
                </a:ln>
                <a:solidFill>
                  <a:srgbClr val="34315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Модуль</a:t>
            </a:r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="" xmlns:a16="http://schemas.microsoft.com/office/drawing/2014/main" id="{CFC3C117-DAE4-4BFC-B258-7CDFE437562C}"/>
              </a:ext>
            </a:extLst>
          </p:cNvPr>
          <p:cNvSpPr/>
          <p:nvPr/>
        </p:nvSpPr>
        <p:spPr>
          <a:xfrm>
            <a:off x="7277760" y="2381250"/>
            <a:ext cx="1361209" cy="685800"/>
          </a:xfrm>
          <a:prstGeom prst="roundRect">
            <a:avLst/>
          </a:prstGeom>
          <a:gradFill flip="none" rotWithShape="1">
            <a:gsLst>
              <a:gs pos="0">
                <a:srgbClr val="6B4D83">
                  <a:alpha val="20000"/>
                </a:srgb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5000000" scaled="0"/>
            <a:tileRect/>
          </a:gradFill>
          <a:ln w="19050">
            <a:solidFill>
              <a:srgbClr val="7857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n w="0">
                  <a:noFill/>
                </a:ln>
                <a:solidFill>
                  <a:srgbClr val="34315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Модуль</a:t>
            </a:r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="" xmlns:a16="http://schemas.microsoft.com/office/drawing/2014/main" id="{FAFF2567-70E9-45DF-A391-1E7D100BABF1}"/>
              </a:ext>
            </a:extLst>
          </p:cNvPr>
          <p:cNvSpPr/>
          <p:nvPr/>
        </p:nvSpPr>
        <p:spPr>
          <a:xfrm>
            <a:off x="7101115" y="2230581"/>
            <a:ext cx="1361209" cy="685800"/>
          </a:xfrm>
          <a:prstGeom prst="roundRect">
            <a:avLst/>
          </a:prstGeom>
          <a:gradFill flip="none" rotWithShape="1">
            <a:gsLst>
              <a:gs pos="0">
                <a:srgbClr val="6B4D83">
                  <a:alpha val="20000"/>
                </a:srgb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5000000" scaled="0"/>
            <a:tileRect/>
          </a:gradFill>
          <a:ln w="19050">
            <a:solidFill>
              <a:srgbClr val="7857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n w="0">
                  <a:noFill/>
                </a:ln>
                <a:solidFill>
                  <a:srgbClr val="34315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Модуль</a:t>
            </a:r>
          </a:p>
        </p:txBody>
      </p:sp>
      <p:pic>
        <p:nvPicPr>
          <p:cNvPr id="39" name="Рисунок 38" descr="Справа налево (обратно)">
            <a:extLst>
              <a:ext uri="{FF2B5EF4-FFF2-40B4-BE49-F238E27FC236}">
                <a16:creationId xmlns="" xmlns:a16="http://schemas.microsoft.com/office/drawing/2014/main" id="{1A5C4AD8-CB47-4193-99DA-0EFBD6353B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6034281" y="2863274"/>
            <a:ext cx="1481844" cy="1481844"/>
          </a:xfrm>
          <a:prstGeom prst="rect">
            <a:avLst/>
          </a:prstGeom>
        </p:spPr>
      </p:pic>
      <p:sp>
        <p:nvSpPr>
          <p:cNvPr id="40" name="Прямоугольник: скругленные углы 39">
            <a:extLst>
              <a:ext uri="{FF2B5EF4-FFF2-40B4-BE49-F238E27FC236}">
                <a16:creationId xmlns="" xmlns:a16="http://schemas.microsoft.com/office/drawing/2014/main" id="{75E4DE34-B8D4-4009-8A82-3F0D44A73204}"/>
              </a:ext>
            </a:extLst>
          </p:cNvPr>
          <p:cNvSpPr/>
          <p:nvPr/>
        </p:nvSpPr>
        <p:spPr>
          <a:xfrm>
            <a:off x="1310660" y="5291321"/>
            <a:ext cx="4428498" cy="1091046"/>
          </a:xfrm>
          <a:prstGeom prst="roundRect">
            <a:avLst/>
          </a:prstGeom>
          <a:solidFill>
            <a:srgbClr val="785793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Helvetica" panose="020B0604020202020204" pitchFamily="34" charset="0"/>
                <a:cs typeface="Helvetica" panose="020B0604020202020204" pitchFamily="34" charset="0"/>
              </a:rPr>
              <a:t>Единое решение из набора отраслевых и специализированных модулей на базе интеграционного ядра 1С:</a:t>
            </a:r>
            <a:r>
              <a:rPr lang="en-US" sz="1600" b="1" dirty="0">
                <a:latin typeface="Helvetica" panose="020B0604020202020204" pitchFamily="34" charset="0"/>
                <a:cs typeface="Helvetica" panose="020B0604020202020204" pitchFamily="34" charset="0"/>
              </a:rPr>
              <a:t>ERP</a:t>
            </a:r>
            <a:endParaRPr lang="ru-RU" sz="16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060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=""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ИНТЕГРАЦИЯ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B198FE1-D930-4825-83D8-84E3C5E778E9}"/>
              </a:ext>
            </a:extLst>
          </p:cNvPr>
          <p:cNvSpPr/>
          <p:nvPr/>
        </p:nvSpPr>
        <p:spPr>
          <a:xfrm>
            <a:off x="1138225" y="1110982"/>
            <a:ext cx="893056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200" b="1" dirty="0">
                <a:solidFill>
                  <a:srgbClr val="6B4D83"/>
                </a:solidFill>
                <a:latin typeface="Helvetica" pitchFamily="2" charset="0"/>
                <a:cs typeface="Arial" panose="020B0604020202020204" pitchFamily="34" charset="0"/>
              </a:rPr>
              <a:t>В рамках концепции модульного подхода продукт совместим с решениями: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CB503B6-1B60-4BCE-95D0-3A056ABA4CF9}"/>
              </a:ext>
            </a:extLst>
          </p:cNvPr>
          <p:cNvSpPr/>
          <p:nvPr/>
        </p:nvSpPr>
        <p:spPr>
          <a:xfrm>
            <a:off x="876300" y="2259234"/>
            <a:ext cx="108585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1" hangingPunct="1">
              <a:buFont typeface="Wingdings" panose="05000000000000000000" pitchFamily="2" charset="2"/>
              <a:buChar char="q"/>
              <a:defRPr/>
            </a:pPr>
            <a:r>
              <a:rPr lang="ru-RU" altLang="ru-RU" sz="2400" b="1" dirty="0">
                <a:solidFill>
                  <a:srgbClr val="000066"/>
                </a:solidFill>
                <a:latin typeface="Helvetica" pitchFamily="2" charset="0"/>
              </a:rPr>
              <a:t>1С:Риэлтор. Управление продажами недвижимости. </a:t>
            </a:r>
          </a:p>
          <a:p>
            <a:pPr eaLnBrk="1" hangingPunct="1">
              <a:defRPr/>
            </a:pPr>
            <a:r>
              <a:rPr lang="ru-RU" altLang="ru-RU" sz="2400" b="1" dirty="0">
                <a:solidFill>
                  <a:srgbClr val="000066"/>
                </a:solidFill>
                <a:latin typeface="Helvetica" pitchFamily="2" charset="0"/>
              </a:rPr>
              <a:t>Модуль для 1С:</a:t>
            </a:r>
            <a:r>
              <a:rPr lang="en-US" altLang="ru-RU" sz="2400" b="1" dirty="0">
                <a:solidFill>
                  <a:srgbClr val="000066"/>
                </a:solidFill>
                <a:latin typeface="Helvetica" pitchFamily="2" charset="0"/>
              </a:rPr>
              <a:t>ERP</a:t>
            </a:r>
            <a:endParaRPr lang="ru-RU" altLang="ru-RU" sz="2400" b="1" dirty="0">
              <a:solidFill>
                <a:srgbClr val="000066"/>
              </a:solidFill>
              <a:latin typeface="Helvetica" pitchFamily="2" charset="0"/>
            </a:endParaRPr>
          </a:p>
          <a:p>
            <a:pPr marL="342900" indent="-342900" eaLnBrk="1" hangingPunct="1">
              <a:buFont typeface="Wingdings" panose="05000000000000000000" pitchFamily="2" charset="2"/>
              <a:buChar char="q"/>
              <a:defRPr/>
            </a:pPr>
            <a:endParaRPr lang="ru-RU" altLang="ru-RU" sz="2400" b="1" dirty="0">
              <a:solidFill>
                <a:srgbClr val="000066"/>
              </a:solidFill>
              <a:latin typeface="Helvetica" pitchFamily="2" charset="0"/>
            </a:endParaRPr>
          </a:p>
          <a:p>
            <a:pPr marL="342900" indent="-342900" eaLnBrk="1" hangingPunct="1">
              <a:buFont typeface="Wingdings" panose="05000000000000000000" pitchFamily="2" charset="2"/>
              <a:buChar char="q"/>
              <a:defRPr/>
            </a:pPr>
            <a:r>
              <a:rPr lang="ru-RU" sz="2400" b="1" dirty="0">
                <a:solidFill>
                  <a:srgbClr val="000066"/>
                </a:solidFill>
                <a:latin typeface="Helvetica" pitchFamily="2" charset="0"/>
              </a:rPr>
              <a:t>1С:</a:t>
            </a:r>
            <a:r>
              <a:rPr lang="en-US" sz="2400" b="1" dirty="0">
                <a:solidFill>
                  <a:srgbClr val="000066"/>
                </a:solidFill>
                <a:latin typeface="Helvetica" pitchFamily="2" charset="0"/>
              </a:rPr>
              <a:t>ERP </a:t>
            </a:r>
            <a:r>
              <a:rPr lang="ru-RU" sz="2400" b="1" dirty="0">
                <a:solidFill>
                  <a:srgbClr val="000066"/>
                </a:solidFill>
                <a:latin typeface="Helvetica" pitchFamily="2" charset="0"/>
              </a:rPr>
              <a:t>Управление строительной организацией 2</a:t>
            </a:r>
            <a:endParaRPr lang="ru-RU" altLang="ru-RU" sz="2400" b="1" dirty="0">
              <a:solidFill>
                <a:srgbClr val="000066"/>
              </a:solidFill>
              <a:latin typeface="Helvetica" pitchFamily="2" charset="0"/>
            </a:endParaRPr>
          </a:p>
        </p:txBody>
      </p:sp>
      <p:pic>
        <p:nvPicPr>
          <p:cNvPr id="8" name="Picture 10">
            <a:extLst>
              <a:ext uri="{FF2B5EF4-FFF2-40B4-BE49-F238E27FC236}">
                <a16:creationId xmlns="" xmlns:a16="http://schemas.microsoft.com/office/drawing/2014/main" id="{FBCF0327-E39D-41FD-BBE0-8F017C3969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601" y="1032871"/>
            <a:ext cx="828675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521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=""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ФУНКЦИОНАЛЬНОСТЬ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B198FE1-D930-4825-83D8-84E3C5E778E9}"/>
              </a:ext>
            </a:extLst>
          </p:cNvPr>
          <p:cNvSpPr/>
          <p:nvPr/>
        </p:nvSpPr>
        <p:spPr>
          <a:xfrm>
            <a:off x="1138226" y="1266847"/>
            <a:ext cx="749085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ru-RU" sz="2200" b="1" dirty="0">
                <a:solidFill>
                  <a:srgbClr val="6B4D83"/>
                </a:solidFill>
                <a:latin typeface="Helvetica" pitchFamily="2" charset="0"/>
                <a:cs typeface="Arial" panose="020B0604020202020204" pitchFamily="34" charset="0"/>
              </a:rPr>
              <a:t>C</a:t>
            </a:r>
            <a:r>
              <a:rPr lang="ru-RU" altLang="ru-RU" sz="2200" b="1" dirty="0">
                <a:solidFill>
                  <a:srgbClr val="6B4D83"/>
                </a:solidFill>
                <a:latin typeface="Helvetica" pitchFamily="2" charset="0"/>
                <a:cs typeface="Arial" panose="020B0604020202020204" pitchFamily="34" charset="0"/>
              </a:rPr>
              <a:t>писок отраслевых подсистем продукта: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5124478D-BEDD-402A-ABAE-A031FBFBB9EF}"/>
              </a:ext>
            </a:extLst>
          </p:cNvPr>
          <p:cNvSpPr/>
          <p:nvPr/>
        </p:nvSpPr>
        <p:spPr>
          <a:xfrm>
            <a:off x="1138225" y="2144934"/>
            <a:ext cx="8109683" cy="2343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ct val="50000"/>
              </a:spcBef>
              <a:buFont typeface="Wingdings" pitchFamily="2" charset="2"/>
              <a:buChar char="q"/>
              <a:defRPr/>
            </a:pPr>
            <a:r>
              <a:rPr lang="ru-RU" sz="2000" dirty="0">
                <a:solidFill>
                  <a:srgbClr val="000066"/>
                </a:solidFill>
                <a:latin typeface="Helvetica" pitchFamily="2" charset="0"/>
              </a:rPr>
              <a:t>Управление реестром объектов недвижимости</a:t>
            </a:r>
          </a:p>
          <a:p>
            <a:pPr marL="342900" indent="-342900">
              <a:lnSpc>
                <a:spcPct val="150000"/>
              </a:lnSpc>
              <a:spcBef>
                <a:spcPct val="50000"/>
              </a:spcBef>
              <a:buFont typeface="Wingdings" pitchFamily="2" charset="2"/>
              <a:buChar char="q"/>
              <a:defRPr/>
            </a:pPr>
            <a:r>
              <a:rPr lang="ru-RU" sz="2000" dirty="0">
                <a:solidFill>
                  <a:srgbClr val="000066"/>
                </a:solidFill>
                <a:latin typeface="Helvetica" pitchFamily="2" charset="0"/>
              </a:rPr>
              <a:t>Управление договорами аренды</a:t>
            </a:r>
          </a:p>
          <a:p>
            <a:pPr marL="342900" indent="-342900">
              <a:lnSpc>
                <a:spcPct val="150000"/>
              </a:lnSpc>
              <a:spcBef>
                <a:spcPct val="50000"/>
              </a:spcBef>
              <a:buFont typeface="Wingdings" pitchFamily="2" charset="2"/>
              <a:buChar char="q"/>
              <a:defRPr/>
            </a:pPr>
            <a:r>
              <a:rPr lang="ru-RU" sz="2000" dirty="0">
                <a:solidFill>
                  <a:srgbClr val="000066"/>
                </a:solidFill>
                <a:latin typeface="Helvetica" pitchFamily="2" charset="0"/>
              </a:rPr>
              <a:t>Управление взаиморасчетами по аренде</a:t>
            </a:r>
          </a:p>
          <a:p>
            <a:pPr marL="342900" indent="-342900">
              <a:lnSpc>
                <a:spcPct val="150000"/>
              </a:lnSpc>
              <a:spcBef>
                <a:spcPct val="50000"/>
              </a:spcBef>
              <a:buFont typeface="Wingdings" pitchFamily="2" charset="2"/>
              <a:buChar char="q"/>
              <a:defRPr/>
            </a:pPr>
            <a:r>
              <a:rPr lang="ru-RU" sz="2000" dirty="0">
                <a:solidFill>
                  <a:srgbClr val="000066"/>
                </a:solidFill>
                <a:latin typeface="Helvetica" pitchFamily="2" charset="0"/>
              </a:rPr>
              <a:t>Управление эксплуатацией объектов недвижимости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F07A0E78-4850-423C-A242-21CDE0CA57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601" y="1032871"/>
            <a:ext cx="828675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8967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=""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УПРАВЛЕНИЕ РЕЕСТРОМ ОБЪЕКТОВ НЕДВИЖИМОСТИ</a:t>
            </a:r>
            <a:endParaRPr lang="ru-RU" sz="2400" b="1" dirty="0">
              <a:solidFill>
                <a:schemeClr val="bg1"/>
              </a:solidFill>
              <a:latin typeface="Helvetica" pitchFamily="2" charset="0"/>
              <a:ea typeface="Geneva" panose="020B0503030404040204" pitchFamily="34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56E11278-2D52-46D8-A3D0-4B44C012619C}"/>
              </a:ext>
            </a:extLst>
          </p:cNvPr>
          <p:cNvSpPr/>
          <p:nvPr/>
        </p:nvSpPr>
        <p:spPr>
          <a:xfrm>
            <a:off x="323529" y="1133672"/>
            <a:ext cx="4320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ru-RU" sz="1600" dirty="0">
                <a:solidFill>
                  <a:srgbClr val="161430"/>
                </a:solidFill>
                <a:latin typeface="+mj-lt"/>
              </a:rPr>
              <a:t>Ведение иерархического справочника объектов недвижимости с широким набором характеристик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="" xmlns:a16="http://schemas.microsoft.com/office/drawing/2014/main" id="{D30D210E-80EB-43C4-9554-6812E20A6BF1}"/>
              </a:ext>
            </a:extLst>
          </p:cNvPr>
          <p:cNvSpPr/>
          <p:nvPr/>
        </p:nvSpPr>
        <p:spPr>
          <a:xfrm>
            <a:off x="323529" y="2724132"/>
            <a:ext cx="4320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161430"/>
                </a:solidFill>
                <a:latin typeface="+mj-lt"/>
              </a:rPr>
              <a:t>Автоматическое создание объектов недвижимости в базе данных на основе графических планов размещения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="" xmlns:a16="http://schemas.microsoft.com/office/drawing/2014/main" id="{EFC37E41-2B0A-40EF-917A-B762CCACCF20}"/>
              </a:ext>
            </a:extLst>
          </p:cNvPr>
          <p:cNvSpPr/>
          <p:nvPr/>
        </p:nvSpPr>
        <p:spPr>
          <a:xfrm>
            <a:off x="323529" y="2052013"/>
            <a:ext cx="4320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483A99"/>
                </a:solidFill>
                <a:latin typeface="+mj-lt"/>
              </a:rPr>
              <a:t>Работа с графическими планами объектов </a:t>
            </a:r>
            <a:r>
              <a:rPr lang="en-US" sz="1600" dirty="0" smtClean="0">
                <a:solidFill>
                  <a:srgbClr val="483A99"/>
                </a:solidFill>
                <a:latin typeface="+mj-lt"/>
              </a:rPr>
              <a:t>(</a:t>
            </a:r>
            <a:r>
              <a:rPr lang="ru-RU" sz="1600" dirty="0" smtClean="0">
                <a:solidFill>
                  <a:srgbClr val="483A99"/>
                </a:solidFill>
                <a:latin typeface="+mj-lt"/>
              </a:rPr>
              <a:t>как в </a:t>
            </a:r>
            <a:r>
              <a:rPr lang="en-US" sz="1600" dirty="0" smtClean="0">
                <a:solidFill>
                  <a:srgbClr val="483A99"/>
                </a:solidFill>
                <a:latin typeface="+mj-lt"/>
              </a:rPr>
              <a:t>2D</a:t>
            </a:r>
            <a:r>
              <a:rPr lang="ru-RU" sz="1600" dirty="0" smtClean="0">
                <a:solidFill>
                  <a:srgbClr val="483A99"/>
                </a:solidFill>
                <a:latin typeface="+mj-lt"/>
              </a:rPr>
              <a:t>, так и в 3</a:t>
            </a:r>
            <a:r>
              <a:rPr lang="en-US" sz="1600" dirty="0" smtClean="0">
                <a:solidFill>
                  <a:srgbClr val="483A99"/>
                </a:solidFill>
                <a:latin typeface="+mj-lt"/>
              </a:rPr>
              <a:t>D</a:t>
            </a:r>
            <a:r>
              <a:rPr lang="ru-RU" sz="1600" dirty="0" smtClean="0">
                <a:solidFill>
                  <a:srgbClr val="483A99"/>
                </a:solidFill>
                <a:latin typeface="+mj-lt"/>
              </a:rPr>
              <a:t>-формате</a:t>
            </a:r>
            <a:r>
              <a:rPr lang="en-US" sz="1600" dirty="0" smtClean="0">
                <a:solidFill>
                  <a:srgbClr val="483A99"/>
                </a:solidFill>
                <a:latin typeface="+mj-lt"/>
              </a:rPr>
              <a:t>)</a:t>
            </a:r>
            <a:endParaRPr lang="ru-RU" sz="1600" dirty="0">
              <a:solidFill>
                <a:srgbClr val="483A99"/>
              </a:solidFill>
              <a:latin typeface="+mj-lt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="" xmlns:a16="http://schemas.microsoft.com/office/drawing/2014/main" id="{8F31B349-340B-4B2A-A312-BCE6AD22DB95}"/>
              </a:ext>
            </a:extLst>
          </p:cNvPr>
          <p:cNvSpPr/>
          <p:nvPr/>
        </p:nvSpPr>
        <p:spPr>
          <a:xfrm>
            <a:off x="323529" y="3642473"/>
            <a:ext cx="4320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483A99"/>
                </a:solidFill>
                <a:latin typeface="+mj-lt"/>
              </a:rPr>
              <a:t>Оперативный просмотр размещения объекта на плане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="" xmlns:a16="http://schemas.microsoft.com/office/drawing/2014/main" id="{C03A8DE5-D043-4ABD-82FC-364B2FA4B28D}"/>
              </a:ext>
            </a:extLst>
          </p:cNvPr>
          <p:cNvSpPr/>
          <p:nvPr/>
        </p:nvSpPr>
        <p:spPr>
          <a:xfrm>
            <a:off x="323528" y="4314592"/>
            <a:ext cx="4320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161430"/>
                </a:solidFill>
                <a:latin typeface="+mj-lt"/>
              </a:rPr>
              <a:t>Регистрация произвольных статусов объектов недвижимости на заданный период - свободен, в резерве, на ремонте, арендуется и т.п.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="" xmlns:a16="http://schemas.microsoft.com/office/drawing/2014/main" id="{7B15B01B-B892-47A5-AABA-85647FB60A81}"/>
              </a:ext>
            </a:extLst>
          </p:cNvPr>
          <p:cNvSpPr/>
          <p:nvPr/>
        </p:nvSpPr>
        <p:spPr>
          <a:xfrm>
            <a:off x="313950" y="5479153"/>
            <a:ext cx="4320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483A99"/>
                </a:solidFill>
                <a:latin typeface="+mj-lt"/>
              </a:rPr>
              <a:t>Формирование реестра объектов недвижимости с возможностью гибкой группировки и отбора по различным характеристикам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="" xmlns:a16="http://schemas.microsoft.com/office/drawing/2014/main" id="{1F6B9A79-438E-4F9D-95E0-C0C72F282F58}"/>
              </a:ext>
            </a:extLst>
          </p:cNvPr>
          <p:cNvSpPr/>
          <p:nvPr/>
        </p:nvSpPr>
        <p:spPr>
          <a:xfrm>
            <a:off x="4633951" y="4205206"/>
            <a:ext cx="468955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161430"/>
                </a:solidFill>
                <a:latin typeface="+mj-lt"/>
              </a:rPr>
              <a:t>Возможность привязки объектов недвижимости к ценовым категориям, регистрация цен на услуги с привязкой к ценовым категориям, хранение истории цен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="" xmlns:a16="http://schemas.microsoft.com/office/drawing/2014/main" id="{50F14312-1F41-4604-A486-1B039F5C8620}"/>
              </a:ext>
            </a:extLst>
          </p:cNvPr>
          <p:cNvSpPr/>
          <p:nvPr/>
        </p:nvSpPr>
        <p:spPr>
          <a:xfrm>
            <a:off x="4633951" y="3263434"/>
            <a:ext cx="4689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483A99"/>
                </a:solidFill>
                <a:latin typeface="+mj-lt"/>
              </a:rPr>
              <a:t>Публикация 3D-моделей объектов (например, поэтажных планов) на сайте компании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="" xmlns:a16="http://schemas.microsoft.com/office/drawing/2014/main" id="{E5E24A68-CAA4-420C-AE7A-604BCFBBE44B}"/>
              </a:ext>
            </a:extLst>
          </p:cNvPr>
          <p:cNvSpPr/>
          <p:nvPr/>
        </p:nvSpPr>
        <p:spPr>
          <a:xfrm>
            <a:off x="4633950" y="1133672"/>
            <a:ext cx="4860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483A99"/>
                </a:solidFill>
                <a:latin typeface="+mj-lt"/>
              </a:rPr>
              <a:t>Формирование диаграммы состояний объектов недвижимости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="" xmlns:a16="http://schemas.microsoft.com/office/drawing/2014/main" id="{343EA4EB-FC0B-43E9-80EC-9FDB5E328CD9}"/>
              </a:ext>
            </a:extLst>
          </p:cNvPr>
          <p:cNvSpPr/>
          <p:nvPr/>
        </p:nvSpPr>
        <p:spPr>
          <a:xfrm>
            <a:off x="4633950" y="1829221"/>
            <a:ext cx="468955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161430"/>
                </a:solidFill>
                <a:latin typeface="+mj-lt"/>
              </a:rPr>
              <a:t>Формирование графической отчетности на основе планов размещения объектов с цветовым выделением объектов в зависимости от статуса и возможностью произвольного отбора</a:t>
            </a:r>
          </a:p>
        </p:txBody>
      </p:sp>
    </p:spTree>
    <p:extLst>
      <p:ext uri="{BB962C8B-B14F-4D97-AF65-F5344CB8AC3E}">
        <p14:creationId xmlns:p14="http://schemas.microsoft.com/office/powerpoint/2010/main" val="1992310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=""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ОБЪЕКТЫ НЕДВИЖИМОСТИ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="" xmlns:a16="http://schemas.microsoft.com/office/drawing/2014/main" id="{C5A3D494-5BAC-0A4B-AF04-EDC7891F5772}"/>
              </a:ext>
            </a:extLst>
          </p:cNvPr>
          <p:cNvSpPr/>
          <p:nvPr/>
        </p:nvSpPr>
        <p:spPr>
          <a:xfrm>
            <a:off x="263525" y="971490"/>
            <a:ext cx="2774587" cy="1653629"/>
          </a:xfrm>
          <a:prstGeom prst="roundRect">
            <a:avLst>
              <a:gd name="adj" fmla="val 6243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Карточка объекта недвижимости содержит широкий набор различных характеристик</a:t>
            </a:r>
            <a:endParaRPr lang="ru-RU" alt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="" xmlns:a16="http://schemas.microsoft.com/office/drawing/2014/main" id="{D547C8CA-4A62-442A-AE25-F7F0541AB6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610" y="971490"/>
            <a:ext cx="6867525" cy="5657850"/>
          </a:xfrm>
          <a:prstGeom prst="rect">
            <a:avLst/>
          </a:prstGeom>
          <a:noFill/>
          <a:ln w="6350">
            <a:solidFill>
              <a:srgbClr val="523A6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008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=""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ОБЪЕКТЫ НЕДВИЖИМОСТИ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="" xmlns:a16="http://schemas.microsoft.com/office/drawing/2014/main" id="{C5A3D494-5BAC-0A4B-AF04-EDC7891F5772}"/>
              </a:ext>
            </a:extLst>
          </p:cNvPr>
          <p:cNvSpPr/>
          <p:nvPr/>
        </p:nvSpPr>
        <p:spPr>
          <a:xfrm>
            <a:off x="263525" y="971490"/>
            <a:ext cx="2774587" cy="1653629"/>
          </a:xfrm>
          <a:prstGeom prst="roundRect">
            <a:avLst>
              <a:gd name="adj" fmla="val 6243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Карточка объекта недвижимости содержит широкий набор различных характеристик</a:t>
            </a:r>
            <a:endParaRPr lang="ru-RU" alt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="" xmlns:a16="http://schemas.microsoft.com/office/drawing/2014/main" id="{07E09E84-A75B-404D-BEEC-5740DF43A1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610" y="971490"/>
            <a:ext cx="5189211" cy="1791413"/>
          </a:xfrm>
          <a:prstGeom prst="rect">
            <a:avLst/>
          </a:prstGeom>
          <a:noFill/>
          <a:ln w="6350">
            <a:solidFill>
              <a:srgbClr val="523A65"/>
            </a:solidFill>
          </a:ln>
        </p:spPr>
      </p:pic>
      <p:pic>
        <p:nvPicPr>
          <p:cNvPr id="2051" name="Picture 3">
            <a:extLst>
              <a:ext uri="{FF2B5EF4-FFF2-40B4-BE49-F238E27FC236}">
                <a16:creationId xmlns="" xmlns:a16="http://schemas.microsoft.com/office/drawing/2014/main" id="{05387206-CCF8-489F-98A7-121EF10052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610" y="2920345"/>
            <a:ext cx="5876925" cy="3912255"/>
          </a:xfrm>
          <a:prstGeom prst="rect">
            <a:avLst/>
          </a:prstGeom>
          <a:noFill/>
          <a:ln w="6350">
            <a:solidFill>
              <a:srgbClr val="523A6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215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="" xmlns:a16="http://schemas.microsoft.com/office/drawing/2014/main" id="{C7EA35EE-BDEE-472D-9263-FEAD11C81C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610" y="971489"/>
            <a:ext cx="9031510" cy="3732857"/>
          </a:xfrm>
          <a:prstGeom prst="rect">
            <a:avLst/>
          </a:prstGeom>
          <a:noFill/>
          <a:ln w="6350">
            <a:solidFill>
              <a:srgbClr val="523A6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=""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ВИЗУАЛИЗАЦИЯ РАЗМЕЩЕНИЯ ОБЪЕКТОВ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="" xmlns:a16="http://schemas.microsoft.com/office/drawing/2014/main" id="{C5A3D494-5BAC-0A4B-AF04-EDC7891F5772}"/>
              </a:ext>
            </a:extLst>
          </p:cNvPr>
          <p:cNvSpPr/>
          <p:nvPr/>
        </p:nvSpPr>
        <p:spPr>
          <a:xfrm>
            <a:off x="263525" y="971490"/>
            <a:ext cx="2774587" cy="2292410"/>
          </a:xfrm>
          <a:prstGeom prst="roundRect">
            <a:avLst>
              <a:gd name="adj" fmla="val 6243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Предусмотрена </a:t>
            </a:r>
            <a:r>
              <a:rPr lang="ru-RU" sz="1400" dirty="0" smtClean="0">
                <a:solidFill>
                  <a:srgbClr val="785793"/>
                </a:solidFill>
                <a:latin typeface="Helvetica" pitchFamily="2" charset="0"/>
              </a:rPr>
              <a:t>р</a:t>
            </a:r>
            <a:r>
              <a:rPr lang="ru-RU" altLang="ru-RU" sz="1400" dirty="0" smtClean="0">
                <a:solidFill>
                  <a:srgbClr val="785793"/>
                </a:solidFill>
                <a:latin typeface="Helvetica" pitchFamily="2" charset="0"/>
              </a:rPr>
              <a:t>абота </a:t>
            </a:r>
            <a:r>
              <a:rPr lang="ru-RU" altLang="ru-RU" sz="1400" dirty="0">
                <a:solidFill>
                  <a:srgbClr val="785793"/>
                </a:solidFill>
                <a:latin typeface="Helvetica" pitchFamily="2" charset="0"/>
              </a:rPr>
              <a:t>с графическими планами объектов – как на основе произвольных изображений (например, скан плана БТИ), так и с использованием 3D-моделей объектов </a:t>
            </a:r>
            <a:r>
              <a:rPr lang="ru-RU" altLang="ru-RU" sz="1400" dirty="0" smtClean="0">
                <a:solidFill>
                  <a:srgbClr val="785793"/>
                </a:solidFill>
                <a:latin typeface="Helvetica" pitchFamily="2" charset="0"/>
              </a:rPr>
              <a:t>недвижимости</a:t>
            </a:r>
            <a:endParaRPr lang="ru-RU" alt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8314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=""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ВИЗУАЛИЗАЦИЯ РАЗМЕЩЕНИЯ ОБЪЕКТОВ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="" xmlns:a16="http://schemas.microsoft.com/office/drawing/2014/main" id="{9A5D5FD5-1B00-4F90-B29E-7C00FFA356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0009" y="971491"/>
            <a:ext cx="8965791" cy="3688144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xmlns="" id="{D33DB18B-523A-C341-90F9-8621AA7B7893}"/>
              </a:ext>
            </a:extLst>
          </p:cNvPr>
          <p:cNvSpPr/>
          <p:nvPr/>
        </p:nvSpPr>
        <p:spPr>
          <a:xfrm>
            <a:off x="262800" y="972000"/>
            <a:ext cx="2775600" cy="1580700"/>
          </a:xfrm>
          <a:prstGeom prst="roundRect">
            <a:avLst>
              <a:gd name="adj" fmla="val 4804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Использование 3D-моделей существенно повышает наглядность представления </a:t>
            </a:r>
            <a:r>
              <a:rPr lang="ru-RU" sz="1400" dirty="0" smtClean="0">
                <a:solidFill>
                  <a:srgbClr val="785793"/>
                </a:solidFill>
                <a:latin typeface="Helvetica" pitchFamily="2" charset="0"/>
              </a:rPr>
              <a:t>объекта</a:t>
            </a:r>
            <a:endParaRPr 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20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=""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 smtClean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</a:t>
            </a:r>
            <a:r>
              <a:rPr lang="ru-RU" altLang="ru-RU" sz="2400" b="1" dirty="0" smtClean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ВИЗУАЛИЗАЦИЯ 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РАЗМЕЩЕНИЯ ОБЪЕКТОВ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="" xmlns:a16="http://schemas.microsoft.com/office/drawing/2014/main" id="{2CD31B34-7A8D-4A2B-921F-2DDADA96D2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709" y="971490"/>
            <a:ext cx="8940391" cy="4161480"/>
          </a:xfrm>
          <a:prstGeom prst="rect">
            <a:avLst/>
          </a:prstGeom>
          <a:noFill/>
          <a:ln w="6350">
            <a:solidFill>
              <a:srgbClr val="523A6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xmlns="" id="{D33DB18B-523A-C341-90F9-8621AA7B7893}"/>
              </a:ext>
            </a:extLst>
          </p:cNvPr>
          <p:cNvSpPr/>
          <p:nvPr/>
        </p:nvSpPr>
        <p:spPr>
          <a:xfrm>
            <a:off x="262800" y="972000"/>
            <a:ext cx="2775600" cy="1580400"/>
          </a:xfrm>
          <a:prstGeom prst="roundRect">
            <a:avLst>
              <a:gd name="adj" fmla="val 4804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ru-RU" sz="1400" dirty="0" smtClean="0">
                <a:solidFill>
                  <a:srgbClr val="785793"/>
                </a:solidFill>
                <a:latin typeface="Helvetica" pitchFamily="2" charset="0"/>
              </a:rPr>
              <a:t>Предусмотрено </a:t>
            </a: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выделение элементов </a:t>
            </a:r>
            <a:r>
              <a:rPr lang="ru-RU" sz="1400" dirty="0" smtClean="0">
                <a:solidFill>
                  <a:srgbClr val="785793"/>
                </a:solidFill>
                <a:latin typeface="Helvetica" pitchFamily="2" charset="0"/>
              </a:rPr>
              <a:t>3</a:t>
            </a:r>
            <a:r>
              <a:rPr lang="en-US" sz="1400" dirty="0" smtClean="0">
                <a:solidFill>
                  <a:srgbClr val="785793"/>
                </a:solidFill>
                <a:latin typeface="Helvetica" pitchFamily="2" charset="0"/>
              </a:rPr>
              <a:t>D-</a:t>
            </a:r>
            <a:r>
              <a:rPr lang="ru-RU" sz="1400" dirty="0" smtClean="0">
                <a:solidFill>
                  <a:srgbClr val="785793"/>
                </a:solidFill>
                <a:latin typeface="Helvetica" pitchFamily="2" charset="0"/>
              </a:rPr>
              <a:t>модели</a:t>
            </a:r>
            <a:r>
              <a:rPr lang="en-US" sz="1400" dirty="0" smtClean="0">
                <a:solidFill>
                  <a:srgbClr val="785793"/>
                </a:solidFill>
                <a:latin typeface="Helvetica" pitchFamily="2" charset="0"/>
              </a:rPr>
              <a:t> (</a:t>
            </a:r>
            <a:r>
              <a:rPr lang="ru-RU" sz="1400" dirty="0" smtClean="0">
                <a:solidFill>
                  <a:srgbClr val="785793"/>
                </a:solidFill>
                <a:latin typeface="Helvetica" pitchFamily="2" charset="0"/>
              </a:rPr>
              <a:t>например, помещений</a:t>
            </a:r>
            <a:r>
              <a:rPr lang="en-US" sz="1400" dirty="0" smtClean="0">
                <a:solidFill>
                  <a:srgbClr val="785793"/>
                </a:solidFill>
                <a:latin typeface="Helvetica" pitchFamily="2" charset="0"/>
              </a:rPr>
              <a:t>)</a:t>
            </a:r>
            <a:r>
              <a:rPr lang="ru-RU" sz="1400" dirty="0" smtClean="0">
                <a:solidFill>
                  <a:srgbClr val="785793"/>
                </a:solidFill>
                <a:latin typeface="Helvetica" pitchFamily="2" charset="0"/>
              </a:rPr>
              <a:t> </a:t>
            </a: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цветом и вывода текстовой </a:t>
            </a:r>
            <a:r>
              <a:rPr lang="ru-RU" sz="1400" dirty="0" smtClean="0">
                <a:solidFill>
                  <a:srgbClr val="785793"/>
                </a:solidFill>
                <a:latin typeface="Helvetica" pitchFamily="2" charset="0"/>
              </a:rPr>
              <a:t>информации</a:t>
            </a:r>
            <a:endParaRPr 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117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=""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РЕЕСТР ОБЪЕКТОВ НЕДВИЖИМОСТИ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="" xmlns:a16="http://schemas.microsoft.com/office/drawing/2014/main" id="{E74E3997-DB78-42FF-B250-DA4F1F20F2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409" y="971490"/>
            <a:ext cx="6600581" cy="5759510"/>
          </a:xfrm>
          <a:prstGeom prst="rect">
            <a:avLst/>
          </a:prstGeom>
          <a:noFill/>
          <a:ln w="6350">
            <a:solidFill>
              <a:srgbClr val="523A6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xmlns="" id="{FF4F5980-493B-4444-ADBC-13AA5AC6BDE1}"/>
              </a:ext>
            </a:extLst>
          </p:cNvPr>
          <p:cNvSpPr/>
          <p:nvPr/>
        </p:nvSpPr>
        <p:spPr>
          <a:xfrm>
            <a:off x="263525" y="972000"/>
            <a:ext cx="2771775" cy="2266500"/>
          </a:xfrm>
          <a:prstGeom prst="roundRect">
            <a:avLst>
              <a:gd name="adj" fmla="val 9981"/>
            </a:avLst>
          </a:prstGeom>
          <a:solidFill>
            <a:schemeClr val="bg1"/>
          </a:solidFill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1400" dirty="0" smtClean="0">
                <a:solidFill>
                  <a:srgbClr val="785793"/>
                </a:solidFill>
                <a:latin typeface="Helvetica" pitchFamily="2" charset="0"/>
              </a:rPr>
              <a:t>Отчет </a:t>
            </a:r>
            <a:r>
              <a:rPr lang="ru-RU" altLang="ru-RU" sz="1400" b="1" dirty="0" smtClean="0">
                <a:solidFill>
                  <a:srgbClr val="785793"/>
                </a:solidFill>
                <a:latin typeface="Helvetica" pitchFamily="2" charset="0"/>
              </a:rPr>
              <a:t>Реестр </a:t>
            </a:r>
            <a:r>
              <a:rPr lang="ru-RU" altLang="ru-RU" sz="1400" b="1" dirty="0">
                <a:solidFill>
                  <a:srgbClr val="785793"/>
                </a:solidFill>
                <a:latin typeface="Helvetica" pitchFamily="2" charset="0"/>
              </a:rPr>
              <a:t>объектов недвижимости </a:t>
            </a:r>
            <a:r>
              <a:rPr lang="ru-RU" altLang="ru-RU" sz="1400" dirty="0">
                <a:solidFill>
                  <a:srgbClr val="785793"/>
                </a:solidFill>
                <a:latin typeface="Helvetica" pitchFamily="2" charset="0"/>
              </a:rPr>
              <a:t>отображает развернутую информацию по </a:t>
            </a:r>
            <a:r>
              <a:rPr lang="ru-RU" altLang="ru-RU" sz="1400" dirty="0" smtClean="0">
                <a:solidFill>
                  <a:srgbClr val="785793"/>
                </a:solidFill>
                <a:latin typeface="Helvetica" pitchFamily="2" charset="0"/>
              </a:rPr>
              <a:t>объектам: </a:t>
            </a:r>
            <a:r>
              <a:rPr lang="ru-RU" altLang="ru-RU" sz="1400" dirty="0">
                <a:solidFill>
                  <a:srgbClr val="785793"/>
                </a:solidFill>
                <a:latin typeface="Helvetica" pitchFamily="2" charset="0"/>
              </a:rPr>
              <a:t>позволяет вывести данные о любых характеристиках объектов, их статусах, арендаторах, услугах, ставках и проч</a:t>
            </a:r>
            <a:r>
              <a:rPr lang="ru-RU" sz="1400" dirty="0" smtClean="0">
                <a:solidFill>
                  <a:srgbClr val="785793"/>
                </a:solidFill>
                <a:latin typeface="Helvetica" pitchFamily="2" charset="0"/>
              </a:rPr>
              <a:t>.</a:t>
            </a:r>
            <a:endParaRPr 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9567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=""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СТАТУСЫ ОБЪЕКТОВ </a:t>
            </a:r>
            <a:r>
              <a:rPr lang="ru-RU" altLang="ru-RU" sz="2400" b="1" dirty="0" smtClean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НЕДВИЖИМОСТИ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="" xmlns:a16="http://schemas.microsoft.com/office/drawing/2014/main" id="{C5A3D494-5BAC-0A4B-AF04-EDC7891F5772}"/>
              </a:ext>
            </a:extLst>
          </p:cNvPr>
          <p:cNvSpPr/>
          <p:nvPr/>
        </p:nvSpPr>
        <p:spPr>
          <a:xfrm>
            <a:off x="263525" y="971491"/>
            <a:ext cx="2774587" cy="1352610"/>
          </a:xfrm>
          <a:prstGeom prst="roundRect">
            <a:avLst>
              <a:gd name="adj" fmla="val 6243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Диаграмма изменения статусов объектов в заданном периоде</a:t>
            </a:r>
            <a:endParaRPr lang="ru-RU" alt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="" xmlns:a16="http://schemas.microsoft.com/office/drawing/2014/main" id="{2C69A7B6-3F95-44AB-9F44-99B7365F7C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609" y="971490"/>
            <a:ext cx="8051384" cy="5296963"/>
          </a:xfrm>
          <a:prstGeom prst="rect">
            <a:avLst/>
          </a:prstGeom>
          <a:noFill/>
          <a:ln w="6350">
            <a:solidFill>
              <a:srgbClr val="523A6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7871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=""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sz="2400" b="1" dirty="0">
                <a:solidFill>
                  <a:schemeClr val="bg1"/>
                </a:solidFill>
                <a:latin typeface="Helvetica" pitchFamily="2" charset="0"/>
              </a:rPr>
              <a:t>УПРАВЛЕНИЕ ДОГОВОРАМИ АРЕНДЫ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5B6C0985-41AB-4F51-A8C7-A3B0F2C7501E}"/>
              </a:ext>
            </a:extLst>
          </p:cNvPr>
          <p:cNvSpPr/>
          <p:nvPr/>
        </p:nvSpPr>
        <p:spPr>
          <a:xfrm>
            <a:off x="323528" y="1133672"/>
            <a:ext cx="40960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161430"/>
                </a:solidFill>
                <a:latin typeface="+mj-lt"/>
              </a:rPr>
              <a:t>Учет  первичных документов по </a:t>
            </a:r>
            <a:r>
              <a:rPr lang="ru-RU" sz="1600" dirty="0" smtClean="0">
                <a:solidFill>
                  <a:srgbClr val="161430"/>
                </a:solidFill>
                <a:latin typeface="+mj-lt"/>
              </a:rPr>
              <a:t>договорам </a:t>
            </a:r>
            <a:r>
              <a:rPr lang="ru-RU" sz="1600" dirty="0">
                <a:solidFill>
                  <a:srgbClr val="161430"/>
                </a:solidFill>
                <a:latin typeface="+mj-lt"/>
              </a:rPr>
              <a:t>аренды </a:t>
            </a:r>
            <a:r>
              <a:rPr lang="ru-RU" sz="1600" dirty="0" smtClean="0">
                <a:solidFill>
                  <a:srgbClr val="161430"/>
                </a:solidFill>
                <a:latin typeface="+mj-lt"/>
              </a:rPr>
              <a:t>(Заключение </a:t>
            </a:r>
            <a:r>
              <a:rPr lang="ru-RU" sz="1600" dirty="0">
                <a:solidFill>
                  <a:srgbClr val="161430"/>
                </a:solidFill>
                <a:latin typeface="+mj-lt"/>
              </a:rPr>
              <a:t>договора аренды,  </a:t>
            </a:r>
            <a:r>
              <a:rPr lang="ru-RU" sz="1600" dirty="0" smtClean="0">
                <a:solidFill>
                  <a:srgbClr val="161430"/>
                </a:solidFill>
                <a:latin typeface="+mj-lt"/>
              </a:rPr>
              <a:t>Дополнительное </a:t>
            </a:r>
            <a:r>
              <a:rPr lang="ru-RU" sz="1600" dirty="0">
                <a:solidFill>
                  <a:srgbClr val="161430"/>
                </a:solidFill>
                <a:latin typeface="+mj-lt"/>
              </a:rPr>
              <a:t> соглашение, Акт </a:t>
            </a:r>
            <a:r>
              <a:rPr lang="ru-RU" sz="1600" dirty="0" smtClean="0">
                <a:solidFill>
                  <a:srgbClr val="161430"/>
                </a:solidFill>
                <a:latin typeface="+mj-lt"/>
              </a:rPr>
              <a:t>приема-передачи арендуемых </a:t>
            </a:r>
            <a:r>
              <a:rPr lang="ru-RU" sz="1600" dirty="0">
                <a:solidFill>
                  <a:srgbClr val="161430"/>
                </a:solidFill>
                <a:latin typeface="+mj-lt"/>
              </a:rPr>
              <a:t>помещений и т.п.)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52567C37-91C2-431F-BCC2-31E8C9DEBF27}"/>
              </a:ext>
            </a:extLst>
          </p:cNvPr>
          <p:cNvSpPr/>
          <p:nvPr/>
        </p:nvSpPr>
        <p:spPr>
          <a:xfrm>
            <a:off x="323528" y="2510660"/>
            <a:ext cx="40960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483A99"/>
                </a:solidFill>
                <a:latin typeface="+mj-lt"/>
              </a:rPr>
              <a:t>Разделение услуг на постоянную и переменную части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9803341A-48B0-4AEB-9A36-9D61AC1F1D06}"/>
              </a:ext>
            </a:extLst>
          </p:cNvPr>
          <p:cNvSpPr/>
          <p:nvPr/>
        </p:nvSpPr>
        <p:spPr>
          <a:xfrm>
            <a:off x="323528" y="4033530"/>
            <a:ext cx="42137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483A99"/>
                </a:solidFill>
                <a:latin typeface="+mj-lt"/>
              </a:rPr>
              <a:t>Раздельное назначение сроков оплаты </a:t>
            </a:r>
            <a:r>
              <a:rPr lang="ru-RU" sz="1600" dirty="0" smtClean="0">
                <a:solidFill>
                  <a:srgbClr val="483A99"/>
                </a:solidFill>
                <a:latin typeface="+mj-lt"/>
              </a:rPr>
              <a:t>для </a:t>
            </a:r>
            <a:r>
              <a:rPr lang="ru-RU" sz="1600" dirty="0">
                <a:solidFill>
                  <a:srgbClr val="483A99"/>
                </a:solidFill>
                <a:latin typeface="+mj-lt"/>
              </a:rPr>
              <a:t>услуг постоянной и переменной </a:t>
            </a:r>
            <a:r>
              <a:rPr lang="ru-RU" sz="1600" dirty="0" smtClean="0">
                <a:solidFill>
                  <a:srgbClr val="483A99"/>
                </a:solidFill>
                <a:latin typeface="+mj-lt"/>
              </a:rPr>
              <a:t>части</a:t>
            </a:r>
            <a:endParaRPr lang="ru-RU" sz="1600" dirty="0">
              <a:solidFill>
                <a:srgbClr val="483A99"/>
              </a:solidFill>
              <a:latin typeface="+mj-lt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="" xmlns:a16="http://schemas.microsoft.com/office/drawing/2014/main" id="{1F170E27-5EF0-495E-8EB2-E7A5BFFDF277}"/>
              </a:ext>
            </a:extLst>
          </p:cNvPr>
          <p:cNvSpPr/>
          <p:nvPr/>
        </p:nvSpPr>
        <p:spPr>
          <a:xfrm>
            <a:off x="323528" y="3148984"/>
            <a:ext cx="4320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161430"/>
                </a:solidFill>
                <a:latin typeface="+mj-lt"/>
              </a:rPr>
              <a:t>Гибкое управление способами начисления, ставками, </a:t>
            </a:r>
            <a:r>
              <a:rPr lang="ru-RU" sz="1600" dirty="0" smtClean="0">
                <a:solidFill>
                  <a:srgbClr val="161430"/>
                </a:solidFill>
                <a:latin typeface="+mj-lt"/>
              </a:rPr>
              <a:t>сроками оплаты </a:t>
            </a:r>
            <a:r>
              <a:rPr lang="ru-RU" sz="1600" dirty="0">
                <a:solidFill>
                  <a:srgbClr val="161430"/>
                </a:solidFill>
                <a:latin typeface="+mj-lt"/>
              </a:rPr>
              <a:t>и параметрами расчета пеней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="" xmlns:a16="http://schemas.microsoft.com/office/drawing/2014/main" id="{13A558E8-8A9E-416F-8C2F-086031B4E905}"/>
              </a:ext>
            </a:extLst>
          </p:cNvPr>
          <p:cNvSpPr/>
          <p:nvPr/>
        </p:nvSpPr>
        <p:spPr>
          <a:xfrm>
            <a:off x="4876374" y="4971483"/>
            <a:ext cx="4161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483A99"/>
                </a:solidFill>
                <a:latin typeface="+mj-lt"/>
              </a:rPr>
              <a:t>Формирование  реестра  договоров  аренды  и другой аналитической отчетности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="" xmlns:a16="http://schemas.microsoft.com/office/drawing/2014/main" id="{8A5AFCDF-BBB4-4D11-A830-EBE65EB74885}"/>
              </a:ext>
            </a:extLst>
          </p:cNvPr>
          <p:cNvSpPr/>
          <p:nvPr/>
        </p:nvSpPr>
        <p:spPr>
          <a:xfrm>
            <a:off x="4876374" y="2471819"/>
            <a:ext cx="4320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 smtClean="0">
                <a:solidFill>
                  <a:srgbClr val="161430"/>
                </a:solidFill>
                <a:latin typeface="+mj-lt"/>
              </a:rPr>
              <a:t>Формирование </a:t>
            </a:r>
            <a:r>
              <a:rPr lang="ru-RU" sz="1600" dirty="0">
                <a:solidFill>
                  <a:srgbClr val="161430"/>
                </a:solidFill>
                <a:latin typeface="+mj-lt"/>
              </a:rPr>
              <a:t>графической отчетности на основе визуализации объектов с цветовым выделением объектов в зависимости от </a:t>
            </a:r>
            <a:r>
              <a:rPr lang="ru-RU" sz="1600" dirty="0" smtClean="0">
                <a:solidFill>
                  <a:srgbClr val="161430"/>
                </a:solidFill>
                <a:latin typeface="+mj-lt"/>
              </a:rPr>
              <a:t>статусов</a:t>
            </a:r>
            <a:endParaRPr lang="ru-RU" sz="1600" dirty="0">
              <a:solidFill>
                <a:srgbClr val="161430"/>
              </a:solidFill>
              <a:latin typeface="+mj-lt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="" xmlns:a16="http://schemas.microsoft.com/office/drawing/2014/main" id="{701CD545-C736-4378-B910-36465AF2EEED}"/>
              </a:ext>
            </a:extLst>
          </p:cNvPr>
          <p:cNvSpPr/>
          <p:nvPr/>
        </p:nvSpPr>
        <p:spPr>
          <a:xfrm>
            <a:off x="4876374" y="2048967"/>
            <a:ext cx="49186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483A99"/>
                </a:solidFill>
                <a:latin typeface="+mj-lt"/>
              </a:rPr>
              <a:t>Использование специальных курсов валют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="" xmlns:a16="http://schemas.microsoft.com/office/drawing/2014/main" id="{9864D57B-1F1B-4CB3-BEAB-A3CCD6936A10}"/>
              </a:ext>
            </a:extLst>
          </p:cNvPr>
          <p:cNvSpPr/>
          <p:nvPr/>
        </p:nvSpPr>
        <p:spPr>
          <a:xfrm>
            <a:off x="323528" y="5556400"/>
            <a:ext cx="46548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 smtClean="0">
                <a:solidFill>
                  <a:srgbClr val="483A99"/>
                </a:solidFill>
                <a:latin typeface="+mj-lt"/>
              </a:rPr>
              <a:t>Печать графических планов с выделением сдаваемых в аренду объектов в качестве приложений к договорам</a:t>
            </a:r>
            <a:endParaRPr lang="ru-RU" sz="1600" dirty="0">
              <a:solidFill>
                <a:srgbClr val="483A99"/>
              </a:solidFill>
              <a:latin typeface="+mj-lt"/>
            </a:endParaRPr>
          </a:p>
        </p:txBody>
      </p:sp>
      <p:sp>
        <p:nvSpPr>
          <p:cNvPr id="32" name="Прямоугольник 31">
            <a:extLst>
              <a:ext uri="{FF2B5EF4-FFF2-40B4-BE49-F238E27FC236}">
                <a16:creationId xmlns="" xmlns:a16="http://schemas.microsoft.com/office/drawing/2014/main" id="{DD97390B-940D-48FB-891D-5D1D2F9F75A4}"/>
              </a:ext>
            </a:extLst>
          </p:cNvPr>
          <p:cNvSpPr/>
          <p:nvPr/>
        </p:nvSpPr>
        <p:spPr>
          <a:xfrm>
            <a:off x="4876374" y="1133672"/>
            <a:ext cx="476469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 smtClean="0">
                <a:solidFill>
                  <a:srgbClr val="161430"/>
                </a:solidFill>
                <a:latin typeface="+mj-lt"/>
              </a:rPr>
              <a:t>Проверка </a:t>
            </a:r>
            <a:r>
              <a:rPr lang="ru-RU" sz="1600" dirty="0">
                <a:solidFill>
                  <a:srgbClr val="161430"/>
                </a:solidFill>
                <a:latin typeface="+mj-lt"/>
              </a:rPr>
              <a:t>занятости и контроль превышения общей площади объекта  при создании нового договора </a:t>
            </a:r>
            <a:r>
              <a:rPr lang="ru-RU" sz="1600" dirty="0" smtClean="0">
                <a:solidFill>
                  <a:srgbClr val="161430"/>
                </a:solidFill>
                <a:latin typeface="+mj-lt"/>
              </a:rPr>
              <a:t>аренды</a:t>
            </a:r>
            <a:endParaRPr lang="ru-RU" sz="1600" dirty="0">
              <a:solidFill>
                <a:srgbClr val="161430"/>
              </a:solidFill>
              <a:latin typeface="+mj-lt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="" xmlns:a16="http://schemas.microsoft.com/office/drawing/2014/main" id="{47674572-4345-4DEA-9467-BF4EC5C10E25}"/>
              </a:ext>
            </a:extLst>
          </p:cNvPr>
          <p:cNvSpPr/>
          <p:nvPr/>
        </p:nvSpPr>
        <p:spPr>
          <a:xfrm>
            <a:off x="323528" y="4918076"/>
            <a:ext cx="4320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161430"/>
                </a:solidFill>
                <a:latin typeface="+mj-lt"/>
              </a:rPr>
              <a:t>Печать документов по шаблонам формата </a:t>
            </a:r>
            <a:r>
              <a:rPr lang="en" sz="1600" dirty="0">
                <a:solidFill>
                  <a:srgbClr val="161430"/>
                </a:solidFill>
                <a:latin typeface="+mj-lt"/>
              </a:rPr>
              <a:t>Microsoft </a:t>
            </a:r>
            <a:r>
              <a:rPr lang="en" sz="1600" dirty="0" smtClean="0">
                <a:solidFill>
                  <a:srgbClr val="161430"/>
                </a:solidFill>
                <a:latin typeface="+mj-lt"/>
              </a:rPr>
              <a:t>Word</a:t>
            </a:r>
            <a:endParaRPr lang="ru-RU" sz="1600" dirty="0">
              <a:solidFill>
                <a:srgbClr val="161430"/>
              </a:solidFill>
              <a:latin typeface="+mj-lt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="" xmlns:a16="http://schemas.microsoft.com/office/drawing/2014/main" id="{44630051-CA4B-484C-A9E2-3EB303A99FD8}"/>
              </a:ext>
            </a:extLst>
          </p:cNvPr>
          <p:cNvSpPr/>
          <p:nvPr/>
        </p:nvSpPr>
        <p:spPr>
          <a:xfrm>
            <a:off x="4876374" y="3633335"/>
            <a:ext cx="4320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483A99"/>
                </a:solidFill>
                <a:latin typeface="+mj-lt"/>
              </a:rPr>
              <a:t>Возможность сдавать один объект в аренду нескольким арендаторам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="" xmlns:a16="http://schemas.microsoft.com/office/drawing/2014/main" id="{9635F177-5F22-4CFD-9EB0-A91139547930}"/>
              </a:ext>
            </a:extLst>
          </p:cNvPr>
          <p:cNvSpPr/>
          <p:nvPr/>
        </p:nvSpPr>
        <p:spPr>
          <a:xfrm>
            <a:off x="4876374" y="4302408"/>
            <a:ext cx="4320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 smtClean="0">
                <a:solidFill>
                  <a:srgbClr val="161430"/>
                </a:solidFill>
                <a:latin typeface="+mj-lt"/>
              </a:rPr>
              <a:t>Групповая </a:t>
            </a:r>
            <a:r>
              <a:rPr lang="ru-RU" sz="1600" dirty="0">
                <a:solidFill>
                  <a:srgbClr val="161430"/>
                </a:solidFill>
                <a:latin typeface="+mj-lt"/>
              </a:rPr>
              <a:t>пролонгация и изменение ставок по </a:t>
            </a:r>
            <a:r>
              <a:rPr lang="ru-RU" sz="1600" dirty="0" smtClean="0">
                <a:solidFill>
                  <a:srgbClr val="161430"/>
                </a:solidFill>
                <a:latin typeface="+mj-lt"/>
              </a:rPr>
              <a:t>договорам</a:t>
            </a:r>
            <a:endParaRPr lang="ru-RU" sz="1600" dirty="0">
              <a:solidFill>
                <a:srgbClr val="16143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9028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=""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ЗАКЛЮЧЕНИЕ ДОГОВОРА АРЕНДЫ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="" xmlns:a16="http://schemas.microsoft.com/office/drawing/2014/main" id="{1CA33BB3-C241-49D0-9344-53A9F822BC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1981" y="971490"/>
            <a:ext cx="9010802" cy="5104457"/>
          </a:xfrm>
          <a:prstGeom prst="rect">
            <a:avLst/>
          </a:prstGeom>
          <a:noFill/>
          <a:ln w="6350">
            <a:solidFill>
              <a:srgbClr val="523A6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xmlns="" id="{FF4F5980-493B-4444-ADBC-13AA5AC6BDE1}"/>
              </a:ext>
            </a:extLst>
          </p:cNvPr>
          <p:cNvSpPr/>
          <p:nvPr/>
        </p:nvSpPr>
        <p:spPr>
          <a:xfrm>
            <a:off x="263525" y="971490"/>
            <a:ext cx="2771775" cy="1349375"/>
          </a:xfrm>
          <a:prstGeom prst="roundRect">
            <a:avLst>
              <a:gd name="adj" fmla="val 6602"/>
            </a:avLst>
          </a:prstGeom>
          <a:solidFill>
            <a:schemeClr val="bg1"/>
          </a:solidFill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rgbClr val="785793"/>
                </a:solidFill>
                <a:latin typeface="Helvetica" pitchFamily="2" charset="0"/>
              </a:rPr>
              <a:t>Условия договора с арендатором указываются в документе </a:t>
            </a:r>
            <a:r>
              <a:rPr lang="ru-RU" altLang="ru-RU" sz="1400" b="1" dirty="0" smtClean="0">
                <a:solidFill>
                  <a:srgbClr val="785793"/>
                </a:solidFill>
                <a:latin typeface="Helvetica" pitchFamily="2" charset="0"/>
              </a:rPr>
              <a:t>Заключение </a:t>
            </a:r>
            <a:endParaRPr lang="ru-RU" altLang="ru-RU" sz="1400" b="1" dirty="0">
              <a:solidFill>
                <a:srgbClr val="785793"/>
              </a:solidFill>
              <a:latin typeface="Helvetica" pitchFamily="2" charset="0"/>
            </a:endParaRPr>
          </a:p>
          <a:p>
            <a:pPr algn="ctr">
              <a:defRPr/>
            </a:pPr>
            <a:r>
              <a:rPr lang="ru-RU" altLang="ru-RU" sz="1400" b="1" dirty="0">
                <a:solidFill>
                  <a:srgbClr val="785793"/>
                </a:solidFill>
                <a:latin typeface="Helvetica" pitchFamily="2" charset="0"/>
              </a:rPr>
              <a:t>договора </a:t>
            </a:r>
            <a:r>
              <a:rPr lang="ru-RU" altLang="ru-RU" sz="1400" b="1" dirty="0" smtClean="0">
                <a:solidFill>
                  <a:srgbClr val="785793"/>
                </a:solidFill>
                <a:latin typeface="Helvetica" pitchFamily="2" charset="0"/>
              </a:rPr>
              <a:t>аренды</a:t>
            </a:r>
            <a:endParaRPr lang="ru-RU" alt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7417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=""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ЗАКЛЮЧЕНИЕ ДОГОВОРА АРЕНДЫ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pic>
        <p:nvPicPr>
          <p:cNvPr id="9218" name="Picture 2">
            <a:extLst>
              <a:ext uri="{FF2B5EF4-FFF2-40B4-BE49-F238E27FC236}">
                <a16:creationId xmlns="" xmlns:a16="http://schemas.microsoft.com/office/drawing/2014/main" id="{83CE1C9B-181A-4B4F-9212-E01E2B32B1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1981" y="971490"/>
            <a:ext cx="7105190" cy="2120626"/>
          </a:xfrm>
          <a:prstGeom prst="rect">
            <a:avLst/>
          </a:prstGeom>
          <a:noFill/>
          <a:ln w="6350">
            <a:solidFill>
              <a:srgbClr val="523A6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xmlns="" id="{A2BB67B7-374E-2845-997D-4625F8F14566}"/>
              </a:ext>
            </a:extLst>
          </p:cNvPr>
          <p:cNvSpPr/>
          <p:nvPr/>
        </p:nvSpPr>
        <p:spPr>
          <a:xfrm>
            <a:off x="263525" y="971490"/>
            <a:ext cx="2774587" cy="1569287"/>
          </a:xfrm>
          <a:prstGeom prst="roundRect">
            <a:avLst>
              <a:gd name="adj" fmla="val 6614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rgbClr val="785793"/>
                </a:solidFill>
                <a:latin typeface="Helvetica" pitchFamily="2" charset="0"/>
              </a:rPr>
              <a:t>Программа позволяет для каждой услуги настроить свой способ расчета: например, по ставке за квадратный метр или за объект в </a:t>
            </a:r>
            <a:r>
              <a:rPr lang="ru-RU" altLang="ru-RU" sz="1400" dirty="0" smtClean="0">
                <a:solidFill>
                  <a:srgbClr val="785793"/>
                </a:solidFill>
                <a:latin typeface="Helvetica" pitchFamily="2" charset="0"/>
              </a:rPr>
              <a:t>целом</a:t>
            </a:r>
            <a:endParaRPr lang="ru-RU" alt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780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=""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ЗАКЛЮЧЕНИЕ ДОГОВОРА АРЕНДЫ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pic>
        <p:nvPicPr>
          <p:cNvPr id="10242" name="Picture 2">
            <a:extLst>
              <a:ext uri="{FF2B5EF4-FFF2-40B4-BE49-F238E27FC236}">
                <a16:creationId xmlns="" xmlns:a16="http://schemas.microsoft.com/office/drawing/2014/main" id="{4B861DB6-A1BD-4305-B5EF-40184E3BA7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1981" y="971490"/>
            <a:ext cx="6867525" cy="5705475"/>
          </a:xfrm>
          <a:prstGeom prst="rect">
            <a:avLst/>
          </a:prstGeom>
          <a:noFill/>
          <a:ln w="6350">
            <a:solidFill>
              <a:srgbClr val="523A6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xmlns="" id="{D2237333-661C-5343-9298-072B82A35F04}"/>
              </a:ext>
            </a:extLst>
          </p:cNvPr>
          <p:cNvSpPr/>
          <p:nvPr/>
        </p:nvSpPr>
        <p:spPr>
          <a:xfrm>
            <a:off x="263525" y="2722817"/>
            <a:ext cx="2774587" cy="1101409"/>
          </a:xfrm>
          <a:prstGeom prst="roundRect">
            <a:avLst>
              <a:gd name="adj" fmla="val 9207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Предусмотрен контроль сроков оплаты и автоматический расчет </a:t>
            </a:r>
            <a:r>
              <a:rPr lang="ru-RU" sz="1400" dirty="0" smtClean="0">
                <a:solidFill>
                  <a:srgbClr val="785793"/>
                </a:solidFill>
                <a:latin typeface="Helvetica" pitchFamily="2" charset="0"/>
              </a:rPr>
              <a:t>пеней</a:t>
            </a:r>
            <a:endParaRPr 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xmlns="" id="{0B999B14-DDEF-3644-B127-77B8427254FC}"/>
              </a:ext>
            </a:extLst>
          </p:cNvPr>
          <p:cNvSpPr/>
          <p:nvPr/>
        </p:nvSpPr>
        <p:spPr>
          <a:xfrm>
            <a:off x="263525" y="971490"/>
            <a:ext cx="2774587" cy="1543110"/>
          </a:xfrm>
          <a:prstGeom prst="roundRect">
            <a:avLst>
              <a:gd name="adj" fmla="val 9759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1400" dirty="0">
                <a:solidFill>
                  <a:srgbClr val="785793"/>
                </a:solidFill>
                <a:latin typeface="Helvetica" pitchFamily="2" charset="0"/>
              </a:rPr>
              <a:t>На отдельной закладке указываются сроки оплаты услуг и параметры начисления пеней за задержку </a:t>
            </a:r>
            <a:r>
              <a:rPr lang="ru-RU" altLang="ru-RU" sz="1400" dirty="0" smtClean="0">
                <a:solidFill>
                  <a:srgbClr val="785793"/>
                </a:solidFill>
                <a:latin typeface="Helvetica" pitchFamily="2" charset="0"/>
              </a:rPr>
              <a:t>оплаты</a:t>
            </a:r>
            <a:endParaRPr 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1626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>
            <a:extLst>
              <a:ext uri="{FF2B5EF4-FFF2-40B4-BE49-F238E27FC236}">
                <a16:creationId xmlns="" xmlns:a16="http://schemas.microsoft.com/office/drawing/2014/main" id="{C5A3D494-5BAC-0A4B-AF04-EDC7891F5772}"/>
              </a:ext>
            </a:extLst>
          </p:cNvPr>
          <p:cNvSpPr/>
          <p:nvPr/>
        </p:nvSpPr>
        <p:spPr>
          <a:xfrm>
            <a:off x="263525" y="971489"/>
            <a:ext cx="2774587" cy="2149171"/>
          </a:xfrm>
          <a:prstGeom prst="roundRect">
            <a:avLst>
              <a:gd name="adj" fmla="val 6243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  <a:defRPr/>
            </a:pP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Договоры аренды и </a:t>
            </a:r>
            <a:r>
              <a:rPr lang="ru-RU" sz="1400" dirty="0" smtClean="0">
                <a:solidFill>
                  <a:srgbClr val="785793"/>
                </a:solidFill>
                <a:latin typeface="Helvetica" pitchFamily="2" charset="0"/>
              </a:rPr>
              <a:t>другие документы </a:t>
            </a: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можно печатать по </a:t>
            </a:r>
            <a:r>
              <a:rPr lang="ru-RU" sz="1400" dirty="0" smtClean="0">
                <a:solidFill>
                  <a:srgbClr val="785793"/>
                </a:solidFill>
                <a:latin typeface="Helvetica" pitchFamily="2" charset="0"/>
              </a:rPr>
              <a:t>шаблонам формата     Microsoft Word.</a:t>
            </a:r>
          </a:p>
          <a:p>
            <a:pPr algn="ctr">
              <a:defRPr/>
            </a:pP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Для удобной настройки шаблонов </a:t>
            </a:r>
            <a:r>
              <a:rPr lang="ru-RU" sz="1400" dirty="0" smtClean="0">
                <a:solidFill>
                  <a:srgbClr val="785793"/>
                </a:solidFill>
                <a:latin typeface="Helvetica" pitchFamily="2" charset="0"/>
              </a:rPr>
              <a:t>предусмотрена </a:t>
            </a: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специальная </a:t>
            </a:r>
            <a:r>
              <a:rPr lang="ru-RU" sz="1400" dirty="0" smtClean="0">
                <a:solidFill>
                  <a:srgbClr val="785793"/>
                </a:solidFill>
                <a:latin typeface="Helvetica" pitchFamily="2" charset="0"/>
              </a:rPr>
              <a:t>форма.</a:t>
            </a:r>
            <a:endParaRPr 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=""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ПЕЧАТЬ ПЕРВИЧНЫХ ДОКУМЕНТОВ ПО ШАБЛОНАМ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pic>
        <p:nvPicPr>
          <p:cNvPr id="11266" name="Picture 2">
            <a:extLst>
              <a:ext uri="{FF2B5EF4-FFF2-40B4-BE49-F238E27FC236}">
                <a16:creationId xmlns="" xmlns:a16="http://schemas.microsoft.com/office/drawing/2014/main" id="{891F0FA8-7688-4EDA-BABA-5128300163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1980" y="971490"/>
            <a:ext cx="7957443" cy="4298342"/>
          </a:xfrm>
          <a:prstGeom prst="rect">
            <a:avLst/>
          </a:prstGeom>
          <a:noFill/>
          <a:ln w="6350">
            <a:solidFill>
              <a:srgbClr val="523A6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6764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=""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</a:t>
            </a:r>
            <a:r>
              <a:rPr lang="ru-RU" altLang="ru-RU" sz="2400" b="1" spc="-30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ГРАФИЧЕСКАЯ </a:t>
            </a:r>
            <a:r>
              <a:rPr lang="ru-RU" altLang="ru-RU" sz="2400" b="1" spc="-30" dirty="0" smtClean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ОТЧЕТНОСТЬ ОБ ИСПОЛЬЗОВАНИИ ПЛОЩАДЕЙ</a:t>
            </a:r>
            <a:endParaRPr lang="ru-RU" sz="2400" spc="-30" dirty="0">
              <a:latin typeface="Helvetica" pitchFamily="2" charset="0"/>
              <a:ea typeface="Geneva" panose="020B0503030404040204" pitchFamily="34" charset="0"/>
            </a:endParaRPr>
          </a:p>
        </p:txBody>
      </p:sp>
      <p:pic>
        <p:nvPicPr>
          <p:cNvPr id="12290" name="Picture 2">
            <a:extLst>
              <a:ext uri="{FF2B5EF4-FFF2-40B4-BE49-F238E27FC236}">
                <a16:creationId xmlns="" xmlns:a16="http://schemas.microsoft.com/office/drawing/2014/main" id="{C42067A0-C1C2-4D3E-A605-6563CA2C86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1981" y="971490"/>
            <a:ext cx="5883735" cy="5834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xmlns="" id="{E4D7EBC2-B689-544E-ACC1-2FA4B584710B}"/>
              </a:ext>
            </a:extLst>
          </p:cNvPr>
          <p:cNvSpPr/>
          <p:nvPr/>
        </p:nvSpPr>
        <p:spPr>
          <a:xfrm>
            <a:off x="263525" y="971490"/>
            <a:ext cx="2774587" cy="1539875"/>
          </a:xfrm>
          <a:prstGeom prst="roundRect">
            <a:avLst>
              <a:gd name="adj" fmla="val 9759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rgbClr val="785793"/>
                </a:solidFill>
                <a:latin typeface="Helvetica" pitchFamily="2" charset="0"/>
              </a:rPr>
              <a:t>Программа позволяет получить данные об использовании площадей в графическом виде, </a:t>
            </a:r>
          </a:p>
          <a:p>
            <a:pPr algn="ctr">
              <a:defRPr/>
            </a:pPr>
            <a:r>
              <a:rPr lang="ru-RU" altLang="ru-RU" sz="1400" dirty="0">
                <a:solidFill>
                  <a:srgbClr val="785793"/>
                </a:solidFill>
                <a:latin typeface="Helvetica" pitchFamily="2" charset="0"/>
              </a:rPr>
              <a:t>на основе планов размещения </a:t>
            </a:r>
            <a:r>
              <a:rPr lang="ru-RU" altLang="ru-RU" sz="1400" dirty="0" smtClean="0">
                <a:solidFill>
                  <a:srgbClr val="785793"/>
                </a:solidFill>
                <a:latin typeface="Helvetica" pitchFamily="2" charset="0"/>
              </a:rPr>
              <a:t>объектов</a:t>
            </a:r>
            <a:endParaRPr lang="ru-RU" alt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xmlns="" id="{F2A93965-B232-4A49-B0E5-523F5094D4A9}"/>
              </a:ext>
            </a:extLst>
          </p:cNvPr>
          <p:cNvSpPr/>
          <p:nvPr/>
        </p:nvSpPr>
        <p:spPr>
          <a:xfrm>
            <a:off x="263525" y="2748743"/>
            <a:ext cx="2774587" cy="1539875"/>
          </a:xfrm>
          <a:prstGeom prst="roundRect">
            <a:avLst>
              <a:gd name="adj" fmla="val 9759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rgbClr val="785793"/>
                </a:solidFill>
                <a:latin typeface="Helvetica" pitchFamily="2" charset="0"/>
              </a:rPr>
              <a:t>Настройку раскрашивания площадей в зависимости от статуса объекта </a:t>
            </a:r>
            <a:br>
              <a:rPr lang="ru-RU" altLang="ru-RU" sz="1400" dirty="0">
                <a:solidFill>
                  <a:srgbClr val="785793"/>
                </a:solidFill>
                <a:latin typeface="Helvetica" pitchFamily="2" charset="0"/>
              </a:rPr>
            </a:br>
            <a:r>
              <a:rPr lang="ru-RU" altLang="ru-RU" sz="1400" dirty="0">
                <a:solidFill>
                  <a:srgbClr val="785793"/>
                </a:solidFill>
                <a:latin typeface="Helvetica" pitchFamily="2" charset="0"/>
              </a:rPr>
              <a:t>пользователь может выполнять по своему </a:t>
            </a:r>
            <a:r>
              <a:rPr lang="ru-RU" altLang="ru-RU" sz="1400" dirty="0" smtClean="0">
                <a:solidFill>
                  <a:srgbClr val="785793"/>
                </a:solidFill>
                <a:latin typeface="Helvetica" pitchFamily="2" charset="0"/>
              </a:rPr>
              <a:t>усмотрению</a:t>
            </a:r>
            <a:endParaRPr lang="ru-RU" alt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xmlns="" id="{B81AC025-BB55-F942-90FD-29325B9B3F78}"/>
              </a:ext>
            </a:extLst>
          </p:cNvPr>
          <p:cNvSpPr/>
          <p:nvPr/>
        </p:nvSpPr>
        <p:spPr>
          <a:xfrm>
            <a:off x="263525" y="4525995"/>
            <a:ext cx="2774587" cy="1163605"/>
          </a:xfrm>
          <a:prstGeom prst="roundRect">
            <a:avLst>
              <a:gd name="adj" fmla="val 9759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rgbClr val="785793"/>
                </a:solidFill>
                <a:latin typeface="Helvetica" pitchFamily="2" charset="0"/>
              </a:rPr>
              <a:t>Состав выводимой в отчет текстовой информации по объектам также </a:t>
            </a:r>
            <a:r>
              <a:rPr lang="ru-RU" altLang="ru-RU" sz="1400" dirty="0" smtClean="0">
                <a:solidFill>
                  <a:srgbClr val="785793"/>
                </a:solidFill>
                <a:latin typeface="Helvetica" pitchFamily="2" charset="0"/>
              </a:rPr>
              <a:t>настраивается</a:t>
            </a:r>
            <a:endParaRPr lang="ru-RU" alt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0230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=""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ГРУППОВАЯ ПРОЛОНГАЦИЯ ДОГОВОРОВ АРЕНДЫ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pic>
        <p:nvPicPr>
          <p:cNvPr id="13314" name="Picture 2">
            <a:extLst>
              <a:ext uri="{FF2B5EF4-FFF2-40B4-BE49-F238E27FC236}">
                <a16:creationId xmlns="" xmlns:a16="http://schemas.microsoft.com/office/drawing/2014/main" id="{0D16E3DF-5647-45F4-8433-A0EA1F5101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7382" y="958790"/>
            <a:ext cx="5712212" cy="5886510"/>
          </a:xfrm>
          <a:prstGeom prst="rect">
            <a:avLst/>
          </a:prstGeom>
          <a:noFill/>
          <a:ln w="6350">
            <a:solidFill>
              <a:srgbClr val="523A6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13">
            <a:extLst>
              <a:ext uri="{FF2B5EF4-FFF2-40B4-BE49-F238E27FC236}">
                <a16:creationId xmlns:a16="http://schemas.microsoft.com/office/drawing/2014/main" xmlns="" id="{955CAD26-4894-4A7F-AB07-7C660362CD0C}"/>
              </a:ext>
            </a:extLst>
          </p:cNvPr>
          <p:cNvSpPr/>
          <p:nvPr/>
        </p:nvSpPr>
        <p:spPr>
          <a:xfrm>
            <a:off x="263524" y="958790"/>
            <a:ext cx="2771775" cy="1925562"/>
          </a:xfrm>
          <a:prstGeom prst="roundRect">
            <a:avLst>
              <a:gd name="adj" fmla="val 6195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Обработка</a:t>
            </a:r>
            <a:r>
              <a:rPr lang="ru-RU" sz="1400" b="1" dirty="0">
                <a:solidFill>
                  <a:srgbClr val="785793"/>
                </a:solidFill>
                <a:latin typeface="Helvetica" pitchFamily="2" charset="0"/>
              </a:rPr>
              <a:t> Групповая пролонгация договоров </a:t>
            </a: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предназначена для пакетного продления сроков действия услуг и изменения ставок по всем договорам или с отбором по заданным </a:t>
            </a:r>
            <a:r>
              <a:rPr lang="ru-RU" sz="1400" dirty="0" smtClean="0">
                <a:solidFill>
                  <a:srgbClr val="785793"/>
                </a:solidFill>
                <a:latin typeface="Helvetica" pitchFamily="2" charset="0"/>
              </a:rPr>
              <a:t>условиям</a:t>
            </a:r>
            <a:endParaRPr lang="ru-RU" alt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  <p:sp>
        <p:nvSpPr>
          <p:cNvPr id="6" name="Скругленный прямоугольник 8">
            <a:extLst>
              <a:ext uri="{FF2B5EF4-FFF2-40B4-BE49-F238E27FC236}">
                <a16:creationId xmlns:a16="http://schemas.microsoft.com/office/drawing/2014/main" xmlns="" id="{D4B78163-5EC1-4C65-9125-4E0A1CAA8D85}"/>
              </a:ext>
            </a:extLst>
          </p:cNvPr>
          <p:cNvSpPr/>
          <p:nvPr/>
        </p:nvSpPr>
        <p:spPr>
          <a:xfrm>
            <a:off x="263525" y="3131631"/>
            <a:ext cx="2771775" cy="1529269"/>
          </a:xfrm>
          <a:prstGeom prst="roundRect">
            <a:avLst>
              <a:gd name="adj" fmla="val 6195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Предусмотрена возможность создания как дополнительных соглашений к существующим договорам, так и создания новых </a:t>
            </a:r>
            <a:r>
              <a:rPr lang="ru-RU" sz="1400" dirty="0" smtClean="0">
                <a:solidFill>
                  <a:srgbClr val="785793"/>
                </a:solidFill>
                <a:latin typeface="Helvetica" pitchFamily="2" charset="0"/>
              </a:rPr>
              <a:t>договоров</a:t>
            </a:r>
            <a:endParaRPr lang="ru-RU" alt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8853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=""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УПРАВЛЕНИЕ </a:t>
            </a:r>
            <a:r>
              <a:rPr lang="ru-RU" sz="2400" b="1" dirty="0">
                <a:solidFill>
                  <a:schemeClr val="bg1"/>
                </a:solidFill>
                <a:latin typeface="Helvetica" pitchFamily="2" charset="0"/>
              </a:rPr>
              <a:t>ВЗАИМОРАСЧЕТАМИ ПО АРЕНДЕ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="" xmlns:a16="http://schemas.microsoft.com/office/drawing/2014/main" id="{2685F430-30FA-4EBC-A77D-63291CF9F8DE}"/>
              </a:ext>
            </a:extLst>
          </p:cNvPr>
          <p:cNvSpPr/>
          <p:nvPr/>
        </p:nvSpPr>
        <p:spPr>
          <a:xfrm>
            <a:off x="323529" y="1133672"/>
            <a:ext cx="4320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161430"/>
                </a:solidFill>
                <a:latin typeface="+mj-lt"/>
              </a:rPr>
              <a:t>Гибкая настройка детализации взаиморасчетов с арендаторами: по договорам, периодам оплаты, объектам, услугам, счетам на оплату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="" xmlns:a16="http://schemas.microsoft.com/office/drawing/2014/main" id="{AB29D67C-6960-40F6-B486-5D422EA391F7}"/>
              </a:ext>
            </a:extLst>
          </p:cNvPr>
          <p:cNvSpPr/>
          <p:nvPr/>
        </p:nvSpPr>
        <p:spPr>
          <a:xfrm>
            <a:off x="321202" y="2263853"/>
            <a:ext cx="4320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483A99"/>
                </a:solidFill>
                <a:latin typeface="+mj-lt"/>
              </a:rPr>
              <a:t>Учет первичных документов по аренде: счетов, актов об оказании услуг, счетов-фактур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="" xmlns:a16="http://schemas.microsoft.com/office/drawing/2014/main" id="{D202A593-3C35-4E95-9264-8DE448FA9B22}"/>
              </a:ext>
            </a:extLst>
          </p:cNvPr>
          <p:cNvSpPr/>
          <p:nvPr/>
        </p:nvSpPr>
        <p:spPr>
          <a:xfrm>
            <a:off x="323529" y="4277994"/>
            <a:ext cx="4320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483A99"/>
                </a:solidFill>
                <a:latin typeface="+mj-lt"/>
              </a:rPr>
              <a:t>Пакетная печать документов и отправка арендаторам по электронной почте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="" xmlns:a16="http://schemas.microsoft.com/office/drawing/2014/main" id="{D3202EED-74E4-468E-9A6F-29027D4F1EBA}"/>
              </a:ext>
            </a:extLst>
          </p:cNvPr>
          <p:cNvSpPr/>
          <p:nvPr/>
        </p:nvSpPr>
        <p:spPr>
          <a:xfrm>
            <a:off x="323528" y="3147813"/>
            <a:ext cx="42137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161430"/>
                </a:solidFill>
                <a:latin typeface="+mj-lt"/>
              </a:rPr>
              <a:t>Автоматическое  формирование счетов на оплату и актов об оказании услуг с возможностью произвольного отбора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="" xmlns:a16="http://schemas.microsoft.com/office/drawing/2014/main" id="{B0206608-7FA3-4BF8-B590-D0424C204D74}"/>
              </a:ext>
            </a:extLst>
          </p:cNvPr>
          <p:cNvSpPr/>
          <p:nvPr/>
        </p:nvSpPr>
        <p:spPr>
          <a:xfrm>
            <a:off x="4622374" y="6005535"/>
            <a:ext cx="4161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483A99"/>
                </a:solidFill>
                <a:latin typeface="+mj-lt"/>
              </a:rPr>
              <a:t>Планирование платежей, проведение план-фактного анализа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="" xmlns:a16="http://schemas.microsoft.com/office/drawing/2014/main" id="{5B5C1E4E-E87D-4C85-A6E1-44964468521C}"/>
              </a:ext>
            </a:extLst>
          </p:cNvPr>
          <p:cNvSpPr/>
          <p:nvPr/>
        </p:nvSpPr>
        <p:spPr>
          <a:xfrm>
            <a:off x="4622374" y="3569603"/>
            <a:ext cx="4320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161430"/>
                </a:solidFill>
                <a:latin typeface="+mj-lt"/>
              </a:rPr>
              <a:t>Ведение расчетов с собственниками объектов недвижимости по агентской схеме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="" xmlns:a16="http://schemas.microsoft.com/office/drawing/2014/main" id="{73A82DDB-1544-4E49-B128-6B2FCAE44927}"/>
              </a:ext>
            </a:extLst>
          </p:cNvPr>
          <p:cNvSpPr/>
          <p:nvPr/>
        </p:nvSpPr>
        <p:spPr>
          <a:xfrm>
            <a:off x="4622374" y="2675552"/>
            <a:ext cx="4320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483A99"/>
                </a:solidFill>
                <a:latin typeface="+mj-lt"/>
              </a:rPr>
              <a:t>Анализ задержек платежей по услугам и расчет суммы пеней по различным алгоритмам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="" xmlns:a16="http://schemas.microsoft.com/office/drawing/2014/main" id="{CD713BEB-7771-4E64-90AC-C03BD2D7A7CC}"/>
              </a:ext>
            </a:extLst>
          </p:cNvPr>
          <p:cNvSpPr/>
          <p:nvPr/>
        </p:nvSpPr>
        <p:spPr>
          <a:xfrm>
            <a:off x="4622374" y="1133672"/>
            <a:ext cx="491532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483A99"/>
                </a:solidFill>
                <a:latin typeface="+mj-lt"/>
              </a:rPr>
              <a:t>Учет обеспечительных платежей (депозитов)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="" xmlns:a16="http://schemas.microsoft.com/office/drawing/2014/main" id="{5DADFC50-FC86-4D92-8F18-C52879069FDF}"/>
              </a:ext>
            </a:extLst>
          </p:cNvPr>
          <p:cNvSpPr/>
          <p:nvPr/>
        </p:nvSpPr>
        <p:spPr>
          <a:xfrm>
            <a:off x="4622374" y="1535280"/>
            <a:ext cx="476469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161430"/>
                </a:solidFill>
                <a:latin typeface="+mj-lt"/>
              </a:rPr>
              <a:t>Отчетность по взаиморасчетам с арендаторами с полной аналитикой и возможностью анализа расчетов по пеням и депозитам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="" xmlns:a16="http://schemas.microsoft.com/office/drawing/2014/main" id="{FD41EBF9-3F43-41FC-9569-26C89A959779}"/>
              </a:ext>
            </a:extLst>
          </p:cNvPr>
          <p:cNvSpPr/>
          <p:nvPr/>
        </p:nvSpPr>
        <p:spPr>
          <a:xfrm>
            <a:off x="323528" y="4915732"/>
            <a:ext cx="4320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161430"/>
                </a:solidFill>
                <a:latin typeface="+mj-lt"/>
              </a:rPr>
              <a:t>Расчет оплаты за тарифицируемые услуги с учетом показаний счетчиков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="" xmlns:a16="http://schemas.microsoft.com/office/drawing/2014/main" id="{DC8D1F1B-BC77-4DBA-A72F-C379667AF5C8}"/>
              </a:ext>
            </a:extLst>
          </p:cNvPr>
          <p:cNvSpPr/>
          <p:nvPr/>
        </p:nvSpPr>
        <p:spPr>
          <a:xfrm>
            <a:off x="321202" y="5553472"/>
            <a:ext cx="43011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483A99"/>
                </a:solidFill>
                <a:latin typeface="+mj-lt"/>
              </a:rPr>
              <a:t>Использование произвольных формул для расчета стоимости услуг переменной части (в частности, расчет платы с торгового оборота)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="" xmlns:a16="http://schemas.microsoft.com/office/drawing/2014/main" id="{C240331C-6814-4B2F-9F61-B2C89E6700FD}"/>
              </a:ext>
            </a:extLst>
          </p:cNvPr>
          <p:cNvSpPr/>
          <p:nvPr/>
        </p:nvSpPr>
        <p:spPr>
          <a:xfrm>
            <a:off x="4622374" y="4463654"/>
            <a:ext cx="4320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483A99"/>
                </a:solidFill>
                <a:latin typeface="+mj-lt"/>
              </a:rPr>
              <a:t>Анализ эффективности использования площадей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="" xmlns:a16="http://schemas.microsoft.com/office/drawing/2014/main" id="{9D245138-6137-4BFD-B424-3C84700E01F4}"/>
              </a:ext>
            </a:extLst>
          </p:cNvPr>
          <p:cNvSpPr/>
          <p:nvPr/>
        </p:nvSpPr>
        <p:spPr>
          <a:xfrm>
            <a:off x="4622374" y="5111483"/>
            <a:ext cx="4320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161430"/>
                </a:solidFill>
                <a:latin typeface="+mj-lt"/>
              </a:rPr>
              <a:t>Анализ продаж с развернутой детализацией и произвольной группировкой данных</a:t>
            </a:r>
          </a:p>
        </p:txBody>
      </p:sp>
    </p:spTree>
    <p:extLst>
      <p:ext uri="{BB962C8B-B14F-4D97-AF65-F5344CB8AC3E}">
        <p14:creationId xmlns:p14="http://schemas.microsoft.com/office/powerpoint/2010/main" val="2053853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=""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ПЕРВИЧНЫЕ ДОКУМЕНТЫ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pic>
        <p:nvPicPr>
          <p:cNvPr id="14338" name="Picture 2">
            <a:extLst>
              <a:ext uri="{FF2B5EF4-FFF2-40B4-BE49-F238E27FC236}">
                <a16:creationId xmlns="" xmlns:a16="http://schemas.microsoft.com/office/drawing/2014/main" id="{05A104FB-3A83-405C-B396-0DC58E4D97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1981" y="971489"/>
            <a:ext cx="9031732" cy="4490847"/>
          </a:xfrm>
          <a:prstGeom prst="rect">
            <a:avLst/>
          </a:prstGeom>
          <a:noFill/>
          <a:ln w="6350">
            <a:solidFill>
              <a:srgbClr val="523A6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кругленный прямоугольник 14">
            <a:extLst>
              <a:ext uri="{FF2B5EF4-FFF2-40B4-BE49-F238E27FC236}">
                <a16:creationId xmlns="" xmlns:a16="http://schemas.microsoft.com/office/drawing/2014/main" id="{FE3CD470-C73D-4443-AB56-6050E890D108}"/>
              </a:ext>
            </a:extLst>
          </p:cNvPr>
          <p:cNvSpPr/>
          <p:nvPr/>
        </p:nvSpPr>
        <p:spPr>
          <a:xfrm>
            <a:off x="263524" y="3131157"/>
            <a:ext cx="2774587" cy="1314510"/>
          </a:xfrm>
          <a:prstGeom prst="roundRect">
            <a:avLst>
              <a:gd name="adj" fmla="val 6243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 smtClean="0">
                <a:solidFill>
                  <a:srgbClr val="785793"/>
                </a:solidFill>
                <a:latin typeface="Helvetica" pitchFamily="2" charset="0"/>
              </a:rPr>
              <a:t>Документы можно печатать как с </a:t>
            </a: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детализацией по </a:t>
            </a:r>
            <a:r>
              <a:rPr lang="ru-RU" sz="1400" dirty="0" smtClean="0">
                <a:solidFill>
                  <a:srgbClr val="785793"/>
                </a:solidFill>
                <a:latin typeface="Helvetica" pitchFamily="2" charset="0"/>
              </a:rPr>
              <a:t>объектам и </a:t>
            </a:r>
            <a:r>
              <a:rPr lang="ru-RU" sz="1400" dirty="0" smtClean="0">
                <a:solidFill>
                  <a:srgbClr val="785793"/>
                </a:solidFill>
                <a:latin typeface="Helvetica" pitchFamily="2" charset="0"/>
              </a:rPr>
              <a:t>услугам</a:t>
            </a: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, </a:t>
            </a:r>
            <a:r>
              <a:rPr lang="ru-RU" sz="1400" dirty="0" smtClean="0">
                <a:solidFill>
                  <a:srgbClr val="785793"/>
                </a:solidFill>
                <a:latin typeface="Helvetica" pitchFamily="2" charset="0"/>
              </a:rPr>
              <a:t>так и в </a:t>
            </a: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сводной </a:t>
            </a:r>
            <a:r>
              <a:rPr lang="ru-RU" sz="1400" dirty="0" smtClean="0">
                <a:solidFill>
                  <a:srgbClr val="785793"/>
                </a:solidFill>
                <a:latin typeface="Helvetica" pitchFamily="2" charset="0"/>
              </a:rPr>
              <a:t>форме</a:t>
            </a:r>
            <a:endParaRPr lang="ru-RU" alt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="" xmlns:a16="http://schemas.microsoft.com/office/drawing/2014/main" id="{E4D7EBC2-B689-544E-ACC1-2FA4B584710B}"/>
              </a:ext>
            </a:extLst>
          </p:cNvPr>
          <p:cNvSpPr/>
          <p:nvPr/>
        </p:nvSpPr>
        <p:spPr>
          <a:xfrm>
            <a:off x="263524" y="971490"/>
            <a:ext cx="2774587" cy="1868870"/>
          </a:xfrm>
          <a:prstGeom prst="roundRect">
            <a:avLst>
              <a:gd name="adj" fmla="val 7696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rgbClr val="785793"/>
                </a:solidFill>
                <a:latin typeface="Helvetica" pitchFamily="2" charset="0"/>
              </a:rPr>
              <a:t>Для </a:t>
            </a:r>
            <a:r>
              <a:rPr lang="ru-RU" altLang="ru-RU" sz="1400" dirty="0" smtClean="0">
                <a:solidFill>
                  <a:srgbClr val="785793"/>
                </a:solidFill>
                <a:latin typeface="Helvetica" pitchFamily="2" charset="0"/>
              </a:rPr>
              <a:t>формирования счетов и актов по аренде используются типовые документы 1С:</a:t>
            </a:r>
            <a:r>
              <a:rPr lang="en-US" altLang="ru-RU" sz="1400" dirty="0" smtClean="0">
                <a:solidFill>
                  <a:srgbClr val="785793"/>
                </a:solidFill>
                <a:latin typeface="Helvetica" pitchFamily="2" charset="0"/>
              </a:rPr>
              <a:t>ERP</a:t>
            </a:r>
            <a:r>
              <a:rPr lang="ru-RU" altLang="ru-RU" sz="1400" dirty="0" smtClean="0">
                <a:solidFill>
                  <a:srgbClr val="785793"/>
                </a:solidFill>
                <a:latin typeface="Helvetica" pitchFamily="2" charset="0"/>
              </a:rPr>
              <a:t>,  в которые </a:t>
            </a:r>
            <a:r>
              <a:rPr lang="ru-RU" altLang="ru-RU" sz="1400" dirty="0">
                <a:solidFill>
                  <a:srgbClr val="785793"/>
                </a:solidFill>
                <a:latin typeface="Helvetica" pitchFamily="2" charset="0"/>
              </a:rPr>
              <a:t>добавлена аналитика по аренде, в том числе период аренды и объект </a:t>
            </a:r>
            <a:r>
              <a:rPr lang="ru-RU" altLang="ru-RU" sz="1400" dirty="0" smtClean="0">
                <a:solidFill>
                  <a:srgbClr val="785793"/>
                </a:solidFill>
                <a:latin typeface="Helvetica" pitchFamily="2" charset="0"/>
              </a:rPr>
              <a:t>недвижимости</a:t>
            </a:r>
            <a:endParaRPr lang="ru-RU" alt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3933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>
            <a:extLst>
              <a:ext uri="{FF2B5EF4-FFF2-40B4-BE49-F238E27FC236}">
                <a16:creationId xmlns="" xmlns:a16="http://schemas.microsoft.com/office/drawing/2014/main" id="{C5A3D494-5BAC-0A4B-AF04-EDC7891F5772}"/>
              </a:ext>
            </a:extLst>
          </p:cNvPr>
          <p:cNvSpPr/>
          <p:nvPr/>
        </p:nvSpPr>
        <p:spPr>
          <a:xfrm>
            <a:off x="263525" y="971491"/>
            <a:ext cx="2774587" cy="1314510"/>
          </a:xfrm>
          <a:prstGeom prst="roundRect">
            <a:avLst>
              <a:gd name="adj" fmla="val 6243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 smtClean="0">
                <a:solidFill>
                  <a:srgbClr val="785793"/>
                </a:solidFill>
                <a:latin typeface="Helvetica" pitchFamily="2" charset="0"/>
              </a:rPr>
              <a:t>Предусмотрены обработки для пакетного формирования счетов и актов</a:t>
            </a:r>
            <a:r>
              <a:rPr lang="ru-RU" sz="1400" dirty="0" smtClean="0">
                <a:solidFill>
                  <a:srgbClr val="785793"/>
                </a:solidFill>
                <a:latin typeface="Helvetica" pitchFamily="2" charset="0"/>
              </a:rPr>
              <a:t> по аренде</a:t>
            </a:r>
            <a:endParaRPr lang="ru-RU" alt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=""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ПЕРВИЧНЫЕ ДОКУМЕНТЫ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pic>
        <p:nvPicPr>
          <p:cNvPr id="15362" name="Picture 2">
            <a:extLst>
              <a:ext uri="{FF2B5EF4-FFF2-40B4-BE49-F238E27FC236}">
                <a16:creationId xmlns="" xmlns:a16="http://schemas.microsoft.com/office/drawing/2014/main" id="{1BA705D5-48AC-4447-90CC-3BCBE99868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1981" y="971491"/>
            <a:ext cx="6867525" cy="4714875"/>
          </a:xfrm>
          <a:prstGeom prst="rect">
            <a:avLst/>
          </a:prstGeom>
          <a:noFill/>
          <a:ln w="6350">
            <a:solidFill>
              <a:srgbClr val="523A6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Скругленный прямоугольник 6">
            <a:extLst>
              <a:ext uri="{FF2B5EF4-FFF2-40B4-BE49-F238E27FC236}">
                <a16:creationId xmlns="" xmlns:a16="http://schemas.microsoft.com/office/drawing/2014/main" id="{E4D7EBC2-B689-544E-ACC1-2FA4B584710B}"/>
              </a:ext>
            </a:extLst>
          </p:cNvPr>
          <p:cNvSpPr/>
          <p:nvPr/>
        </p:nvSpPr>
        <p:spPr>
          <a:xfrm>
            <a:off x="263525" y="2593801"/>
            <a:ext cx="2774587" cy="1724200"/>
          </a:xfrm>
          <a:prstGeom prst="roundRect">
            <a:avLst>
              <a:gd name="adj" fmla="val 7696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rgbClr val="785793"/>
                </a:solidFill>
                <a:latin typeface="Helvetica" pitchFamily="2" charset="0"/>
              </a:rPr>
              <a:t>Сформированные документы отображаются на </a:t>
            </a:r>
            <a:r>
              <a:rPr lang="ru-RU" altLang="ru-RU" sz="1400" dirty="0" smtClean="0">
                <a:solidFill>
                  <a:srgbClr val="785793"/>
                </a:solidFill>
                <a:latin typeface="Helvetica" pitchFamily="2" charset="0"/>
              </a:rPr>
              <a:t>отдельной закладке</a:t>
            </a:r>
            <a:r>
              <a:rPr lang="ru-RU" altLang="ru-RU" sz="1400" dirty="0">
                <a:solidFill>
                  <a:srgbClr val="785793"/>
                </a:solidFill>
                <a:latin typeface="Helvetica" pitchFamily="2" charset="0"/>
              </a:rPr>
              <a:t>, где их можно посмотреть, распечатать и отправить арендаторам по электронной </a:t>
            </a:r>
            <a:r>
              <a:rPr lang="ru-RU" altLang="ru-RU" sz="1400" dirty="0" smtClean="0">
                <a:solidFill>
                  <a:srgbClr val="785793"/>
                </a:solidFill>
                <a:latin typeface="Helvetica" pitchFamily="2" charset="0"/>
              </a:rPr>
              <a:t>почте</a:t>
            </a:r>
            <a:endParaRPr lang="ru-RU" alt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1375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=""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ТАРИФИЦИРУЕМЫЕ УСЛУГИ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pic>
        <p:nvPicPr>
          <p:cNvPr id="16386" name="Picture 2">
            <a:extLst>
              <a:ext uri="{FF2B5EF4-FFF2-40B4-BE49-F238E27FC236}">
                <a16:creationId xmlns="" xmlns:a16="http://schemas.microsoft.com/office/drawing/2014/main" id="{125BB07B-80CB-423E-A447-A9B3E7415A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768" y="971490"/>
            <a:ext cx="9017670" cy="4346467"/>
          </a:xfrm>
          <a:prstGeom prst="rect">
            <a:avLst/>
          </a:prstGeom>
          <a:noFill/>
          <a:ln w="6350">
            <a:solidFill>
              <a:srgbClr val="523A6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Скругленный прямоугольник 6">
            <a:extLst>
              <a:ext uri="{FF2B5EF4-FFF2-40B4-BE49-F238E27FC236}">
                <a16:creationId xmlns="" xmlns:a16="http://schemas.microsoft.com/office/drawing/2014/main" id="{E4D7EBC2-B689-544E-ACC1-2FA4B584710B}"/>
              </a:ext>
            </a:extLst>
          </p:cNvPr>
          <p:cNvSpPr/>
          <p:nvPr/>
        </p:nvSpPr>
        <p:spPr>
          <a:xfrm>
            <a:off x="263525" y="971490"/>
            <a:ext cx="2774587" cy="1441509"/>
          </a:xfrm>
          <a:prstGeom prst="roundRect">
            <a:avLst>
              <a:gd name="adj" fmla="val 7696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rgbClr val="785793"/>
                </a:solidFill>
                <a:latin typeface="Helvetica" pitchFamily="2" charset="0"/>
              </a:rPr>
              <a:t>Для регистрации объемов потребления тарифицируемых услуг используется специальный </a:t>
            </a:r>
            <a:r>
              <a:rPr lang="ru-RU" altLang="ru-RU" sz="1400" dirty="0" smtClean="0">
                <a:solidFill>
                  <a:srgbClr val="785793"/>
                </a:solidFill>
                <a:latin typeface="Helvetica" pitchFamily="2" charset="0"/>
              </a:rPr>
              <a:t>документ</a:t>
            </a:r>
            <a:endParaRPr lang="ru-RU" alt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="" xmlns:a16="http://schemas.microsoft.com/office/drawing/2014/main" id="{E4D7EBC2-B689-544E-ACC1-2FA4B584710B}"/>
              </a:ext>
            </a:extLst>
          </p:cNvPr>
          <p:cNvSpPr/>
          <p:nvPr/>
        </p:nvSpPr>
        <p:spPr>
          <a:xfrm>
            <a:off x="263524" y="2631900"/>
            <a:ext cx="2774587" cy="1876600"/>
          </a:xfrm>
          <a:prstGeom prst="roundRect">
            <a:avLst>
              <a:gd name="adj" fmla="val 7696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rgbClr val="785793"/>
                </a:solidFill>
                <a:latin typeface="Helvetica" pitchFamily="2" charset="0"/>
              </a:rPr>
              <a:t>В документе предусмотрена возможность автоматического распределения </a:t>
            </a:r>
            <a:r>
              <a:rPr lang="ru-RU" altLang="ru-RU" sz="1400" dirty="0" smtClean="0">
                <a:solidFill>
                  <a:srgbClr val="785793"/>
                </a:solidFill>
                <a:latin typeface="Helvetica" pitchFamily="2" charset="0"/>
              </a:rPr>
              <a:t>общей суммы </a:t>
            </a:r>
            <a:r>
              <a:rPr lang="ru-RU" altLang="ru-RU" sz="1400" dirty="0">
                <a:solidFill>
                  <a:srgbClr val="785793"/>
                </a:solidFill>
                <a:latin typeface="Helvetica" pitchFamily="2" charset="0"/>
              </a:rPr>
              <a:t>затрат или объемов потребления по всем объектам аренды разными </a:t>
            </a:r>
            <a:r>
              <a:rPr lang="ru-RU" altLang="ru-RU" sz="1400" dirty="0" smtClean="0">
                <a:solidFill>
                  <a:srgbClr val="785793"/>
                </a:solidFill>
                <a:latin typeface="Helvetica" pitchFamily="2" charset="0"/>
              </a:rPr>
              <a:t>способами</a:t>
            </a:r>
            <a:endParaRPr lang="ru-RU" alt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8976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>
            <a:extLst>
              <a:ext uri="{FF2B5EF4-FFF2-40B4-BE49-F238E27FC236}">
                <a16:creationId xmlns="" xmlns:a16="http://schemas.microsoft.com/office/drawing/2014/main" id="{C5A3D494-5BAC-0A4B-AF04-EDC7891F5772}"/>
              </a:ext>
            </a:extLst>
          </p:cNvPr>
          <p:cNvSpPr/>
          <p:nvPr/>
        </p:nvSpPr>
        <p:spPr>
          <a:xfrm>
            <a:off x="263525" y="971490"/>
            <a:ext cx="2774587" cy="1454209"/>
          </a:xfrm>
          <a:prstGeom prst="roundRect">
            <a:avLst>
              <a:gd name="adj" fmla="val 6243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 smtClean="0">
                <a:solidFill>
                  <a:srgbClr val="785793"/>
                </a:solidFill>
                <a:latin typeface="Helvetica" pitchFamily="2" charset="0"/>
              </a:rPr>
              <a:t>Для </a:t>
            </a:r>
            <a:r>
              <a:rPr lang="ru-RU" altLang="ru-RU" sz="1400" dirty="0">
                <a:solidFill>
                  <a:srgbClr val="785793"/>
                </a:solidFill>
                <a:latin typeface="Helvetica" pitchFamily="2" charset="0"/>
              </a:rPr>
              <a:t>расчета начислений </a:t>
            </a:r>
            <a:r>
              <a:rPr lang="ru-RU" altLang="ru-RU" sz="1400" dirty="0" smtClean="0">
                <a:solidFill>
                  <a:srgbClr val="785793"/>
                </a:solidFill>
                <a:latin typeface="Helvetica" pitchFamily="2" charset="0"/>
              </a:rPr>
              <a:t>по услугам переменной части можно </a:t>
            </a:r>
            <a:r>
              <a:rPr lang="ru-RU" altLang="ru-RU" sz="1400" dirty="0">
                <a:solidFill>
                  <a:srgbClr val="785793"/>
                </a:solidFill>
                <a:latin typeface="Helvetica" pitchFamily="2" charset="0"/>
              </a:rPr>
              <a:t>использовать произвольные </a:t>
            </a:r>
            <a:r>
              <a:rPr lang="ru-RU" altLang="ru-RU" sz="1400" dirty="0" smtClean="0">
                <a:solidFill>
                  <a:srgbClr val="785793"/>
                </a:solidFill>
                <a:latin typeface="Helvetica" pitchFamily="2" charset="0"/>
              </a:rPr>
              <a:t>формулы</a:t>
            </a:r>
            <a:endParaRPr lang="ru-RU" alt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=""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ПРОИЗВОЛЬНЫЕ ФОРМУЛЫ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pic>
        <p:nvPicPr>
          <p:cNvPr id="17410" name="Picture 2">
            <a:extLst>
              <a:ext uri="{FF2B5EF4-FFF2-40B4-BE49-F238E27FC236}">
                <a16:creationId xmlns="" xmlns:a16="http://schemas.microsoft.com/office/drawing/2014/main" id="{E8B57F47-CC7B-46E8-8C24-63B547A9FB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768" y="971491"/>
            <a:ext cx="9005600" cy="4996172"/>
          </a:xfrm>
          <a:prstGeom prst="rect">
            <a:avLst/>
          </a:prstGeom>
          <a:noFill/>
          <a:ln w="6350">
            <a:solidFill>
              <a:srgbClr val="523A6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2223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>
            <a:extLst>
              <a:ext uri="{FF2B5EF4-FFF2-40B4-BE49-F238E27FC236}">
                <a16:creationId xmlns="" xmlns:a16="http://schemas.microsoft.com/office/drawing/2014/main" id="{C5A3D494-5BAC-0A4B-AF04-EDC7891F5772}"/>
              </a:ext>
            </a:extLst>
          </p:cNvPr>
          <p:cNvSpPr/>
          <p:nvPr/>
        </p:nvSpPr>
        <p:spPr>
          <a:xfrm>
            <a:off x="263525" y="971491"/>
            <a:ext cx="2774587" cy="1314509"/>
          </a:xfrm>
          <a:prstGeom prst="roundRect">
            <a:avLst>
              <a:gd name="adj" fmla="val 6243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 smtClean="0">
                <a:solidFill>
                  <a:srgbClr val="785793"/>
                </a:solidFill>
                <a:latin typeface="Helvetica" pitchFamily="2" charset="0"/>
              </a:rPr>
              <a:t>Отчеты </a:t>
            </a: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по взаиморасчетам с арендаторами </a:t>
            </a:r>
            <a:r>
              <a:rPr lang="ru-RU" sz="1400" dirty="0" smtClean="0">
                <a:solidFill>
                  <a:srgbClr val="785793"/>
                </a:solidFill>
                <a:latin typeface="Helvetica" pitchFamily="2" charset="0"/>
              </a:rPr>
              <a:t>формируются с </a:t>
            </a: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аналитикой по периодам, услугам, объектам </a:t>
            </a:r>
            <a:r>
              <a:rPr lang="ru-RU" sz="1400" dirty="0" smtClean="0">
                <a:solidFill>
                  <a:srgbClr val="785793"/>
                </a:solidFill>
                <a:latin typeface="Helvetica" pitchFamily="2" charset="0"/>
              </a:rPr>
              <a:t>аренды</a:t>
            </a:r>
            <a:endParaRPr lang="ru-RU" alt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=""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АНАЛИТИЧЕСКАЯ ОТЧЕТНОСТЬ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pic>
        <p:nvPicPr>
          <p:cNvPr id="18434" name="Picture 2">
            <a:extLst>
              <a:ext uri="{FF2B5EF4-FFF2-40B4-BE49-F238E27FC236}">
                <a16:creationId xmlns="" xmlns:a16="http://schemas.microsoft.com/office/drawing/2014/main" id="{7A550712-3DD2-48A7-A3C1-3307606B04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768" y="971490"/>
            <a:ext cx="9016366" cy="4526941"/>
          </a:xfrm>
          <a:prstGeom prst="rect">
            <a:avLst/>
          </a:prstGeom>
          <a:noFill/>
          <a:ln w="6350">
            <a:solidFill>
              <a:srgbClr val="523A6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>
            <a:extLst>
              <a:ext uri="{FF2B5EF4-FFF2-40B4-BE49-F238E27FC236}">
                <a16:creationId xmlns="" xmlns:a16="http://schemas.microsoft.com/office/drawing/2014/main" id="{C5A3D494-5BAC-0A4B-AF04-EDC7891F5772}"/>
              </a:ext>
            </a:extLst>
          </p:cNvPr>
          <p:cNvSpPr/>
          <p:nvPr/>
        </p:nvSpPr>
        <p:spPr>
          <a:xfrm>
            <a:off x="263525" y="2590802"/>
            <a:ext cx="2774587" cy="1130298"/>
          </a:xfrm>
          <a:prstGeom prst="roundRect">
            <a:avLst>
              <a:gd name="adj" fmla="val 6243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 smtClean="0">
                <a:solidFill>
                  <a:srgbClr val="785793"/>
                </a:solidFill>
                <a:latin typeface="Helvetica" pitchFamily="2" charset="0"/>
              </a:rPr>
              <a:t>Предусмотрена детализация задолженности по видам: основной долг, пени, депозит</a:t>
            </a:r>
            <a:endParaRPr lang="ru-RU" alt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734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>
            <a:extLst>
              <a:ext uri="{FF2B5EF4-FFF2-40B4-BE49-F238E27FC236}">
                <a16:creationId xmlns="" xmlns:a16="http://schemas.microsoft.com/office/drawing/2014/main" id="{C5A3D494-5BAC-0A4B-AF04-EDC7891F5772}"/>
              </a:ext>
            </a:extLst>
          </p:cNvPr>
          <p:cNvSpPr/>
          <p:nvPr/>
        </p:nvSpPr>
        <p:spPr>
          <a:xfrm>
            <a:off x="263525" y="971491"/>
            <a:ext cx="2774587" cy="1266383"/>
          </a:xfrm>
          <a:prstGeom prst="roundRect">
            <a:avLst>
              <a:gd name="adj" fmla="val 6243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На основании выставленных счетов можно анализировать ожидаемые платежи</a:t>
            </a:r>
            <a:endParaRPr lang="ru-RU" alt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=""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АНАЛИТИЧЕСКАЯ ОТЧЕТНОСТЬ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pic>
        <p:nvPicPr>
          <p:cNvPr id="19458" name="Picture 2">
            <a:extLst>
              <a:ext uri="{FF2B5EF4-FFF2-40B4-BE49-F238E27FC236}">
                <a16:creationId xmlns="" xmlns:a16="http://schemas.microsoft.com/office/drawing/2014/main" id="{28E8E0D6-B747-4726-93AA-4BAFF8D525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768" y="971490"/>
            <a:ext cx="8535268" cy="5248835"/>
          </a:xfrm>
          <a:prstGeom prst="rect">
            <a:avLst/>
          </a:prstGeom>
          <a:noFill/>
          <a:ln w="6350">
            <a:solidFill>
              <a:srgbClr val="523A6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1732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>
            <a:extLst>
              <a:ext uri="{FF2B5EF4-FFF2-40B4-BE49-F238E27FC236}">
                <a16:creationId xmlns="" xmlns:a16="http://schemas.microsoft.com/office/drawing/2014/main" id="{C5A3D494-5BAC-0A4B-AF04-EDC7891F5772}"/>
              </a:ext>
            </a:extLst>
          </p:cNvPr>
          <p:cNvSpPr/>
          <p:nvPr/>
        </p:nvSpPr>
        <p:spPr>
          <a:xfrm>
            <a:off x="263525" y="971491"/>
            <a:ext cx="2774587" cy="1974909"/>
          </a:xfrm>
          <a:prstGeom prst="roundRect">
            <a:avLst>
              <a:gd name="adj" fmla="val 6243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 smtClean="0">
                <a:solidFill>
                  <a:srgbClr val="785793"/>
                </a:solidFill>
                <a:latin typeface="Helvetica" pitchFamily="2" charset="0"/>
              </a:rPr>
              <a:t>Предусмотрен анализ </a:t>
            </a: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задержек платежей </a:t>
            </a:r>
            <a:r>
              <a:rPr lang="ru-RU" sz="1400" dirty="0" smtClean="0">
                <a:solidFill>
                  <a:srgbClr val="785793"/>
                </a:solidFill>
                <a:latin typeface="Helvetica" pitchFamily="2" charset="0"/>
              </a:rPr>
              <a:t>по аренде с выводом </a:t>
            </a:r>
            <a:r>
              <a:rPr lang="ru-RU" altLang="ru-RU" sz="1400" dirty="0" smtClean="0">
                <a:solidFill>
                  <a:srgbClr val="785793"/>
                </a:solidFill>
                <a:latin typeface="Helvetica" pitchFamily="2" charset="0"/>
              </a:rPr>
              <a:t>информации </a:t>
            </a:r>
            <a:r>
              <a:rPr lang="ru-RU" altLang="ru-RU" sz="1400" dirty="0">
                <a:solidFill>
                  <a:srgbClr val="785793"/>
                </a:solidFill>
                <a:latin typeface="Helvetica" pitchFamily="2" charset="0"/>
              </a:rPr>
              <a:t>о сроках задержки и пенях, которые должны быть начислены по условиям </a:t>
            </a:r>
            <a:r>
              <a:rPr lang="ru-RU" altLang="ru-RU" sz="1400" dirty="0" smtClean="0">
                <a:solidFill>
                  <a:srgbClr val="785793"/>
                </a:solidFill>
                <a:latin typeface="Helvetica" pitchFamily="2" charset="0"/>
              </a:rPr>
              <a:t>договора</a:t>
            </a:r>
            <a:endParaRPr lang="ru-RU" alt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=""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АНАЛИТИЧЕСКАЯ ОТЧЕТНОСТЬ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pic>
        <p:nvPicPr>
          <p:cNvPr id="20482" name="Picture 2">
            <a:extLst>
              <a:ext uri="{FF2B5EF4-FFF2-40B4-BE49-F238E27FC236}">
                <a16:creationId xmlns="" xmlns:a16="http://schemas.microsoft.com/office/drawing/2014/main" id="{02D3DFB3-B7DF-4F48-BA60-C383294910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9367" y="971490"/>
            <a:ext cx="9031539" cy="4178025"/>
          </a:xfrm>
          <a:prstGeom prst="rect">
            <a:avLst/>
          </a:prstGeom>
          <a:noFill/>
          <a:ln w="6350">
            <a:solidFill>
              <a:srgbClr val="523A6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8989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>
            <a:extLst>
              <a:ext uri="{FF2B5EF4-FFF2-40B4-BE49-F238E27FC236}">
                <a16:creationId xmlns="" xmlns:a16="http://schemas.microsoft.com/office/drawing/2014/main" id="{C5A3D494-5BAC-0A4B-AF04-EDC7891F5772}"/>
              </a:ext>
            </a:extLst>
          </p:cNvPr>
          <p:cNvSpPr/>
          <p:nvPr/>
        </p:nvSpPr>
        <p:spPr>
          <a:xfrm>
            <a:off x="263525" y="971491"/>
            <a:ext cx="2774587" cy="2119091"/>
          </a:xfrm>
          <a:prstGeom prst="roundRect">
            <a:avLst>
              <a:gd name="adj" fmla="val 6243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Система позволяет </a:t>
            </a:r>
            <a:r>
              <a:rPr lang="ru-RU" sz="1400" dirty="0" smtClean="0">
                <a:solidFill>
                  <a:srgbClr val="785793"/>
                </a:solidFill>
                <a:latin typeface="Helvetica" pitchFamily="2" charset="0"/>
              </a:rPr>
              <a:t>сделать плановый расчет начислений по постоянной части за выбранный период по условиям договоров и выявить </a:t>
            </a: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отклонения фактических начислений </a:t>
            </a:r>
            <a:r>
              <a:rPr lang="ru-RU" sz="1400" dirty="0" smtClean="0">
                <a:solidFill>
                  <a:srgbClr val="785793"/>
                </a:solidFill>
                <a:latin typeface="Helvetica" pitchFamily="2" charset="0"/>
              </a:rPr>
              <a:t>от плановых</a:t>
            </a:r>
            <a:endParaRPr lang="ru-RU" alt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=""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АНАЛИТИЧЕСКАЯ ОТЧЕТНОСТЬ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pic>
        <p:nvPicPr>
          <p:cNvPr id="21506" name="Picture 2">
            <a:extLst>
              <a:ext uri="{FF2B5EF4-FFF2-40B4-BE49-F238E27FC236}">
                <a16:creationId xmlns="" xmlns:a16="http://schemas.microsoft.com/office/drawing/2014/main" id="{019FD5E4-BFBC-4E41-9FBE-E3FD1BDF3B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767" y="971491"/>
            <a:ext cx="9026455" cy="4238183"/>
          </a:xfrm>
          <a:prstGeom prst="rect">
            <a:avLst/>
          </a:prstGeom>
          <a:noFill/>
          <a:ln w="6350">
            <a:solidFill>
              <a:srgbClr val="523A6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1767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>
            <a:extLst>
              <a:ext uri="{FF2B5EF4-FFF2-40B4-BE49-F238E27FC236}">
                <a16:creationId xmlns="" xmlns:a16="http://schemas.microsoft.com/office/drawing/2014/main" id="{C5A3D494-5BAC-0A4B-AF04-EDC7891F5772}"/>
              </a:ext>
            </a:extLst>
          </p:cNvPr>
          <p:cNvSpPr/>
          <p:nvPr/>
        </p:nvSpPr>
        <p:spPr>
          <a:xfrm>
            <a:off x="263525" y="971491"/>
            <a:ext cx="2774587" cy="1873309"/>
          </a:xfrm>
          <a:prstGeom prst="roundRect">
            <a:avLst>
              <a:gd name="adj" fmla="val 6243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Отчет об эффективности использования площадей позволяет рассчитать коэффициент </a:t>
            </a:r>
            <a:r>
              <a:rPr lang="ru-RU" sz="1400" dirty="0" smtClean="0">
                <a:solidFill>
                  <a:srgbClr val="785793"/>
                </a:solidFill>
                <a:latin typeface="Helvetica" pitchFamily="2" charset="0"/>
              </a:rPr>
              <a:t>эффективности </a:t>
            </a: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использования </a:t>
            </a:r>
            <a:r>
              <a:rPr lang="ru-RU" sz="1400" dirty="0" smtClean="0">
                <a:solidFill>
                  <a:srgbClr val="785793"/>
                </a:solidFill>
                <a:latin typeface="Helvetica" pitchFamily="2" charset="0"/>
              </a:rPr>
              <a:t>каждого объекта и финансовые потери </a:t>
            </a: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от простоя объектов</a:t>
            </a:r>
            <a:endParaRPr lang="ru-RU" alt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=""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АНАЛИТИЧЕСКАЯ ОТЧЕТНОСТЬ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pic>
        <p:nvPicPr>
          <p:cNvPr id="22530" name="Picture 2">
            <a:extLst>
              <a:ext uri="{FF2B5EF4-FFF2-40B4-BE49-F238E27FC236}">
                <a16:creationId xmlns="" xmlns:a16="http://schemas.microsoft.com/office/drawing/2014/main" id="{6A681306-30D5-460A-9E05-2D17AD73EC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766" y="971491"/>
            <a:ext cx="9027871" cy="5176646"/>
          </a:xfrm>
          <a:prstGeom prst="rect">
            <a:avLst/>
          </a:prstGeom>
          <a:noFill/>
          <a:ln w="6350">
            <a:solidFill>
              <a:srgbClr val="523A6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5745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>
            <a:extLst>
              <a:ext uri="{FF2B5EF4-FFF2-40B4-BE49-F238E27FC236}">
                <a16:creationId xmlns="" xmlns:a16="http://schemas.microsoft.com/office/drawing/2014/main" id="{C5A3D494-5BAC-0A4B-AF04-EDC7891F5772}"/>
              </a:ext>
            </a:extLst>
          </p:cNvPr>
          <p:cNvSpPr/>
          <p:nvPr/>
        </p:nvSpPr>
        <p:spPr>
          <a:xfrm>
            <a:off x="263525" y="971491"/>
            <a:ext cx="2774587" cy="1644709"/>
          </a:xfrm>
          <a:prstGeom prst="roundRect">
            <a:avLst>
              <a:gd name="adj" fmla="val 6243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Система позволяет </a:t>
            </a:r>
            <a:r>
              <a:rPr lang="ru-RU" sz="1400" dirty="0" smtClean="0">
                <a:solidFill>
                  <a:srgbClr val="785793"/>
                </a:solidFill>
                <a:latin typeface="Helvetica" pitchFamily="2" charset="0"/>
              </a:rPr>
              <a:t>планировать </a:t>
            </a: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платежи по аренде на </a:t>
            </a:r>
            <a:r>
              <a:rPr lang="ru-RU" sz="1400" dirty="0" smtClean="0">
                <a:solidFill>
                  <a:srgbClr val="785793"/>
                </a:solidFill>
                <a:latin typeface="Helvetica" pitchFamily="2" charset="0"/>
              </a:rPr>
              <a:t>заданный </a:t>
            </a: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период и </a:t>
            </a:r>
            <a:r>
              <a:rPr lang="ru-RU" sz="1400" dirty="0" smtClean="0">
                <a:solidFill>
                  <a:srgbClr val="785793"/>
                </a:solidFill>
                <a:latin typeface="Helvetica" pitchFamily="2" charset="0"/>
              </a:rPr>
              <a:t>проводить </a:t>
            </a: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план-фактный анализ </a:t>
            </a:r>
            <a:r>
              <a:rPr lang="ru-RU" sz="1400" dirty="0" smtClean="0">
                <a:solidFill>
                  <a:srgbClr val="785793"/>
                </a:solidFill>
                <a:latin typeface="Helvetica" pitchFamily="2" charset="0"/>
              </a:rPr>
              <a:t>платежей</a:t>
            </a:r>
            <a:endParaRPr lang="ru-RU" alt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=""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ПЛАНИРОВАНИЕ ПОСТУПЛЕНИЙ ОТ АРЕНДАТОРОВ 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pic>
        <p:nvPicPr>
          <p:cNvPr id="23554" name="Picture 2">
            <a:extLst>
              <a:ext uri="{FF2B5EF4-FFF2-40B4-BE49-F238E27FC236}">
                <a16:creationId xmlns="" xmlns:a16="http://schemas.microsoft.com/office/drawing/2014/main" id="{AF721441-7602-4292-A904-64DD2F919C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766" y="971492"/>
            <a:ext cx="6771287" cy="5842814"/>
          </a:xfrm>
          <a:prstGeom prst="rect">
            <a:avLst/>
          </a:prstGeom>
          <a:noFill/>
          <a:ln w="6350">
            <a:solidFill>
              <a:srgbClr val="523A6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7434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=""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sz="1900" b="1" dirty="0">
                <a:solidFill>
                  <a:schemeClr val="bg1"/>
                </a:solidFill>
                <a:latin typeface="Arial" charset="0"/>
                <a:ea typeface="Geneva" panose="020B0503030404040204" pitchFamily="34" charset="0"/>
              </a:rPr>
              <a:t>    </a:t>
            </a:r>
            <a:r>
              <a:rPr lang="ru-RU" altLang="ru-RU" sz="2000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000" b="1" dirty="0" smtClean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УПРАВЛЕНИЕ </a:t>
            </a:r>
            <a:r>
              <a:rPr lang="ru-RU" sz="2000" b="1" dirty="0">
                <a:solidFill>
                  <a:schemeClr val="bg1"/>
                </a:solidFill>
                <a:latin typeface="Helvetica" pitchFamily="2" charset="0"/>
              </a:rPr>
              <a:t>ЭКСПЛУАТАЦИЕЙ ОБЪЕКТОВ НЕДВИЖИМОСТИ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F7AF0017-7711-438E-994B-9696F2E69405}"/>
              </a:ext>
            </a:extLst>
          </p:cNvPr>
          <p:cNvSpPr/>
          <p:nvPr/>
        </p:nvSpPr>
        <p:spPr>
          <a:xfrm>
            <a:off x="321202" y="2503008"/>
            <a:ext cx="4320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483A99"/>
                </a:solidFill>
                <a:latin typeface="+mj-lt"/>
              </a:rPr>
              <a:t>Учет конструктивных элементов и инженерных систем объектов </a:t>
            </a:r>
            <a:r>
              <a:rPr lang="ru-RU" sz="1600" dirty="0">
                <a:solidFill>
                  <a:srgbClr val="483A99"/>
                </a:solidFill>
                <a:latin typeface="+mj-lt"/>
              </a:rPr>
              <a:t>недвижимости, подлежащих техническому обслуживанию и ремонту</a:t>
            </a:r>
            <a:endParaRPr lang="ru-RU" sz="1600" dirty="0">
              <a:solidFill>
                <a:srgbClr val="483A99"/>
              </a:solidFill>
              <a:latin typeface="+mj-lt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F84383D2-A063-4A1C-8ECC-28DA5454C3B8}"/>
              </a:ext>
            </a:extLst>
          </p:cNvPr>
          <p:cNvSpPr/>
          <p:nvPr/>
        </p:nvSpPr>
        <p:spPr>
          <a:xfrm>
            <a:off x="321202" y="4003554"/>
            <a:ext cx="4320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161430"/>
                </a:solidFill>
                <a:latin typeface="+mj-lt"/>
              </a:rPr>
              <a:t>Планирование мероприятий по техническому обслуживанию </a:t>
            </a:r>
            <a:r>
              <a:rPr lang="ru-RU" sz="1600" dirty="0">
                <a:solidFill>
                  <a:srgbClr val="161430"/>
                </a:solidFill>
                <a:latin typeface="+mj-lt"/>
              </a:rPr>
              <a:t>объектов (плановый и текущий ремонт, регламентные работы и т.п.)</a:t>
            </a:r>
            <a:endParaRPr lang="ru-RU" sz="1600" dirty="0">
              <a:solidFill>
                <a:srgbClr val="161430"/>
              </a:solidFill>
              <a:latin typeface="+mj-lt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4A168A97-B45C-4DA4-B558-5F15C4DF3F62}"/>
              </a:ext>
            </a:extLst>
          </p:cNvPr>
          <p:cNvSpPr/>
          <p:nvPr/>
        </p:nvSpPr>
        <p:spPr>
          <a:xfrm>
            <a:off x="5023126" y="1248682"/>
            <a:ext cx="4320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483A99"/>
                </a:solidFill>
                <a:latin typeface="+mj-lt"/>
              </a:rPr>
              <a:t>Оформление и контроль заявок на обслуживание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="" xmlns:a16="http://schemas.microsoft.com/office/drawing/2014/main" id="{703263DD-475C-4939-9392-A68248C2C14D}"/>
              </a:ext>
            </a:extLst>
          </p:cNvPr>
          <p:cNvSpPr/>
          <p:nvPr/>
        </p:nvSpPr>
        <p:spPr>
          <a:xfrm>
            <a:off x="5023126" y="2081851"/>
            <a:ext cx="4320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 smtClean="0">
                <a:solidFill>
                  <a:srgbClr val="161430"/>
                </a:solidFill>
                <a:latin typeface="+mj-lt"/>
              </a:rPr>
              <a:t>Управление осмотрами объектов недвижимости</a:t>
            </a:r>
            <a:endParaRPr lang="ru-RU" sz="1600" dirty="0">
              <a:solidFill>
                <a:srgbClr val="161430"/>
              </a:solidFill>
              <a:latin typeface="+mj-lt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="" xmlns:a16="http://schemas.microsoft.com/office/drawing/2014/main" id="{BAA5F8DB-CEB9-48C7-9F83-A1D739E7AFCD}"/>
              </a:ext>
            </a:extLst>
          </p:cNvPr>
          <p:cNvSpPr/>
          <p:nvPr/>
        </p:nvSpPr>
        <p:spPr>
          <a:xfrm>
            <a:off x="321202" y="1248682"/>
            <a:ext cx="4320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/>
              <a:t>Интеграция объектов недвижимости с типовой подсистемой конфигурации "ERP Управление предприятием" по управлению </a:t>
            </a:r>
            <a:r>
              <a:rPr lang="ru-RU" sz="1600" dirty="0" smtClean="0"/>
              <a:t>ремонтами</a:t>
            </a:r>
            <a:endParaRPr lang="ru-RU" sz="1600" dirty="0">
              <a:solidFill>
                <a:srgbClr val="161430"/>
              </a:solidFill>
              <a:latin typeface="+mj-lt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4A168A97-B45C-4DA4-B558-5F15C4DF3F62}"/>
              </a:ext>
            </a:extLst>
          </p:cNvPr>
          <p:cNvSpPr/>
          <p:nvPr/>
        </p:nvSpPr>
        <p:spPr>
          <a:xfrm>
            <a:off x="5023126" y="2915021"/>
            <a:ext cx="4320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483A99"/>
                </a:solidFill>
                <a:latin typeface="+mj-lt"/>
              </a:rPr>
              <a:t>Интеграция с типовой подсистемой бюджетирования для обеспечения планирования затрат на эксплуатацию и проведения план-</a:t>
            </a:r>
            <a:r>
              <a:rPr lang="ru-RU" sz="1600" dirty="0" err="1">
                <a:solidFill>
                  <a:srgbClr val="483A99"/>
                </a:solidFill>
                <a:latin typeface="+mj-lt"/>
              </a:rPr>
              <a:t>фактного</a:t>
            </a:r>
            <a:r>
              <a:rPr lang="ru-RU" sz="1600" dirty="0">
                <a:solidFill>
                  <a:srgbClr val="483A99"/>
                </a:solidFill>
                <a:latin typeface="+mj-lt"/>
              </a:rPr>
              <a:t> </a:t>
            </a:r>
            <a:r>
              <a:rPr lang="ru-RU" sz="1600" dirty="0" smtClean="0">
                <a:solidFill>
                  <a:srgbClr val="483A99"/>
                </a:solidFill>
                <a:latin typeface="+mj-lt"/>
              </a:rPr>
              <a:t>анализа</a:t>
            </a:r>
            <a:endParaRPr lang="ru-RU" sz="1600" dirty="0">
              <a:solidFill>
                <a:srgbClr val="483A99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0533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>
            <a:extLst>
              <a:ext uri="{FF2B5EF4-FFF2-40B4-BE49-F238E27FC236}">
                <a16:creationId xmlns="" xmlns:a16="http://schemas.microsoft.com/office/drawing/2014/main" id="{C5A3D494-5BAC-0A4B-AF04-EDC7891F5772}"/>
              </a:ext>
            </a:extLst>
          </p:cNvPr>
          <p:cNvSpPr/>
          <p:nvPr/>
        </p:nvSpPr>
        <p:spPr>
          <a:xfrm>
            <a:off x="263525" y="971490"/>
            <a:ext cx="2774587" cy="1682809"/>
          </a:xfrm>
          <a:prstGeom prst="roundRect">
            <a:avLst>
              <a:gd name="adj" fmla="val 6243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rgbClr val="785793"/>
                </a:solidFill>
                <a:latin typeface="Helvetica" pitchFamily="2" charset="0"/>
              </a:rPr>
              <a:t>Объекты недвижимости </a:t>
            </a:r>
            <a:r>
              <a:rPr lang="ru-RU" altLang="ru-RU" sz="1400" dirty="0" smtClean="0">
                <a:solidFill>
                  <a:srgbClr val="785793"/>
                </a:solidFill>
                <a:latin typeface="Helvetica" pitchFamily="2" charset="0"/>
              </a:rPr>
              <a:t>связаны с</a:t>
            </a:r>
            <a:r>
              <a:rPr lang="ru-RU" sz="1400" dirty="0" smtClean="0">
                <a:solidFill>
                  <a:srgbClr val="785793"/>
                </a:solidFill>
                <a:latin typeface="Helvetica" pitchFamily="2" charset="0"/>
              </a:rPr>
              <a:t> </a:t>
            </a: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типовой подсистемой </a:t>
            </a:r>
            <a:r>
              <a:rPr lang="en-US" sz="1400" dirty="0" smtClean="0">
                <a:solidFill>
                  <a:srgbClr val="785793"/>
                </a:solidFill>
                <a:latin typeface="Helvetica" pitchFamily="2" charset="0"/>
              </a:rPr>
              <a:t>E</a:t>
            </a:r>
            <a:r>
              <a:rPr lang="ru-RU" sz="1400" dirty="0" smtClean="0">
                <a:solidFill>
                  <a:srgbClr val="785793"/>
                </a:solidFill>
                <a:latin typeface="Helvetica" pitchFamily="2" charset="0"/>
              </a:rPr>
              <a:t>RP по управлению ремонтами через справочник объектов эксплуатации</a:t>
            </a:r>
            <a:endParaRPr lang="ru-RU" alt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  <p:sp>
        <p:nvSpPr>
          <p:cNvPr id="6" name="Прямоугольник с двумя усеченными соседними углами 9">
            <a:extLst>
              <a:ext uri="{FF2B5EF4-FFF2-40B4-BE49-F238E27FC236}">
                <a16:creationId xmlns="" xmlns:a16="http://schemas.microsoft.com/office/drawing/2014/main" id="{930200E0-5874-4EE9-ADCB-C4AC64014480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ОБЪЕКТЫ ЭКСПЛУАТАЦИИ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pic>
        <p:nvPicPr>
          <p:cNvPr id="24578" name="Picture 2">
            <a:extLst>
              <a:ext uri="{FF2B5EF4-FFF2-40B4-BE49-F238E27FC236}">
                <a16:creationId xmlns="" xmlns:a16="http://schemas.microsoft.com/office/drawing/2014/main" id="{6B056684-08E0-401D-AD9D-7A71E27726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8328" y="971491"/>
            <a:ext cx="6877050" cy="5705475"/>
          </a:xfrm>
          <a:prstGeom prst="rect">
            <a:avLst/>
          </a:prstGeom>
          <a:noFill/>
          <a:ln w="6350">
            <a:solidFill>
              <a:srgbClr val="523A6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9249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>
            <a:extLst>
              <a:ext uri="{FF2B5EF4-FFF2-40B4-BE49-F238E27FC236}">
                <a16:creationId xmlns="" xmlns:a16="http://schemas.microsoft.com/office/drawing/2014/main" id="{C5A3D494-5BAC-0A4B-AF04-EDC7891F5772}"/>
              </a:ext>
            </a:extLst>
          </p:cNvPr>
          <p:cNvSpPr/>
          <p:nvPr/>
        </p:nvSpPr>
        <p:spPr>
          <a:xfrm>
            <a:off x="263525" y="971490"/>
            <a:ext cx="2774587" cy="1860609"/>
          </a:xfrm>
          <a:prstGeom prst="roundRect">
            <a:avLst>
              <a:gd name="adj" fmla="val 6243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 smtClean="0">
                <a:solidFill>
                  <a:srgbClr val="785793"/>
                </a:solidFill>
                <a:latin typeface="Helvetica" pitchFamily="2" charset="0"/>
              </a:rPr>
              <a:t>Акт осмотра позволяет</a:t>
            </a:r>
            <a:r>
              <a:rPr lang="ru-RU" altLang="ru-RU" sz="1400" dirty="0" smtClean="0">
                <a:solidFill>
                  <a:srgbClr val="785793"/>
                </a:solidFill>
                <a:latin typeface="Helvetica" pitchFamily="2" charset="0"/>
              </a:rPr>
              <a:t> </a:t>
            </a:r>
            <a:r>
              <a:rPr lang="ru-RU" altLang="ru-RU" sz="1400" dirty="0">
                <a:solidFill>
                  <a:srgbClr val="785793"/>
                </a:solidFill>
                <a:latin typeface="Helvetica" pitchFamily="2" charset="0"/>
              </a:rPr>
              <a:t>зафиксировать результаты осмотра объекта недвижимости для последующего анализа и планирования ремонтных работ  </a:t>
            </a:r>
          </a:p>
        </p:txBody>
      </p:sp>
      <p:sp>
        <p:nvSpPr>
          <p:cNvPr id="6" name="Прямоугольник с двумя усеченными соседними углами 9">
            <a:extLst>
              <a:ext uri="{FF2B5EF4-FFF2-40B4-BE49-F238E27FC236}">
                <a16:creationId xmlns="" xmlns:a16="http://schemas.microsoft.com/office/drawing/2014/main" id="{930200E0-5874-4EE9-ADCB-C4AC64014480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УПРАВЛЕНИЕ ОСМОТРАМИ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pic>
        <p:nvPicPr>
          <p:cNvPr id="25602" name="Picture 2">
            <a:extLst>
              <a:ext uri="{FF2B5EF4-FFF2-40B4-BE49-F238E27FC236}">
                <a16:creationId xmlns="" xmlns:a16="http://schemas.microsoft.com/office/drawing/2014/main" id="{0B7B484A-8EA2-4DF1-9BC4-CA1F82981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853" y="971490"/>
            <a:ext cx="8523446" cy="5248835"/>
          </a:xfrm>
          <a:prstGeom prst="rect">
            <a:avLst/>
          </a:prstGeom>
          <a:noFill/>
          <a:ln w="6350">
            <a:solidFill>
              <a:srgbClr val="523A6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2666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=""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3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ПОДДЕРЖКА И СОПРОВОЖДЕНИЕ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AA554F9D-9A02-EB4A-B05F-FF813BCE686B}"/>
              </a:ext>
            </a:extLst>
          </p:cNvPr>
          <p:cNvSpPr/>
          <p:nvPr/>
        </p:nvSpPr>
        <p:spPr>
          <a:xfrm>
            <a:off x="713691" y="1279563"/>
            <a:ext cx="967389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200" b="1" dirty="0">
                <a:solidFill>
                  <a:srgbClr val="6B4D83"/>
                </a:solidFill>
                <a:latin typeface="Helvetica" pitchFamily="2" charset="0"/>
                <a:cs typeface="Arial" panose="020B0604020202020204" pitchFamily="34" charset="0"/>
              </a:rPr>
              <a:t>К продукту предъявляются повышенные требования по качеству и своевременному выпуску обновлений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BBA6A0E9-8E61-6E4D-9E34-C4FD01C159A0}"/>
              </a:ext>
            </a:extLst>
          </p:cNvPr>
          <p:cNvSpPr/>
          <p:nvPr/>
        </p:nvSpPr>
        <p:spPr>
          <a:xfrm>
            <a:off x="713692" y="2412785"/>
            <a:ext cx="79208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ru-RU" altLang="ru-RU" sz="2000" dirty="0">
                <a:solidFill>
                  <a:srgbClr val="0716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Регламентированные сроки выпуска обновлений при выходе обновлений типовой конфигурации</a:t>
            </a:r>
          </a:p>
          <a:p>
            <a:pPr marL="285750" indent="-285750">
              <a:buFont typeface="Wingdings" pitchFamily="2" charset="2"/>
              <a:buChar char="q"/>
            </a:pPr>
            <a:endParaRPr lang="ru-RU" altLang="ru-RU" sz="2000" dirty="0">
              <a:solidFill>
                <a:srgbClr val="000066"/>
              </a:solidFill>
              <a:latin typeface="Helvetica" pitchFamily="2" charset="0"/>
            </a:endParaRPr>
          </a:p>
          <a:p>
            <a:pPr marL="285750" indent="-285750">
              <a:buClrTx/>
              <a:buFont typeface="Wingdings" pitchFamily="2" charset="2"/>
              <a:buChar char="q"/>
            </a:pPr>
            <a:r>
              <a:rPr lang="ru-RU" altLang="ru-RU" sz="2000" dirty="0">
                <a:solidFill>
                  <a:srgbClr val="0716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Контроль качества со стороны разработчика и со стороны 1С</a:t>
            </a:r>
          </a:p>
          <a:p>
            <a:pPr marL="285750" indent="-285750">
              <a:buFont typeface="Wingdings" pitchFamily="2" charset="2"/>
              <a:buChar char="q"/>
            </a:pPr>
            <a:endParaRPr lang="ru-RU" sz="2000" dirty="0">
              <a:solidFill>
                <a:srgbClr val="000066"/>
              </a:solidFill>
              <a:latin typeface="Helvetica" pitchFamily="2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ru-RU" altLang="ru-RU" sz="2000" dirty="0">
                <a:solidFill>
                  <a:srgbClr val="0716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Обновление документации при выпуске новых редакций</a:t>
            </a:r>
            <a:endParaRPr lang="ru-RU" sz="2000" dirty="0">
              <a:solidFill>
                <a:srgbClr val="000066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771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=""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3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ПОДДЕРЖКА И СОПРОВОЖДЕНИЕ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AA554F9D-9A02-EB4A-B05F-FF813BCE686B}"/>
              </a:ext>
            </a:extLst>
          </p:cNvPr>
          <p:cNvSpPr/>
          <p:nvPr/>
        </p:nvSpPr>
        <p:spPr>
          <a:xfrm>
            <a:off x="713691" y="1278000"/>
            <a:ext cx="967389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200" b="1" dirty="0">
                <a:solidFill>
                  <a:srgbClr val="6B4D83"/>
                </a:solidFill>
                <a:latin typeface="Helvetica" pitchFamily="2" charset="0"/>
                <a:cs typeface="Arial" panose="020B0604020202020204" pitchFamily="34" charset="0"/>
              </a:rPr>
              <a:t>Линия консультаций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BBA6A0E9-8E61-6E4D-9E34-C4FD01C159A0}"/>
              </a:ext>
            </a:extLst>
          </p:cNvPr>
          <p:cNvSpPr/>
          <p:nvPr/>
        </p:nvSpPr>
        <p:spPr>
          <a:xfrm>
            <a:off x="713691" y="2054432"/>
            <a:ext cx="941885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ru-RU" altLang="ru-RU" sz="2000" dirty="0">
                <a:solidFill>
                  <a:srgbClr val="0716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Оперативное реагирование на обращения пользователей</a:t>
            </a:r>
          </a:p>
          <a:p>
            <a:pPr marL="285750" indent="-285750">
              <a:buFont typeface="Wingdings" pitchFamily="2" charset="2"/>
              <a:buChar char="q"/>
            </a:pPr>
            <a:endParaRPr lang="ru-RU" altLang="ru-RU" sz="2000" dirty="0">
              <a:solidFill>
                <a:srgbClr val="0716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Tx/>
              <a:buFont typeface="Wingdings" pitchFamily="2" charset="2"/>
              <a:buChar char="q"/>
            </a:pPr>
            <a:r>
              <a:rPr lang="ru-RU" altLang="ru-RU" sz="2000" dirty="0">
                <a:solidFill>
                  <a:srgbClr val="0716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Исправление ошибок до выхода официального обновления</a:t>
            </a:r>
          </a:p>
          <a:p>
            <a:pPr marL="285750" indent="-285750">
              <a:buClrTx/>
              <a:buFont typeface="Wingdings" pitchFamily="2" charset="2"/>
              <a:buChar char="q"/>
            </a:pPr>
            <a:endParaRPr lang="ru-RU" altLang="ru-RU" sz="2000" dirty="0">
              <a:solidFill>
                <a:srgbClr val="0716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Tx/>
              <a:buFont typeface="Wingdings" pitchFamily="2" charset="2"/>
              <a:buChar char="q"/>
            </a:pPr>
            <a:r>
              <a:rPr lang="ru-RU" altLang="ru-RU" sz="2000" spc="-10" dirty="0">
                <a:solidFill>
                  <a:srgbClr val="0716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Возможность передачи базы данных для анализа проблемных ситуаций</a:t>
            </a:r>
          </a:p>
        </p:txBody>
      </p:sp>
    </p:spTree>
    <p:extLst>
      <p:ext uri="{BB962C8B-B14F-4D97-AF65-F5344CB8AC3E}">
        <p14:creationId xmlns:p14="http://schemas.microsoft.com/office/powerpoint/2010/main" val="2781855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=""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3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ПОДДЕРЖКА И СОПРОВОЖДЕНИЕ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AA554F9D-9A02-EB4A-B05F-FF813BCE686B}"/>
              </a:ext>
            </a:extLst>
          </p:cNvPr>
          <p:cNvSpPr/>
          <p:nvPr/>
        </p:nvSpPr>
        <p:spPr>
          <a:xfrm>
            <a:off x="713691" y="1278000"/>
            <a:ext cx="967389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200" b="1" dirty="0">
                <a:solidFill>
                  <a:srgbClr val="6B4D83"/>
                </a:solidFill>
                <a:latin typeface="Helvetica" pitchFamily="2" charset="0"/>
                <a:cs typeface="Arial" panose="020B0604020202020204" pitchFamily="34" charset="0"/>
              </a:rPr>
              <a:t>Непрерывное развитие, обратная связь с потребителями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BBA6A0E9-8E61-6E4D-9E34-C4FD01C159A0}"/>
              </a:ext>
            </a:extLst>
          </p:cNvPr>
          <p:cNvSpPr/>
          <p:nvPr/>
        </p:nvSpPr>
        <p:spPr>
          <a:xfrm>
            <a:off x="713692" y="2055600"/>
            <a:ext cx="792088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ru-RU" altLang="ru-RU" sz="2000" dirty="0">
                <a:solidFill>
                  <a:srgbClr val="0716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Постоянное развитие конфигурации, расширение функциональных возможностей</a:t>
            </a:r>
          </a:p>
          <a:p>
            <a:pPr marL="285750" indent="-285750">
              <a:buFont typeface="Wingdings" pitchFamily="2" charset="2"/>
              <a:buChar char="q"/>
            </a:pPr>
            <a:endParaRPr lang="ru-RU" altLang="ru-RU" sz="2000" dirty="0">
              <a:solidFill>
                <a:srgbClr val="0716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ru-RU" altLang="ru-RU" sz="2000" dirty="0">
                <a:solidFill>
                  <a:srgbClr val="0716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Регистрация пожеланий пользователей, анализ их  востребованности и реализация в программе</a:t>
            </a:r>
          </a:p>
        </p:txBody>
      </p:sp>
    </p:spTree>
    <p:extLst>
      <p:ext uri="{BB962C8B-B14F-4D97-AF65-F5344CB8AC3E}">
        <p14:creationId xmlns:p14="http://schemas.microsoft.com/office/powerpoint/2010/main" val="3614269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=""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  	 </a:t>
            </a:r>
            <a:r>
              <a:rPr lang="ru-RU" altLang="ru-RU" sz="23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КОНТАКТЫ</a:t>
            </a:r>
            <a:endParaRPr lang="ru-RU" altLang="ru-RU" sz="2300" b="1" dirty="0">
              <a:solidFill>
                <a:schemeClr val="bg1"/>
              </a:solidFill>
              <a:latin typeface="Helvetica" panose="020B0604020202020204" pitchFamily="34" charset="0"/>
              <a:ea typeface="Geneva" panose="020B050303040404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AA554F9D-9A02-EB4A-B05F-FF813BCE686B}"/>
              </a:ext>
            </a:extLst>
          </p:cNvPr>
          <p:cNvSpPr/>
          <p:nvPr/>
        </p:nvSpPr>
        <p:spPr>
          <a:xfrm>
            <a:off x="713691" y="1489632"/>
            <a:ext cx="967389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200" b="1" dirty="0">
                <a:solidFill>
                  <a:srgbClr val="6B4D83"/>
                </a:solidFill>
                <a:latin typeface="Helvetica" pitchFamily="2" charset="0"/>
                <a:cs typeface="Arial" panose="020B0604020202020204" pitchFamily="34" charset="0"/>
              </a:rPr>
              <a:t>По вопросам сотрудничества и технической поддержки можно обращаться по следующим координатам: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5D5967E0-2144-429C-B694-382C99C1C2D9}"/>
              </a:ext>
            </a:extLst>
          </p:cNvPr>
          <p:cNvSpPr txBox="1"/>
          <p:nvPr/>
        </p:nvSpPr>
        <p:spPr>
          <a:xfrm>
            <a:off x="2503503" y="3154509"/>
            <a:ext cx="6094268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200" dirty="0">
                <a:solidFill>
                  <a:srgbClr val="0716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Компания «ЭЛИАС»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200" dirty="0">
                <a:solidFill>
                  <a:srgbClr val="0716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тел. </a:t>
            </a:r>
            <a:r>
              <a:rPr lang="en-US" sz="2200" dirty="0">
                <a:solidFill>
                  <a:srgbClr val="0716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+7 </a:t>
            </a:r>
            <a:r>
              <a:rPr lang="ru-RU" sz="2200" dirty="0">
                <a:solidFill>
                  <a:srgbClr val="0716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(495) 255-27-00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200" dirty="0">
                <a:solidFill>
                  <a:srgbClr val="0716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127276, Москва,</a:t>
            </a:r>
            <a:endParaRPr lang="en-US" sz="2200" dirty="0">
              <a:solidFill>
                <a:srgbClr val="0716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200" dirty="0">
                <a:solidFill>
                  <a:srgbClr val="0716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Марфинский проезд, д.4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200" dirty="0" err="1" smtClean="0">
                <a:solidFill>
                  <a:srgbClr val="07166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arenda</a:t>
            </a:r>
            <a:r>
              <a:rPr lang="ru-RU" sz="2200" dirty="0" smtClean="0">
                <a:solidFill>
                  <a:srgbClr val="07166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@elias.ru</a:t>
            </a:r>
            <a:endParaRPr lang="ru-RU" sz="2200" dirty="0">
              <a:solidFill>
                <a:srgbClr val="0716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200" dirty="0">
                <a:solidFill>
                  <a:srgbClr val="07166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www.elias.ru</a:t>
            </a:r>
            <a:endParaRPr lang="en-US" sz="2200" dirty="0">
              <a:solidFill>
                <a:srgbClr val="0716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580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5810</TotalTime>
  <Words>1209</Words>
  <Application>Microsoft Office PowerPoint</Application>
  <PresentationFormat>Произвольный</PresentationFormat>
  <Paragraphs>186</Paragraphs>
  <Slides>41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2" baseType="lpstr">
      <vt:lpstr>Тема Office</vt:lpstr>
      <vt:lpstr>1C:Аренда и управление недвижимостью.  Модуль для 1С:ERP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Юлия Жишкова</dc:creator>
  <cp:lastModifiedBy>Орехов Игорь Евгеньевич</cp:lastModifiedBy>
  <cp:revision>673</cp:revision>
  <dcterms:created xsi:type="dcterms:W3CDTF">2021-03-09T09:54:51Z</dcterms:created>
  <dcterms:modified xsi:type="dcterms:W3CDTF">2022-01-18T10:07:51Z</dcterms:modified>
</cp:coreProperties>
</file>